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7086600" cy="93726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ora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C0E0E70-4101-4325-8A19-4DB02FF5A038}">
  <a:tblStyle styleId="{8C0E0E70-4101-4325-8A19-4DB02FF5A038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wholeTbl>
    <a:band1H>
      <a:tcTxStyle/>
      <a:tcStyle>
        <a:tcBdr/>
        <a:fill>
          <a:solidFill>
            <a:srgbClr val="D4D4D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D4D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-108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81325" y="702925"/>
            <a:ext cx="4724625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275" cy="42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4707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275" cy="42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400" cy="42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400" cy="42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275" cy="42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275" cy="42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275" cy="42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275" cy="42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08650" y="4451975"/>
            <a:ext cx="5669275" cy="421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48400" cy="3514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83" name="Shape 83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8" name="Shape 98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 rot="5400000">
            <a:off x="4532311" y="-723900"/>
            <a:ext cx="3124201" cy="990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5400000">
            <a:off x="7351354" y="2095143"/>
            <a:ext cx="5181601" cy="22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4876800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0612" y="2667000"/>
            <a:ext cx="4876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1141412" y="3243262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443133" y="2667000"/>
            <a:ext cx="46042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0612" y="3243262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03812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7433733" y="-18288"/>
            <a:ext cx="3276599" cy="69037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0742612" y="5883275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NATURE’S FINEST</a:t>
            </a:r>
            <a:br>
              <a:rPr lang="en-US"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SOLAR PROJECT</a:t>
            </a: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-US"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Presented By</a:t>
            </a:r>
            <a:endParaRPr/>
          </a:p>
          <a:p>
            <a:pPr marL="0" marR="0" lvl="0" indent="0" algn="ctr" rtl="0">
              <a:spcBef>
                <a:spcPts val="10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-US"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Ramie Klocko &amp; Ophir Bonen</a:t>
            </a:r>
            <a:endParaRPr sz="2100" b="0" i="0" u="none" strike="noStrike" cap="small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1404600" y="700450"/>
            <a:ext cx="93828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CFE2F3"/>
                </a:solidFill>
                <a:latin typeface="Lora"/>
                <a:ea typeface="Lora"/>
                <a:cs typeface="Lora"/>
                <a:sym typeface="Lora"/>
              </a:rPr>
              <a:t> Benefits of Wind &amp; Solar Power at the Garden</a:t>
            </a:r>
            <a:endParaRPr sz="30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374675" y="1808100"/>
            <a:ext cx="5913300" cy="42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CFE2F3"/>
                </a:solidFill>
                <a:latin typeface="Lora"/>
                <a:ea typeface="Lora"/>
                <a:cs typeface="Lora"/>
                <a:sym typeface="Lora"/>
              </a:rPr>
              <a:t>Provides clean &amp; renewable energy  </a:t>
            </a: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CFE2F3"/>
                </a:solidFill>
                <a:latin typeface="Lora"/>
                <a:ea typeface="Lora"/>
                <a:cs typeface="Lora"/>
                <a:sym typeface="Lora"/>
              </a:rPr>
              <a:t>Independent Offgrid System</a:t>
            </a: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CFE2F3"/>
                </a:solidFill>
                <a:latin typeface="Lora"/>
                <a:ea typeface="Lora"/>
                <a:cs typeface="Lora"/>
                <a:sym typeface="Lora"/>
              </a:rPr>
              <a:t>Cost Efficient Energy Production</a:t>
            </a: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CFE2F3"/>
                </a:solidFill>
                <a:latin typeface="Lora"/>
                <a:ea typeface="Lora"/>
                <a:cs typeface="Lora"/>
                <a:sym typeface="Lora"/>
              </a:rPr>
              <a:t>Durable Hardware</a:t>
            </a: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CFE2F3"/>
                </a:solidFill>
                <a:latin typeface="Lora"/>
                <a:ea typeface="Lora"/>
                <a:cs typeface="Lora"/>
                <a:sym typeface="Lora"/>
              </a:rPr>
              <a:t>Self-Sufficient &amp; Sustainable</a:t>
            </a: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FE2F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6034200" y="2683250"/>
            <a:ext cx="6157800" cy="4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6463" y="1925325"/>
            <a:ext cx="5353275" cy="36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1189925" y="649975"/>
            <a:ext cx="65766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D4D4D4"/>
                </a:solidFill>
                <a:latin typeface="Lora"/>
                <a:ea typeface="Lora"/>
                <a:cs typeface="Lora"/>
                <a:sym typeface="Lora"/>
              </a:rPr>
              <a:t>Why we need clean power:</a:t>
            </a:r>
            <a:endParaRPr sz="3500">
              <a:solidFill>
                <a:srgbClr val="D4D4D4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782825" y="2066400"/>
            <a:ext cx="5578500" cy="40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D4D4D4"/>
                </a:solidFill>
                <a:latin typeface="Lora"/>
                <a:ea typeface="Lora"/>
                <a:cs typeface="Lora"/>
                <a:sym typeface="Lora"/>
              </a:rPr>
              <a:t>Power supply for Tools</a:t>
            </a:r>
            <a:endParaRPr sz="2400">
              <a:solidFill>
                <a:srgbClr val="D4D4D4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D4D4D4"/>
                </a:solidFill>
                <a:latin typeface="Lora"/>
                <a:ea typeface="Lora"/>
                <a:cs typeface="Lora"/>
                <a:sym typeface="Lora"/>
              </a:rPr>
              <a:t>Charging Stations   </a:t>
            </a:r>
            <a:endParaRPr sz="2400">
              <a:solidFill>
                <a:srgbClr val="D4D4D4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D4D4D4"/>
                </a:solidFill>
                <a:latin typeface="Lora"/>
                <a:ea typeface="Lora"/>
                <a:cs typeface="Lora"/>
                <a:sym typeface="Lora"/>
              </a:rPr>
              <a:t>Wifi Booster</a:t>
            </a:r>
            <a:endParaRPr sz="2400">
              <a:solidFill>
                <a:srgbClr val="D4D4D4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D4D4D4"/>
                </a:solidFill>
                <a:latin typeface="Lora"/>
                <a:ea typeface="Lora"/>
                <a:cs typeface="Lora"/>
                <a:sym typeface="Lora"/>
              </a:rPr>
              <a:t>Lighting up the Garden</a:t>
            </a:r>
            <a:endParaRPr sz="2400">
              <a:solidFill>
                <a:srgbClr val="D4D4D4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D4D4D4"/>
                </a:solidFill>
                <a:latin typeface="Lora"/>
                <a:ea typeface="Lora"/>
                <a:cs typeface="Lora"/>
                <a:sym typeface="Lora"/>
              </a:rPr>
              <a:t>Future Endeavours</a:t>
            </a:r>
            <a:endParaRPr sz="2400">
              <a:solidFill>
                <a:srgbClr val="D4D4D4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4D4D4"/>
              </a:buClr>
              <a:buSzPts val="2400"/>
              <a:buFont typeface="Lora"/>
              <a:buChar char="●"/>
            </a:pPr>
            <a:r>
              <a:rPr lang="en-US" sz="2400">
                <a:solidFill>
                  <a:srgbClr val="D4D4D4"/>
                </a:solidFill>
                <a:latin typeface="Lora"/>
                <a:ea typeface="Lora"/>
                <a:cs typeface="Lora"/>
                <a:sym typeface="Lora"/>
              </a:rPr>
              <a:t>Inspiring others  </a:t>
            </a:r>
            <a:endParaRPr sz="2400">
              <a:solidFill>
                <a:srgbClr val="D4D4D4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45720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EBEBEB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45720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EBEBEB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050" y="3668325"/>
            <a:ext cx="2943475" cy="2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325" y="3885850"/>
            <a:ext cx="1160949" cy="8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2275" y="649975"/>
            <a:ext cx="4120675" cy="266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b="5132"/>
          <a:stretch/>
        </p:blipFill>
        <p:spPr>
          <a:xfrm>
            <a:off x="622838" y="320575"/>
            <a:ext cx="10946325" cy="621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 descr="https://lh3.googleusercontent.com/IOvZ4n6OYyXvdEdxLcdbOHZbpgYQyMujdbQzO8UgVjVS_k1-CyORVj5YcZfHKIKMs4gkVHUIQFVOP8-XTh5NAEae7c2c1pNYWE2A8tBTFi9MMhh80OqDlDjKiuisJgP6nAvk24L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310" y="18046"/>
            <a:ext cx="9638523" cy="682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 descr="https://lh6.googleusercontent.com/qZBZiC9udL6txNgKSVRQ4Lj9Tl8L0zHMbRhlTlau4SxVSRv4heO5xYdX3RL2GG6JbO03nP4bOfLnJdzXRfypfWRLere2yrJ8rkGnhCOq77gVzobN788efx1tfuRr8SIW0JX6auf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7300" y="906236"/>
            <a:ext cx="9323614" cy="524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25" y="152400"/>
            <a:ext cx="11650137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Shape 171"/>
          <p:cNvGraphicFramePr/>
          <p:nvPr/>
        </p:nvGraphicFramePr>
        <p:xfrm>
          <a:off x="172810" y="837573"/>
          <a:ext cx="5362550" cy="2680654"/>
        </p:xfrm>
        <a:graphic>
          <a:graphicData uri="http://schemas.openxmlformats.org/drawingml/2006/table">
            <a:tbl>
              <a:tblPr firstRow="1" firstCol="1" bandRow="1">
                <a:noFill/>
                <a:tableStyleId>{8C0E0E70-4101-4325-8A19-4DB02FF5A038}</a:tableStyleId>
              </a:tblPr>
              <a:tblGrid>
                <a:gridCol w="3071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8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Item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Quantity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Price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900-watt total Panels/Turbine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$1079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Heavy Duty Storage Box </a:t>
                      </a:r>
                      <a:endParaRPr sz="1100" u="sng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$200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>
                          <a:solidFill>
                            <a:schemeClr val="lt1"/>
                          </a:solidFill>
                        </a:rPr>
                        <a:t>Renogy</a:t>
                      </a:r>
                      <a:r>
                        <a:rPr lang="en-US" sz="1400" u="none" strike="noStrike" cap="none"/>
                        <a:t> Deep Cycle Pure Gel Batteries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2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$660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Total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$1939</a:t>
                      </a:r>
                      <a:endParaRPr sz="11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Tax (8.25%)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$160</a:t>
                      </a:r>
                      <a:endParaRPr sz="11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Total w/Tax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$2,099</a:t>
                      </a:r>
                      <a:endParaRPr sz="11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2" name="Shape 172"/>
          <p:cNvSpPr/>
          <p:nvPr/>
        </p:nvSpPr>
        <p:spPr>
          <a:xfrm>
            <a:off x="172810" y="368674"/>
            <a:ext cx="128621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Amazon</a:t>
            </a:r>
            <a:r>
              <a:rPr lang="en-US"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3" name="Shape 173"/>
          <p:cNvGraphicFramePr/>
          <p:nvPr/>
        </p:nvGraphicFramePr>
        <p:xfrm>
          <a:off x="6274733" y="837573"/>
          <a:ext cx="4969025" cy="3124100"/>
        </p:xfrm>
        <a:graphic>
          <a:graphicData uri="http://schemas.openxmlformats.org/drawingml/2006/table">
            <a:tbl>
              <a:tblPr firstRow="1" firstCol="1" bandRow="1">
                <a:noFill/>
                <a:tableStyleId>{8C0E0E70-4101-4325-8A19-4DB02FF5A038}</a:tableStyleId>
              </a:tblPr>
              <a:tblGrid>
                <a:gridCol w="2846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2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9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Item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Quantity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Price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Wood Mount 2’’x6’’x8’ treated </a:t>
                      </a:r>
                      <a:endParaRPr sz="1100" u="sng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5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$50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Wood Posts for Mount 4’’x6’’x8’ 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2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$40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Post for Turbine 6’’x6’’x8’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$27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Cement for posts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2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$24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A-F-C grounded breaker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$40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2-20-amp circuit breaker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$10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Breaker Box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$40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sng" strike="noStrike" cap="none"/>
                        <a:t>PVC Conduit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7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$28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Mounts &amp; Screws</a:t>
                      </a:r>
                      <a:endParaRPr sz="11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45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$90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Cables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2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Total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$370</a:t>
                      </a:r>
                      <a:endParaRPr sz="11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Tax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$30</a:t>
                      </a:r>
                      <a:endParaRPr sz="11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3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Total w/Tax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 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$400</a:t>
                      </a:r>
                      <a:endParaRPr sz="11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7050" marR="6705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74" name="Shape 174"/>
          <p:cNvSpPr/>
          <p:nvPr/>
        </p:nvSpPr>
        <p:spPr>
          <a:xfrm>
            <a:off x="6096000" y="365906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 Depot: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734786" y="4898571"/>
            <a:ext cx="382088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Grand Total: $2,499</a:t>
            </a:r>
            <a:endParaRPr sz="28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Custom</PresentationFormat>
  <Paragraphs>86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Century Gothic</vt:lpstr>
      <vt:lpstr>Times New Roman</vt:lpstr>
      <vt:lpstr>Calibri</vt:lpstr>
      <vt:lpstr>Lora</vt:lpstr>
      <vt:lpstr>Mesh</vt:lpstr>
      <vt:lpstr>NATURE’S FINEST SOLAR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NATURE’S FINEST SOLAR PROJECT</dc:title>
  <dc:creator>Ramie Klokco</dc:creator>
  <cp:lastModifiedBy>kboyd</cp:lastModifiedBy>
  <cp:revision>1</cp:revision>
  <dcterms:modified xsi:type="dcterms:W3CDTF">2018-03-22T16:18:22Z</dcterms:modified>
</cp:coreProperties>
</file>