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99" r:id="rId6"/>
    <p:sldId id="257" r:id="rId7"/>
    <p:sldId id="258" r:id="rId8"/>
    <p:sldId id="259" r:id="rId9"/>
    <p:sldId id="263" r:id="rId10"/>
    <p:sldId id="262" r:id="rId11"/>
    <p:sldId id="264"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411FB5DA-A6C1-4FF2-85BF-8929624CF414}">
          <p14:sldIdLst>
            <p14:sldId id="256"/>
            <p14:sldId id="299"/>
            <p14:sldId id="257"/>
            <p14:sldId id="258"/>
            <p14:sldId id="259"/>
            <p14:sldId id="263"/>
            <p14:sldId id="262"/>
            <p14:sldId id="264"/>
          </p14:sldIdLst>
        </p14:section>
        <p14:section name="Untitled Section" id="{DDB9528A-C3D2-4985-B714-7061CB821ECE}">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6" autoAdjust="0"/>
    <p:restoredTop sz="93319" autoAdjust="0"/>
  </p:normalViewPr>
  <p:slideViewPr>
    <p:cSldViewPr snapToGrid="0">
      <p:cViewPr varScale="1">
        <p:scale>
          <a:sx n="107" d="100"/>
          <a:sy n="107" d="100"/>
        </p:scale>
        <p:origin x="750"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223D67-3A72-41AF-A038-A4530595FCA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275CB73-B18E-4FB5-9063-DF5BA5388AA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92DACF3-22EC-4EE5-B5B5-11BAF980AD19}"/>
              </a:ext>
            </a:extLst>
          </p:cNvPr>
          <p:cNvSpPr>
            <a:spLocks noGrp="1"/>
          </p:cNvSpPr>
          <p:nvPr>
            <p:ph type="dt" sz="half" idx="10"/>
          </p:nvPr>
        </p:nvSpPr>
        <p:spPr/>
        <p:txBody>
          <a:bodyPr/>
          <a:lstStyle/>
          <a:p>
            <a:fld id="{BAE8F1C6-1106-4D1C-AED2-DC8A40DFCCF7}" type="datetimeFigureOut">
              <a:rPr lang="en-US" smtClean="0"/>
              <a:t>9/7/2021</a:t>
            </a:fld>
            <a:endParaRPr lang="en-US"/>
          </a:p>
        </p:txBody>
      </p:sp>
      <p:sp>
        <p:nvSpPr>
          <p:cNvPr id="5" name="Footer Placeholder 4">
            <a:extLst>
              <a:ext uri="{FF2B5EF4-FFF2-40B4-BE49-F238E27FC236}">
                <a16:creationId xmlns:a16="http://schemas.microsoft.com/office/drawing/2014/main" id="{A32C0E7B-3D09-43C4-AB3B-D906583B88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D49437B-60CF-4CDA-A7EF-9E029C250981}"/>
              </a:ext>
            </a:extLst>
          </p:cNvPr>
          <p:cNvSpPr>
            <a:spLocks noGrp="1"/>
          </p:cNvSpPr>
          <p:nvPr>
            <p:ph type="sldNum" sz="quarter" idx="12"/>
          </p:nvPr>
        </p:nvSpPr>
        <p:spPr/>
        <p:txBody>
          <a:bodyPr/>
          <a:lstStyle/>
          <a:p>
            <a:fld id="{B73F5D40-14DD-4983-B8E8-7CBC31D2284A}" type="slidenum">
              <a:rPr lang="en-US" smtClean="0"/>
              <a:t>‹#›</a:t>
            </a:fld>
            <a:endParaRPr lang="en-US"/>
          </a:p>
        </p:txBody>
      </p:sp>
    </p:spTree>
    <p:extLst>
      <p:ext uri="{BB962C8B-B14F-4D97-AF65-F5344CB8AC3E}">
        <p14:creationId xmlns:p14="http://schemas.microsoft.com/office/powerpoint/2010/main" val="23956562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3C2882-376D-4BC7-8C13-5C5C87936DB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794447E-837B-4AE6-B42B-501362D6DF6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826DB9-CCA3-4956-B239-9813F9588B7D}"/>
              </a:ext>
            </a:extLst>
          </p:cNvPr>
          <p:cNvSpPr>
            <a:spLocks noGrp="1"/>
          </p:cNvSpPr>
          <p:nvPr>
            <p:ph type="dt" sz="half" idx="10"/>
          </p:nvPr>
        </p:nvSpPr>
        <p:spPr/>
        <p:txBody>
          <a:bodyPr/>
          <a:lstStyle/>
          <a:p>
            <a:fld id="{BAE8F1C6-1106-4D1C-AED2-DC8A40DFCCF7}" type="datetimeFigureOut">
              <a:rPr lang="en-US" smtClean="0"/>
              <a:t>9/7/2021</a:t>
            </a:fld>
            <a:endParaRPr lang="en-US"/>
          </a:p>
        </p:txBody>
      </p:sp>
      <p:sp>
        <p:nvSpPr>
          <p:cNvPr id="5" name="Footer Placeholder 4">
            <a:extLst>
              <a:ext uri="{FF2B5EF4-FFF2-40B4-BE49-F238E27FC236}">
                <a16:creationId xmlns:a16="http://schemas.microsoft.com/office/drawing/2014/main" id="{C24CDE94-FA1A-48FE-B875-FDED61FB9A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DDC6FB-C608-43E9-9448-EF7D6DB150C7}"/>
              </a:ext>
            </a:extLst>
          </p:cNvPr>
          <p:cNvSpPr>
            <a:spLocks noGrp="1"/>
          </p:cNvSpPr>
          <p:nvPr>
            <p:ph type="sldNum" sz="quarter" idx="12"/>
          </p:nvPr>
        </p:nvSpPr>
        <p:spPr/>
        <p:txBody>
          <a:bodyPr/>
          <a:lstStyle/>
          <a:p>
            <a:fld id="{B73F5D40-14DD-4983-B8E8-7CBC31D2284A}" type="slidenum">
              <a:rPr lang="en-US" smtClean="0"/>
              <a:t>‹#›</a:t>
            </a:fld>
            <a:endParaRPr lang="en-US"/>
          </a:p>
        </p:txBody>
      </p:sp>
    </p:spTree>
    <p:extLst>
      <p:ext uri="{BB962C8B-B14F-4D97-AF65-F5344CB8AC3E}">
        <p14:creationId xmlns:p14="http://schemas.microsoft.com/office/powerpoint/2010/main" val="15988617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5827A1E-D7DF-4379-9FBD-F203ED5D49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CE4D470-A5EF-4DA1-8950-7BACD12EE21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5292E3-93E3-47BF-9356-52D0DDA74F60}"/>
              </a:ext>
            </a:extLst>
          </p:cNvPr>
          <p:cNvSpPr>
            <a:spLocks noGrp="1"/>
          </p:cNvSpPr>
          <p:nvPr>
            <p:ph type="dt" sz="half" idx="10"/>
          </p:nvPr>
        </p:nvSpPr>
        <p:spPr/>
        <p:txBody>
          <a:bodyPr/>
          <a:lstStyle/>
          <a:p>
            <a:fld id="{BAE8F1C6-1106-4D1C-AED2-DC8A40DFCCF7}" type="datetimeFigureOut">
              <a:rPr lang="en-US" smtClean="0"/>
              <a:t>9/7/2021</a:t>
            </a:fld>
            <a:endParaRPr lang="en-US"/>
          </a:p>
        </p:txBody>
      </p:sp>
      <p:sp>
        <p:nvSpPr>
          <p:cNvPr id="5" name="Footer Placeholder 4">
            <a:extLst>
              <a:ext uri="{FF2B5EF4-FFF2-40B4-BE49-F238E27FC236}">
                <a16:creationId xmlns:a16="http://schemas.microsoft.com/office/drawing/2014/main" id="{5C219897-8671-4933-8C88-FB1E941D191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8A2AB3-DF1C-4C7F-9D5C-AAFEA5AF6BFA}"/>
              </a:ext>
            </a:extLst>
          </p:cNvPr>
          <p:cNvSpPr>
            <a:spLocks noGrp="1"/>
          </p:cNvSpPr>
          <p:nvPr>
            <p:ph type="sldNum" sz="quarter" idx="12"/>
          </p:nvPr>
        </p:nvSpPr>
        <p:spPr/>
        <p:txBody>
          <a:bodyPr/>
          <a:lstStyle/>
          <a:p>
            <a:fld id="{B73F5D40-14DD-4983-B8E8-7CBC31D2284A}" type="slidenum">
              <a:rPr lang="en-US" smtClean="0"/>
              <a:t>‹#›</a:t>
            </a:fld>
            <a:endParaRPr lang="en-US"/>
          </a:p>
        </p:txBody>
      </p:sp>
    </p:spTree>
    <p:extLst>
      <p:ext uri="{BB962C8B-B14F-4D97-AF65-F5344CB8AC3E}">
        <p14:creationId xmlns:p14="http://schemas.microsoft.com/office/powerpoint/2010/main" val="27263011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2ADE6-F12D-428F-AFBA-CDB574E1A1F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B980FE5-5CCD-4A2C-9DB6-D151FE9CCEE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1B4352-C50B-4BBF-A9C1-89B44CB99F04}"/>
              </a:ext>
            </a:extLst>
          </p:cNvPr>
          <p:cNvSpPr>
            <a:spLocks noGrp="1"/>
          </p:cNvSpPr>
          <p:nvPr>
            <p:ph type="dt" sz="half" idx="10"/>
          </p:nvPr>
        </p:nvSpPr>
        <p:spPr/>
        <p:txBody>
          <a:bodyPr/>
          <a:lstStyle/>
          <a:p>
            <a:fld id="{BAE8F1C6-1106-4D1C-AED2-DC8A40DFCCF7}" type="datetimeFigureOut">
              <a:rPr lang="en-US" smtClean="0"/>
              <a:t>9/7/2021</a:t>
            </a:fld>
            <a:endParaRPr lang="en-US"/>
          </a:p>
        </p:txBody>
      </p:sp>
      <p:sp>
        <p:nvSpPr>
          <p:cNvPr id="5" name="Footer Placeholder 4">
            <a:extLst>
              <a:ext uri="{FF2B5EF4-FFF2-40B4-BE49-F238E27FC236}">
                <a16:creationId xmlns:a16="http://schemas.microsoft.com/office/drawing/2014/main" id="{D8BE9986-BBF7-4AA7-89A1-645957DD94E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5D70CF2-F5B8-4B7C-8721-83CD2CBF6EC7}"/>
              </a:ext>
            </a:extLst>
          </p:cNvPr>
          <p:cNvSpPr>
            <a:spLocks noGrp="1"/>
          </p:cNvSpPr>
          <p:nvPr>
            <p:ph type="sldNum" sz="quarter" idx="12"/>
          </p:nvPr>
        </p:nvSpPr>
        <p:spPr/>
        <p:txBody>
          <a:bodyPr/>
          <a:lstStyle/>
          <a:p>
            <a:fld id="{B73F5D40-14DD-4983-B8E8-7CBC31D2284A}" type="slidenum">
              <a:rPr lang="en-US" smtClean="0"/>
              <a:t>‹#›</a:t>
            </a:fld>
            <a:endParaRPr lang="en-US"/>
          </a:p>
        </p:txBody>
      </p:sp>
    </p:spTree>
    <p:extLst>
      <p:ext uri="{BB962C8B-B14F-4D97-AF65-F5344CB8AC3E}">
        <p14:creationId xmlns:p14="http://schemas.microsoft.com/office/powerpoint/2010/main" val="2888412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9B412F-945B-4A03-8DFF-4F0D97A92E3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3F919DE-9507-4FB4-990B-E92C1D0650F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188C300-9D22-4192-91A0-77DE89FE06AF}"/>
              </a:ext>
            </a:extLst>
          </p:cNvPr>
          <p:cNvSpPr>
            <a:spLocks noGrp="1"/>
          </p:cNvSpPr>
          <p:nvPr>
            <p:ph type="dt" sz="half" idx="10"/>
          </p:nvPr>
        </p:nvSpPr>
        <p:spPr/>
        <p:txBody>
          <a:bodyPr/>
          <a:lstStyle/>
          <a:p>
            <a:fld id="{BAE8F1C6-1106-4D1C-AED2-DC8A40DFCCF7}" type="datetimeFigureOut">
              <a:rPr lang="en-US" smtClean="0"/>
              <a:t>9/7/2021</a:t>
            </a:fld>
            <a:endParaRPr lang="en-US"/>
          </a:p>
        </p:txBody>
      </p:sp>
      <p:sp>
        <p:nvSpPr>
          <p:cNvPr id="5" name="Footer Placeholder 4">
            <a:extLst>
              <a:ext uri="{FF2B5EF4-FFF2-40B4-BE49-F238E27FC236}">
                <a16:creationId xmlns:a16="http://schemas.microsoft.com/office/drawing/2014/main" id="{732119AF-19F4-4262-88ED-4E44016732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6453963-9F8F-4970-99E3-B16AA3B10011}"/>
              </a:ext>
            </a:extLst>
          </p:cNvPr>
          <p:cNvSpPr>
            <a:spLocks noGrp="1"/>
          </p:cNvSpPr>
          <p:nvPr>
            <p:ph type="sldNum" sz="quarter" idx="12"/>
          </p:nvPr>
        </p:nvSpPr>
        <p:spPr/>
        <p:txBody>
          <a:bodyPr/>
          <a:lstStyle/>
          <a:p>
            <a:fld id="{B73F5D40-14DD-4983-B8E8-7CBC31D2284A}" type="slidenum">
              <a:rPr lang="en-US" smtClean="0"/>
              <a:t>‹#›</a:t>
            </a:fld>
            <a:endParaRPr lang="en-US"/>
          </a:p>
        </p:txBody>
      </p:sp>
    </p:spTree>
    <p:extLst>
      <p:ext uri="{BB962C8B-B14F-4D97-AF65-F5344CB8AC3E}">
        <p14:creationId xmlns:p14="http://schemas.microsoft.com/office/powerpoint/2010/main" val="42729122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54C70E-6852-48EE-AB13-B128A957BCF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25720AE-85B3-4051-B310-E4CB190175E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BDED79-C403-4C03-90D9-9A3C9A1F9B4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A6ABCFA-4142-474C-972D-6E0B09B6F6EF}"/>
              </a:ext>
            </a:extLst>
          </p:cNvPr>
          <p:cNvSpPr>
            <a:spLocks noGrp="1"/>
          </p:cNvSpPr>
          <p:nvPr>
            <p:ph type="dt" sz="half" idx="10"/>
          </p:nvPr>
        </p:nvSpPr>
        <p:spPr/>
        <p:txBody>
          <a:bodyPr/>
          <a:lstStyle/>
          <a:p>
            <a:fld id="{BAE8F1C6-1106-4D1C-AED2-DC8A40DFCCF7}" type="datetimeFigureOut">
              <a:rPr lang="en-US" smtClean="0"/>
              <a:t>9/7/2021</a:t>
            </a:fld>
            <a:endParaRPr lang="en-US"/>
          </a:p>
        </p:txBody>
      </p:sp>
      <p:sp>
        <p:nvSpPr>
          <p:cNvPr id="6" name="Footer Placeholder 5">
            <a:extLst>
              <a:ext uri="{FF2B5EF4-FFF2-40B4-BE49-F238E27FC236}">
                <a16:creationId xmlns:a16="http://schemas.microsoft.com/office/drawing/2014/main" id="{B77E503A-FBA6-4B7D-955C-A58D887A443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5CA17B6-3A24-4659-AE1F-8D844055F947}"/>
              </a:ext>
            </a:extLst>
          </p:cNvPr>
          <p:cNvSpPr>
            <a:spLocks noGrp="1"/>
          </p:cNvSpPr>
          <p:nvPr>
            <p:ph type="sldNum" sz="quarter" idx="12"/>
          </p:nvPr>
        </p:nvSpPr>
        <p:spPr/>
        <p:txBody>
          <a:bodyPr/>
          <a:lstStyle/>
          <a:p>
            <a:fld id="{B73F5D40-14DD-4983-B8E8-7CBC31D2284A}" type="slidenum">
              <a:rPr lang="en-US" smtClean="0"/>
              <a:t>‹#›</a:t>
            </a:fld>
            <a:endParaRPr lang="en-US"/>
          </a:p>
        </p:txBody>
      </p:sp>
    </p:spTree>
    <p:extLst>
      <p:ext uri="{BB962C8B-B14F-4D97-AF65-F5344CB8AC3E}">
        <p14:creationId xmlns:p14="http://schemas.microsoft.com/office/powerpoint/2010/main" val="2706275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39184-5BC0-4D4C-8818-D1FDD354279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ABB9170-C914-4943-A2D9-E024DE26F9F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D09C413-702D-4D25-8CC1-8D36602C22E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1618BF7-3D5A-4582-93DF-DEC7B918771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6380A20-B919-4BBD-817A-1B1DE66F666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03971D4-E803-477C-8DE8-5DAB5D625799}"/>
              </a:ext>
            </a:extLst>
          </p:cNvPr>
          <p:cNvSpPr>
            <a:spLocks noGrp="1"/>
          </p:cNvSpPr>
          <p:nvPr>
            <p:ph type="dt" sz="half" idx="10"/>
          </p:nvPr>
        </p:nvSpPr>
        <p:spPr/>
        <p:txBody>
          <a:bodyPr/>
          <a:lstStyle/>
          <a:p>
            <a:fld id="{BAE8F1C6-1106-4D1C-AED2-DC8A40DFCCF7}" type="datetimeFigureOut">
              <a:rPr lang="en-US" smtClean="0"/>
              <a:t>9/7/2021</a:t>
            </a:fld>
            <a:endParaRPr lang="en-US"/>
          </a:p>
        </p:txBody>
      </p:sp>
      <p:sp>
        <p:nvSpPr>
          <p:cNvPr id="8" name="Footer Placeholder 7">
            <a:extLst>
              <a:ext uri="{FF2B5EF4-FFF2-40B4-BE49-F238E27FC236}">
                <a16:creationId xmlns:a16="http://schemas.microsoft.com/office/drawing/2014/main" id="{289419DF-BE76-40D0-B94A-CECF70913DF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24B2088-47B6-412E-87D5-EA09D37FCCD2}"/>
              </a:ext>
            </a:extLst>
          </p:cNvPr>
          <p:cNvSpPr>
            <a:spLocks noGrp="1"/>
          </p:cNvSpPr>
          <p:nvPr>
            <p:ph type="sldNum" sz="quarter" idx="12"/>
          </p:nvPr>
        </p:nvSpPr>
        <p:spPr/>
        <p:txBody>
          <a:bodyPr/>
          <a:lstStyle/>
          <a:p>
            <a:fld id="{B73F5D40-14DD-4983-B8E8-7CBC31D2284A}" type="slidenum">
              <a:rPr lang="en-US" smtClean="0"/>
              <a:t>‹#›</a:t>
            </a:fld>
            <a:endParaRPr lang="en-US"/>
          </a:p>
        </p:txBody>
      </p:sp>
    </p:spTree>
    <p:extLst>
      <p:ext uri="{BB962C8B-B14F-4D97-AF65-F5344CB8AC3E}">
        <p14:creationId xmlns:p14="http://schemas.microsoft.com/office/powerpoint/2010/main" val="25681168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E01E91-9B6A-496D-9E7A-94A7CA09AAB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B43B085-B754-4CE2-9145-76E846D3A88D}"/>
              </a:ext>
            </a:extLst>
          </p:cNvPr>
          <p:cNvSpPr>
            <a:spLocks noGrp="1"/>
          </p:cNvSpPr>
          <p:nvPr>
            <p:ph type="dt" sz="half" idx="10"/>
          </p:nvPr>
        </p:nvSpPr>
        <p:spPr/>
        <p:txBody>
          <a:bodyPr/>
          <a:lstStyle/>
          <a:p>
            <a:fld id="{BAE8F1C6-1106-4D1C-AED2-DC8A40DFCCF7}" type="datetimeFigureOut">
              <a:rPr lang="en-US" smtClean="0"/>
              <a:t>9/7/2021</a:t>
            </a:fld>
            <a:endParaRPr lang="en-US"/>
          </a:p>
        </p:txBody>
      </p:sp>
      <p:sp>
        <p:nvSpPr>
          <p:cNvPr id="4" name="Footer Placeholder 3">
            <a:extLst>
              <a:ext uri="{FF2B5EF4-FFF2-40B4-BE49-F238E27FC236}">
                <a16:creationId xmlns:a16="http://schemas.microsoft.com/office/drawing/2014/main" id="{5D2A4888-6D25-4734-A5B8-FDCF6297841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D430383-CC47-4177-903E-1402A948A3FD}"/>
              </a:ext>
            </a:extLst>
          </p:cNvPr>
          <p:cNvSpPr>
            <a:spLocks noGrp="1"/>
          </p:cNvSpPr>
          <p:nvPr>
            <p:ph type="sldNum" sz="quarter" idx="12"/>
          </p:nvPr>
        </p:nvSpPr>
        <p:spPr/>
        <p:txBody>
          <a:bodyPr/>
          <a:lstStyle/>
          <a:p>
            <a:fld id="{B73F5D40-14DD-4983-B8E8-7CBC31D2284A}" type="slidenum">
              <a:rPr lang="en-US" smtClean="0"/>
              <a:t>‹#›</a:t>
            </a:fld>
            <a:endParaRPr lang="en-US"/>
          </a:p>
        </p:txBody>
      </p:sp>
    </p:spTree>
    <p:extLst>
      <p:ext uri="{BB962C8B-B14F-4D97-AF65-F5344CB8AC3E}">
        <p14:creationId xmlns:p14="http://schemas.microsoft.com/office/powerpoint/2010/main" val="42696955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B35EA09-F732-4D0E-8B5C-1D7D45ACFA3B}"/>
              </a:ext>
            </a:extLst>
          </p:cNvPr>
          <p:cNvSpPr>
            <a:spLocks noGrp="1"/>
          </p:cNvSpPr>
          <p:nvPr>
            <p:ph type="dt" sz="half" idx="10"/>
          </p:nvPr>
        </p:nvSpPr>
        <p:spPr/>
        <p:txBody>
          <a:bodyPr/>
          <a:lstStyle/>
          <a:p>
            <a:fld id="{BAE8F1C6-1106-4D1C-AED2-DC8A40DFCCF7}" type="datetimeFigureOut">
              <a:rPr lang="en-US" smtClean="0"/>
              <a:t>9/7/2021</a:t>
            </a:fld>
            <a:endParaRPr lang="en-US"/>
          </a:p>
        </p:txBody>
      </p:sp>
      <p:sp>
        <p:nvSpPr>
          <p:cNvPr id="3" name="Footer Placeholder 2">
            <a:extLst>
              <a:ext uri="{FF2B5EF4-FFF2-40B4-BE49-F238E27FC236}">
                <a16:creationId xmlns:a16="http://schemas.microsoft.com/office/drawing/2014/main" id="{D86C60AE-4BC1-450D-AB83-507E49E70B8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F3BB9B3-F96C-4D85-A491-D7FFF11F89AE}"/>
              </a:ext>
            </a:extLst>
          </p:cNvPr>
          <p:cNvSpPr>
            <a:spLocks noGrp="1"/>
          </p:cNvSpPr>
          <p:nvPr>
            <p:ph type="sldNum" sz="quarter" idx="12"/>
          </p:nvPr>
        </p:nvSpPr>
        <p:spPr/>
        <p:txBody>
          <a:bodyPr/>
          <a:lstStyle/>
          <a:p>
            <a:fld id="{B73F5D40-14DD-4983-B8E8-7CBC31D2284A}" type="slidenum">
              <a:rPr lang="en-US" smtClean="0"/>
              <a:t>‹#›</a:t>
            </a:fld>
            <a:endParaRPr lang="en-US"/>
          </a:p>
        </p:txBody>
      </p:sp>
    </p:spTree>
    <p:extLst>
      <p:ext uri="{BB962C8B-B14F-4D97-AF65-F5344CB8AC3E}">
        <p14:creationId xmlns:p14="http://schemas.microsoft.com/office/powerpoint/2010/main" val="624479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894F28-82A5-49D1-A230-32AA0DBAF0F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5B83AA3-ACC7-42D8-8B9B-ACB17DC376B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DCADF7B-B741-4289-9BAA-31FED6ED8B3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DA75CDD-86D4-48F4-B012-8FFA3CC1C71C}"/>
              </a:ext>
            </a:extLst>
          </p:cNvPr>
          <p:cNvSpPr>
            <a:spLocks noGrp="1"/>
          </p:cNvSpPr>
          <p:nvPr>
            <p:ph type="dt" sz="half" idx="10"/>
          </p:nvPr>
        </p:nvSpPr>
        <p:spPr/>
        <p:txBody>
          <a:bodyPr/>
          <a:lstStyle/>
          <a:p>
            <a:fld id="{BAE8F1C6-1106-4D1C-AED2-DC8A40DFCCF7}" type="datetimeFigureOut">
              <a:rPr lang="en-US" smtClean="0"/>
              <a:t>9/7/2021</a:t>
            </a:fld>
            <a:endParaRPr lang="en-US"/>
          </a:p>
        </p:txBody>
      </p:sp>
      <p:sp>
        <p:nvSpPr>
          <p:cNvPr id="6" name="Footer Placeholder 5">
            <a:extLst>
              <a:ext uri="{FF2B5EF4-FFF2-40B4-BE49-F238E27FC236}">
                <a16:creationId xmlns:a16="http://schemas.microsoft.com/office/drawing/2014/main" id="{0A4A49D6-C70C-4707-B228-302CA9BEB72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DE0EAC1-5F5E-49B7-A38B-B6CFE01C6F05}"/>
              </a:ext>
            </a:extLst>
          </p:cNvPr>
          <p:cNvSpPr>
            <a:spLocks noGrp="1"/>
          </p:cNvSpPr>
          <p:nvPr>
            <p:ph type="sldNum" sz="quarter" idx="12"/>
          </p:nvPr>
        </p:nvSpPr>
        <p:spPr/>
        <p:txBody>
          <a:bodyPr/>
          <a:lstStyle/>
          <a:p>
            <a:fld id="{B73F5D40-14DD-4983-B8E8-7CBC31D2284A}" type="slidenum">
              <a:rPr lang="en-US" smtClean="0"/>
              <a:t>‹#›</a:t>
            </a:fld>
            <a:endParaRPr lang="en-US"/>
          </a:p>
        </p:txBody>
      </p:sp>
    </p:spTree>
    <p:extLst>
      <p:ext uri="{BB962C8B-B14F-4D97-AF65-F5344CB8AC3E}">
        <p14:creationId xmlns:p14="http://schemas.microsoft.com/office/powerpoint/2010/main" val="7172738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6B6852-4CE0-463C-8C48-0F6055DAB49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FFFB1A2-C601-4E1B-8490-19EE41225D0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DE2F4DC-21B8-4C1A-A85E-7500E6AE6B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FD98690-0F40-4B11-9BCE-9F76060B70CD}"/>
              </a:ext>
            </a:extLst>
          </p:cNvPr>
          <p:cNvSpPr>
            <a:spLocks noGrp="1"/>
          </p:cNvSpPr>
          <p:nvPr>
            <p:ph type="dt" sz="half" idx="10"/>
          </p:nvPr>
        </p:nvSpPr>
        <p:spPr/>
        <p:txBody>
          <a:bodyPr/>
          <a:lstStyle/>
          <a:p>
            <a:fld id="{BAE8F1C6-1106-4D1C-AED2-DC8A40DFCCF7}" type="datetimeFigureOut">
              <a:rPr lang="en-US" smtClean="0"/>
              <a:t>9/7/2021</a:t>
            </a:fld>
            <a:endParaRPr lang="en-US"/>
          </a:p>
        </p:txBody>
      </p:sp>
      <p:sp>
        <p:nvSpPr>
          <p:cNvPr id="6" name="Footer Placeholder 5">
            <a:extLst>
              <a:ext uri="{FF2B5EF4-FFF2-40B4-BE49-F238E27FC236}">
                <a16:creationId xmlns:a16="http://schemas.microsoft.com/office/drawing/2014/main" id="{05F2255A-301B-4F0C-AB56-2C520871635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46E85A7-03A9-41DB-ABB7-6791EE293AFF}"/>
              </a:ext>
            </a:extLst>
          </p:cNvPr>
          <p:cNvSpPr>
            <a:spLocks noGrp="1"/>
          </p:cNvSpPr>
          <p:nvPr>
            <p:ph type="sldNum" sz="quarter" idx="12"/>
          </p:nvPr>
        </p:nvSpPr>
        <p:spPr/>
        <p:txBody>
          <a:bodyPr/>
          <a:lstStyle/>
          <a:p>
            <a:fld id="{B73F5D40-14DD-4983-B8E8-7CBC31D2284A}" type="slidenum">
              <a:rPr lang="en-US" smtClean="0"/>
              <a:t>‹#›</a:t>
            </a:fld>
            <a:endParaRPr lang="en-US"/>
          </a:p>
        </p:txBody>
      </p:sp>
    </p:spTree>
    <p:extLst>
      <p:ext uri="{BB962C8B-B14F-4D97-AF65-F5344CB8AC3E}">
        <p14:creationId xmlns:p14="http://schemas.microsoft.com/office/powerpoint/2010/main" val="750639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B9E895A-CD63-4B7C-A455-01006F86711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B767966-3BC7-4663-B38A-D0E3C2060E4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BC0AE4B-EA59-413A-9EF8-09F0386004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E8F1C6-1106-4D1C-AED2-DC8A40DFCCF7}" type="datetimeFigureOut">
              <a:rPr lang="en-US" smtClean="0"/>
              <a:t>9/7/2021</a:t>
            </a:fld>
            <a:endParaRPr lang="en-US"/>
          </a:p>
        </p:txBody>
      </p:sp>
      <p:sp>
        <p:nvSpPr>
          <p:cNvPr id="5" name="Footer Placeholder 4">
            <a:extLst>
              <a:ext uri="{FF2B5EF4-FFF2-40B4-BE49-F238E27FC236}">
                <a16:creationId xmlns:a16="http://schemas.microsoft.com/office/drawing/2014/main" id="{F7153693-23E7-431D-AA44-99DE5DE82C5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A7FF254-8BF6-461A-ACCC-8402CB25EB5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3F5D40-14DD-4983-B8E8-7CBC31D2284A}" type="slidenum">
              <a:rPr lang="en-US" smtClean="0"/>
              <a:t>‹#›</a:t>
            </a:fld>
            <a:endParaRPr lang="en-US"/>
          </a:p>
        </p:txBody>
      </p:sp>
    </p:spTree>
    <p:extLst>
      <p:ext uri="{BB962C8B-B14F-4D97-AF65-F5344CB8AC3E}">
        <p14:creationId xmlns:p14="http://schemas.microsoft.com/office/powerpoint/2010/main" val="26977599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CB2BD9-2D59-4C58-815F-04BE4D307A23}"/>
              </a:ext>
            </a:extLst>
          </p:cNvPr>
          <p:cNvSpPr>
            <a:spLocks noGrp="1"/>
          </p:cNvSpPr>
          <p:nvPr>
            <p:ph type="ctrTitle"/>
          </p:nvPr>
        </p:nvSpPr>
        <p:spPr/>
        <p:txBody>
          <a:bodyPr/>
          <a:lstStyle/>
          <a:p>
            <a:r>
              <a:rPr lang="en-US" dirty="0"/>
              <a:t>Participatory Governance at Moorpark College</a:t>
            </a:r>
          </a:p>
        </p:txBody>
      </p:sp>
      <p:sp>
        <p:nvSpPr>
          <p:cNvPr id="3" name="Subtitle 2">
            <a:extLst>
              <a:ext uri="{FF2B5EF4-FFF2-40B4-BE49-F238E27FC236}">
                <a16:creationId xmlns:a16="http://schemas.microsoft.com/office/drawing/2014/main" id="{2D3A9500-AA7A-4438-AB3F-160ECEDC1345}"/>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2972911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E724D-63E4-4FCD-AA5C-6C2BA5861427}"/>
              </a:ext>
            </a:extLst>
          </p:cNvPr>
          <p:cNvSpPr>
            <a:spLocks noGrp="1"/>
          </p:cNvSpPr>
          <p:nvPr>
            <p:ph type="title"/>
          </p:nvPr>
        </p:nvSpPr>
        <p:spPr/>
        <p:txBody>
          <a:bodyPr/>
          <a:lstStyle/>
          <a:p>
            <a:pPr algn="ctr"/>
            <a:r>
              <a:rPr lang="en-US" dirty="0"/>
              <a:t>Moorpark College Mission Statement</a:t>
            </a:r>
          </a:p>
        </p:txBody>
      </p:sp>
      <p:sp>
        <p:nvSpPr>
          <p:cNvPr id="3" name="Content Placeholder 2">
            <a:extLst>
              <a:ext uri="{FF2B5EF4-FFF2-40B4-BE49-F238E27FC236}">
                <a16:creationId xmlns:a16="http://schemas.microsoft.com/office/drawing/2014/main" id="{A7506857-211C-402E-81B5-1B726EA5834D}"/>
              </a:ext>
            </a:extLst>
          </p:cNvPr>
          <p:cNvSpPr>
            <a:spLocks noGrp="1"/>
          </p:cNvSpPr>
          <p:nvPr>
            <p:ph idx="1"/>
          </p:nvPr>
        </p:nvSpPr>
        <p:spPr/>
        <p:txBody>
          <a:bodyPr>
            <a:normAutofit lnSpcReduction="10000"/>
          </a:bodyPr>
          <a:lstStyle/>
          <a:p>
            <a:r>
              <a:rPr lang="en-US" sz="3600" b="0" i="0" dirty="0">
                <a:solidFill>
                  <a:srgbClr val="333333"/>
                </a:solidFill>
                <a:effectLst/>
              </a:rPr>
              <a:t>Grounded in equity, social justice, and a students first philosophy, Moorpark College values diverse communities. We empower learners from local, national, and global backgrounds to complete their degree, certificate, transfer, and career education goals. Through the integration of innovative instruction and customized student support, our programs are designed to achieve equitable outcomes.</a:t>
            </a:r>
            <a:endParaRPr lang="en-US" sz="3600" dirty="0"/>
          </a:p>
        </p:txBody>
      </p:sp>
    </p:spTree>
    <p:extLst>
      <p:ext uri="{BB962C8B-B14F-4D97-AF65-F5344CB8AC3E}">
        <p14:creationId xmlns:p14="http://schemas.microsoft.com/office/powerpoint/2010/main" val="35745745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EF6CE4-0E55-451C-BBEA-32293CA978B4}"/>
              </a:ext>
            </a:extLst>
          </p:cNvPr>
          <p:cNvSpPr>
            <a:spLocks noGrp="1"/>
          </p:cNvSpPr>
          <p:nvPr>
            <p:ph type="title"/>
          </p:nvPr>
        </p:nvSpPr>
        <p:spPr/>
        <p:txBody>
          <a:bodyPr/>
          <a:lstStyle/>
          <a:p>
            <a:pPr algn="ctr"/>
            <a:r>
              <a:rPr lang="en-US" dirty="0"/>
              <a:t>Academic Senate and Standing Committees</a:t>
            </a:r>
          </a:p>
        </p:txBody>
      </p:sp>
      <p:grpSp>
        <p:nvGrpSpPr>
          <p:cNvPr id="3" name="Group 2" descr="Relationship between the Academic Senate and the Standing Committees.">
            <a:extLst>
              <a:ext uri="{FF2B5EF4-FFF2-40B4-BE49-F238E27FC236}">
                <a16:creationId xmlns:a16="http://schemas.microsoft.com/office/drawing/2014/main" id="{9F8FC994-ED6D-4A52-8CBC-5C3D9192000F}"/>
              </a:ext>
            </a:extLst>
          </p:cNvPr>
          <p:cNvGrpSpPr/>
          <p:nvPr/>
        </p:nvGrpSpPr>
        <p:grpSpPr>
          <a:xfrm>
            <a:off x="445849" y="2018714"/>
            <a:ext cx="11278696" cy="3208606"/>
            <a:chOff x="445849" y="2018714"/>
            <a:chExt cx="11278696" cy="3208606"/>
          </a:xfrm>
        </p:grpSpPr>
        <p:sp>
          <p:nvSpPr>
            <p:cNvPr id="4" name="Oval 3">
              <a:extLst>
                <a:ext uri="{FF2B5EF4-FFF2-40B4-BE49-F238E27FC236}">
                  <a16:creationId xmlns:a16="http://schemas.microsoft.com/office/drawing/2014/main" id="{D226F46F-0BA5-4C79-9699-E8A75882D445}"/>
                </a:ext>
              </a:extLst>
            </p:cNvPr>
            <p:cNvSpPr/>
            <p:nvPr/>
          </p:nvSpPr>
          <p:spPr>
            <a:xfrm>
              <a:off x="4121834" y="2018714"/>
              <a:ext cx="4114800" cy="1463040"/>
            </a:xfrm>
            <a:prstGeom prst="ellipse">
              <a:avLst/>
            </a:prstGeom>
            <a:no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Academic Senate</a:t>
              </a:r>
            </a:p>
          </p:txBody>
        </p:sp>
        <p:sp>
          <p:nvSpPr>
            <p:cNvPr id="6" name="Rectangle: Rounded Corners 5">
              <a:extLst>
                <a:ext uri="{FF2B5EF4-FFF2-40B4-BE49-F238E27FC236}">
                  <a16:creationId xmlns:a16="http://schemas.microsoft.com/office/drawing/2014/main" id="{7A9901D9-42C2-46E0-94FD-2F978F52467B}"/>
                </a:ext>
              </a:extLst>
            </p:cNvPr>
            <p:cNvSpPr/>
            <p:nvPr/>
          </p:nvSpPr>
          <p:spPr>
            <a:xfrm>
              <a:off x="445849" y="4130039"/>
              <a:ext cx="1198099" cy="1085558"/>
            </a:xfrm>
            <a:prstGeom prst="roundRect">
              <a:avLst/>
            </a:prstGeom>
            <a:no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p>
          </p:txBody>
        </p:sp>
        <p:sp>
          <p:nvSpPr>
            <p:cNvPr id="13" name="Rectangle: Rounded Corners 12">
              <a:extLst>
                <a:ext uri="{FF2B5EF4-FFF2-40B4-BE49-F238E27FC236}">
                  <a16:creationId xmlns:a16="http://schemas.microsoft.com/office/drawing/2014/main" id="{086D8080-1465-4F5A-B4D8-2F24F97F776D}"/>
                </a:ext>
              </a:extLst>
            </p:cNvPr>
            <p:cNvSpPr/>
            <p:nvPr/>
          </p:nvSpPr>
          <p:spPr>
            <a:xfrm>
              <a:off x="1862069" y="4138246"/>
              <a:ext cx="1198099" cy="1085558"/>
            </a:xfrm>
            <a:prstGeom prst="roundRect">
              <a:avLst/>
            </a:prstGeom>
            <a:no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4" name="Rectangle: Rounded Corners 13">
              <a:extLst>
                <a:ext uri="{FF2B5EF4-FFF2-40B4-BE49-F238E27FC236}">
                  <a16:creationId xmlns:a16="http://schemas.microsoft.com/office/drawing/2014/main" id="{CAE95376-4439-4C0D-A520-C1216025709B}"/>
                </a:ext>
              </a:extLst>
            </p:cNvPr>
            <p:cNvSpPr/>
            <p:nvPr/>
          </p:nvSpPr>
          <p:spPr>
            <a:xfrm>
              <a:off x="9049922" y="4138246"/>
              <a:ext cx="1198099" cy="1085558"/>
            </a:xfrm>
            <a:prstGeom prst="roundRect">
              <a:avLst/>
            </a:prstGeom>
            <a:no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5" name="Rectangle: Rounded Corners 14">
              <a:extLst>
                <a:ext uri="{FF2B5EF4-FFF2-40B4-BE49-F238E27FC236}">
                  <a16:creationId xmlns:a16="http://schemas.microsoft.com/office/drawing/2014/main" id="{6ACC5534-83DA-473D-AF57-9D373E1CCD1E}"/>
                </a:ext>
              </a:extLst>
            </p:cNvPr>
            <p:cNvSpPr/>
            <p:nvPr/>
          </p:nvSpPr>
          <p:spPr>
            <a:xfrm>
              <a:off x="7611502" y="4138246"/>
              <a:ext cx="1198099" cy="1085558"/>
            </a:xfrm>
            <a:prstGeom prst="roundRect">
              <a:avLst/>
            </a:prstGeom>
            <a:no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6" name="Rectangle: Rounded Corners 15">
              <a:extLst>
                <a:ext uri="{FF2B5EF4-FFF2-40B4-BE49-F238E27FC236}">
                  <a16:creationId xmlns:a16="http://schemas.microsoft.com/office/drawing/2014/main" id="{17AA2EC1-394F-43A6-800A-ED1858C9E173}"/>
                </a:ext>
              </a:extLst>
            </p:cNvPr>
            <p:cNvSpPr/>
            <p:nvPr/>
          </p:nvSpPr>
          <p:spPr>
            <a:xfrm>
              <a:off x="6138643" y="4138246"/>
              <a:ext cx="1198099" cy="1085558"/>
            </a:xfrm>
            <a:prstGeom prst="roundRect">
              <a:avLst/>
            </a:prstGeom>
            <a:no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7" name="Rectangle: Rounded Corners 16">
              <a:extLst>
                <a:ext uri="{FF2B5EF4-FFF2-40B4-BE49-F238E27FC236}">
                  <a16:creationId xmlns:a16="http://schemas.microsoft.com/office/drawing/2014/main" id="{50D351A2-C533-4833-B1F9-842EC3FCEDB7}"/>
                </a:ext>
              </a:extLst>
            </p:cNvPr>
            <p:cNvSpPr/>
            <p:nvPr/>
          </p:nvSpPr>
          <p:spPr>
            <a:xfrm>
              <a:off x="4697589" y="4138246"/>
              <a:ext cx="1198099" cy="1085558"/>
            </a:xfrm>
            <a:prstGeom prst="roundRect">
              <a:avLst/>
            </a:prstGeom>
            <a:no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8" name="Rectangle: Rounded Corners 17">
              <a:extLst>
                <a:ext uri="{FF2B5EF4-FFF2-40B4-BE49-F238E27FC236}">
                  <a16:creationId xmlns:a16="http://schemas.microsoft.com/office/drawing/2014/main" id="{57650756-A1C7-430F-B40C-908AA40EFF2D}"/>
                </a:ext>
              </a:extLst>
            </p:cNvPr>
            <p:cNvSpPr/>
            <p:nvPr/>
          </p:nvSpPr>
          <p:spPr>
            <a:xfrm>
              <a:off x="3270303" y="4138246"/>
              <a:ext cx="1198099" cy="1085558"/>
            </a:xfrm>
            <a:prstGeom prst="roundRect">
              <a:avLst/>
            </a:prstGeom>
            <a:no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9" name="Rectangle: Rounded Corners 18">
              <a:extLst>
                <a:ext uri="{FF2B5EF4-FFF2-40B4-BE49-F238E27FC236}">
                  <a16:creationId xmlns:a16="http://schemas.microsoft.com/office/drawing/2014/main" id="{E9E3A50A-E334-4F16-885F-2B0332F26FC4}"/>
                </a:ext>
              </a:extLst>
            </p:cNvPr>
            <p:cNvSpPr/>
            <p:nvPr/>
          </p:nvSpPr>
          <p:spPr>
            <a:xfrm>
              <a:off x="10526446" y="4141762"/>
              <a:ext cx="1198099" cy="1085558"/>
            </a:xfrm>
            <a:prstGeom prst="roundRect">
              <a:avLst/>
            </a:prstGeom>
            <a:no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0" name="TextBox 19">
              <a:extLst>
                <a:ext uri="{FF2B5EF4-FFF2-40B4-BE49-F238E27FC236}">
                  <a16:creationId xmlns:a16="http://schemas.microsoft.com/office/drawing/2014/main" id="{02F7849F-843A-41AF-BEB8-9BF3D08D46AC}"/>
                </a:ext>
              </a:extLst>
            </p:cNvPr>
            <p:cNvSpPr txBox="1"/>
            <p:nvPr/>
          </p:nvSpPr>
          <p:spPr>
            <a:xfrm>
              <a:off x="445849" y="4488152"/>
              <a:ext cx="1274146" cy="369332"/>
            </a:xfrm>
            <a:prstGeom prst="rect">
              <a:avLst/>
            </a:prstGeom>
            <a:noFill/>
          </p:spPr>
          <p:txBody>
            <a:bodyPr wrap="square" rtlCol="0">
              <a:spAutoFit/>
            </a:bodyPr>
            <a:lstStyle/>
            <a:p>
              <a:r>
                <a:rPr lang="en-US" dirty="0"/>
                <a:t>Curriculum</a:t>
              </a:r>
            </a:p>
          </p:txBody>
        </p:sp>
        <p:sp>
          <p:nvSpPr>
            <p:cNvPr id="21" name="TextBox 20">
              <a:extLst>
                <a:ext uri="{FF2B5EF4-FFF2-40B4-BE49-F238E27FC236}">
                  <a16:creationId xmlns:a16="http://schemas.microsoft.com/office/drawing/2014/main" id="{4F35F05C-E73B-4DF5-A93A-82C91708238F}"/>
                </a:ext>
              </a:extLst>
            </p:cNvPr>
            <p:cNvSpPr txBox="1"/>
            <p:nvPr/>
          </p:nvSpPr>
          <p:spPr>
            <a:xfrm>
              <a:off x="1820052" y="4349652"/>
              <a:ext cx="1274146" cy="646331"/>
            </a:xfrm>
            <a:prstGeom prst="rect">
              <a:avLst/>
            </a:prstGeom>
            <a:noFill/>
          </p:spPr>
          <p:txBody>
            <a:bodyPr wrap="square" rtlCol="0">
              <a:spAutoFit/>
            </a:bodyPr>
            <a:lstStyle/>
            <a:p>
              <a:pPr algn="ctr"/>
              <a:r>
                <a:rPr lang="en-US" dirty="0"/>
                <a:t>Distance Education</a:t>
              </a:r>
            </a:p>
          </p:txBody>
        </p:sp>
        <p:sp>
          <p:nvSpPr>
            <p:cNvPr id="22" name="TextBox 21">
              <a:extLst>
                <a:ext uri="{FF2B5EF4-FFF2-40B4-BE49-F238E27FC236}">
                  <a16:creationId xmlns:a16="http://schemas.microsoft.com/office/drawing/2014/main" id="{978477B3-FB07-4418-ABF9-8CF91A1E6191}"/>
                </a:ext>
              </a:extLst>
            </p:cNvPr>
            <p:cNvSpPr txBox="1"/>
            <p:nvPr/>
          </p:nvSpPr>
          <p:spPr>
            <a:xfrm>
              <a:off x="3202094" y="4496359"/>
              <a:ext cx="1274146" cy="369332"/>
            </a:xfrm>
            <a:prstGeom prst="rect">
              <a:avLst/>
            </a:prstGeom>
            <a:noFill/>
          </p:spPr>
          <p:txBody>
            <a:bodyPr wrap="square" rtlCol="0">
              <a:spAutoFit/>
            </a:bodyPr>
            <a:lstStyle/>
            <a:p>
              <a:pPr algn="ctr"/>
              <a:r>
                <a:rPr lang="en-US" dirty="0" err="1"/>
                <a:t>EdCAP</a:t>
              </a:r>
              <a:endParaRPr lang="en-US" dirty="0"/>
            </a:p>
          </p:txBody>
        </p:sp>
        <p:sp>
          <p:nvSpPr>
            <p:cNvPr id="23" name="TextBox 22">
              <a:extLst>
                <a:ext uri="{FF2B5EF4-FFF2-40B4-BE49-F238E27FC236}">
                  <a16:creationId xmlns:a16="http://schemas.microsoft.com/office/drawing/2014/main" id="{A5A6C1B1-DDE0-4886-B919-BA2B5434C179}"/>
                </a:ext>
              </a:extLst>
            </p:cNvPr>
            <p:cNvSpPr txBox="1"/>
            <p:nvPr/>
          </p:nvSpPr>
          <p:spPr>
            <a:xfrm>
              <a:off x="4659050" y="4488151"/>
              <a:ext cx="1274146" cy="369332"/>
            </a:xfrm>
            <a:prstGeom prst="rect">
              <a:avLst/>
            </a:prstGeom>
            <a:noFill/>
          </p:spPr>
          <p:txBody>
            <a:bodyPr wrap="square" rtlCol="0">
              <a:spAutoFit/>
            </a:bodyPr>
            <a:lstStyle/>
            <a:p>
              <a:pPr algn="ctr"/>
              <a:r>
                <a:rPr lang="en-US" dirty="0"/>
                <a:t>FTCAP</a:t>
              </a:r>
            </a:p>
          </p:txBody>
        </p:sp>
        <p:sp>
          <p:nvSpPr>
            <p:cNvPr id="24" name="TextBox 23">
              <a:extLst>
                <a:ext uri="{FF2B5EF4-FFF2-40B4-BE49-F238E27FC236}">
                  <a16:creationId xmlns:a16="http://schemas.microsoft.com/office/drawing/2014/main" id="{1FB66331-1D65-4FDF-AEB2-7E390CFE0040}"/>
                </a:ext>
              </a:extLst>
            </p:cNvPr>
            <p:cNvSpPr txBox="1"/>
            <p:nvPr/>
          </p:nvSpPr>
          <p:spPr>
            <a:xfrm>
              <a:off x="6053358" y="4496359"/>
              <a:ext cx="1274146" cy="369332"/>
            </a:xfrm>
            <a:prstGeom prst="rect">
              <a:avLst/>
            </a:prstGeom>
            <a:noFill/>
          </p:spPr>
          <p:txBody>
            <a:bodyPr wrap="square" rtlCol="0">
              <a:spAutoFit/>
            </a:bodyPr>
            <a:lstStyle/>
            <a:p>
              <a:pPr algn="ctr"/>
              <a:r>
                <a:rPr lang="en-US" dirty="0"/>
                <a:t>Fiscal</a:t>
              </a:r>
            </a:p>
          </p:txBody>
        </p:sp>
        <p:sp>
          <p:nvSpPr>
            <p:cNvPr id="25" name="TextBox 24">
              <a:extLst>
                <a:ext uri="{FF2B5EF4-FFF2-40B4-BE49-F238E27FC236}">
                  <a16:creationId xmlns:a16="http://schemas.microsoft.com/office/drawing/2014/main" id="{E947A41E-2A2D-4313-A09E-7B0B02F7E389}"/>
                </a:ext>
              </a:extLst>
            </p:cNvPr>
            <p:cNvSpPr txBox="1"/>
            <p:nvPr/>
          </p:nvSpPr>
          <p:spPr>
            <a:xfrm>
              <a:off x="7481135" y="4378345"/>
              <a:ext cx="1468793" cy="646331"/>
            </a:xfrm>
            <a:prstGeom prst="rect">
              <a:avLst/>
            </a:prstGeom>
            <a:noFill/>
          </p:spPr>
          <p:txBody>
            <a:bodyPr wrap="square" rtlCol="0">
              <a:spAutoFit/>
            </a:bodyPr>
            <a:lstStyle/>
            <a:p>
              <a:pPr algn="ctr"/>
              <a:r>
                <a:rPr lang="en-US" dirty="0"/>
                <a:t>Professional Development</a:t>
              </a:r>
            </a:p>
          </p:txBody>
        </p:sp>
        <p:sp>
          <p:nvSpPr>
            <p:cNvPr id="26" name="TextBox 25">
              <a:extLst>
                <a:ext uri="{FF2B5EF4-FFF2-40B4-BE49-F238E27FC236}">
                  <a16:creationId xmlns:a16="http://schemas.microsoft.com/office/drawing/2014/main" id="{9B342795-2776-47C3-AC76-514C37FBED37}"/>
                </a:ext>
              </a:extLst>
            </p:cNvPr>
            <p:cNvSpPr txBox="1"/>
            <p:nvPr/>
          </p:nvSpPr>
          <p:spPr>
            <a:xfrm>
              <a:off x="8963022" y="4496359"/>
              <a:ext cx="1274146" cy="369332"/>
            </a:xfrm>
            <a:prstGeom prst="rect">
              <a:avLst/>
            </a:prstGeom>
            <a:noFill/>
          </p:spPr>
          <p:txBody>
            <a:bodyPr wrap="square" rtlCol="0">
              <a:spAutoFit/>
            </a:bodyPr>
            <a:lstStyle/>
            <a:p>
              <a:pPr algn="ctr"/>
              <a:r>
                <a:rPr lang="en-US" dirty="0"/>
                <a:t>SEA</a:t>
              </a:r>
            </a:p>
          </p:txBody>
        </p:sp>
        <p:sp>
          <p:nvSpPr>
            <p:cNvPr id="27" name="TextBox 26">
              <a:extLst>
                <a:ext uri="{FF2B5EF4-FFF2-40B4-BE49-F238E27FC236}">
                  <a16:creationId xmlns:a16="http://schemas.microsoft.com/office/drawing/2014/main" id="{18AE0BA3-682F-4354-BFFF-C7452FCBD090}"/>
                </a:ext>
              </a:extLst>
            </p:cNvPr>
            <p:cNvSpPr txBox="1"/>
            <p:nvPr/>
          </p:nvSpPr>
          <p:spPr>
            <a:xfrm>
              <a:off x="10450399" y="4496359"/>
              <a:ext cx="1274146" cy="369332"/>
            </a:xfrm>
            <a:prstGeom prst="rect">
              <a:avLst/>
            </a:prstGeom>
            <a:noFill/>
          </p:spPr>
          <p:txBody>
            <a:bodyPr wrap="square" rtlCol="0">
              <a:spAutoFit/>
            </a:bodyPr>
            <a:lstStyle/>
            <a:p>
              <a:pPr algn="ctr"/>
              <a:r>
                <a:rPr lang="en-US" dirty="0"/>
                <a:t>SLO</a:t>
              </a:r>
            </a:p>
          </p:txBody>
        </p:sp>
        <p:cxnSp>
          <p:nvCxnSpPr>
            <p:cNvPr id="5" name="Straight Arrow Connector 4">
              <a:extLst>
                <a:ext uri="{FF2B5EF4-FFF2-40B4-BE49-F238E27FC236}">
                  <a16:creationId xmlns:a16="http://schemas.microsoft.com/office/drawing/2014/main" id="{A33BD845-B8BA-4640-A739-ADE60724E5EF}"/>
                </a:ext>
              </a:extLst>
            </p:cNvPr>
            <p:cNvCxnSpPr>
              <a:cxnSpLocks/>
              <a:endCxn id="6" idx="0"/>
            </p:cNvCxnSpPr>
            <p:nvPr/>
          </p:nvCxnSpPr>
          <p:spPr>
            <a:xfrm flipH="1">
              <a:off x="1044899" y="2960801"/>
              <a:ext cx="3147273" cy="1169238"/>
            </a:xfrm>
            <a:prstGeom prst="straightConnector1">
              <a:avLst/>
            </a:prstGeom>
            <a:ln w="38100">
              <a:solidFill>
                <a:schemeClr val="tx1"/>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36" name="Straight Arrow Connector 35">
              <a:extLst>
                <a:ext uri="{FF2B5EF4-FFF2-40B4-BE49-F238E27FC236}">
                  <a16:creationId xmlns:a16="http://schemas.microsoft.com/office/drawing/2014/main" id="{2C5E005B-2A25-4565-AA56-DFC2DBEC5A6F}"/>
                </a:ext>
              </a:extLst>
            </p:cNvPr>
            <p:cNvCxnSpPr>
              <a:cxnSpLocks/>
              <a:endCxn id="13" idx="0"/>
            </p:cNvCxnSpPr>
            <p:nvPr/>
          </p:nvCxnSpPr>
          <p:spPr>
            <a:xfrm flipH="1">
              <a:off x="2461119" y="3108960"/>
              <a:ext cx="1913933" cy="1029286"/>
            </a:xfrm>
            <a:prstGeom prst="straightConnector1">
              <a:avLst/>
            </a:prstGeom>
            <a:ln w="38100">
              <a:solidFill>
                <a:schemeClr val="tx1"/>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37" name="Straight Arrow Connector 36">
              <a:extLst>
                <a:ext uri="{FF2B5EF4-FFF2-40B4-BE49-F238E27FC236}">
                  <a16:creationId xmlns:a16="http://schemas.microsoft.com/office/drawing/2014/main" id="{468C69B7-A2E2-4494-B1CE-2F3DAADE4076}"/>
                </a:ext>
              </a:extLst>
            </p:cNvPr>
            <p:cNvCxnSpPr>
              <a:cxnSpLocks/>
              <a:stCxn id="4" idx="3"/>
              <a:endCxn id="18" idx="0"/>
            </p:cNvCxnSpPr>
            <p:nvPr/>
          </p:nvCxnSpPr>
          <p:spPr>
            <a:xfrm flipH="1">
              <a:off x="3869353" y="3267497"/>
              <a:ext cx="855080" cy="870749"/>
            </a:xfrm>
            <a:prstGeom prst="straightConnector1">
              <a:avLst/>
            </a:prstGeom>
            <a:ln w="38100">
              <a:solidFill>
                <a:schemeClr val="tx1"/>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42" name="Straight Arrow Connector 41">
              <a:extLst>
                <a:ext uri="{FF2B5EF4-FFF2-40B4-BE49-F238E27FC236}">
                  <a16:creationId xmlns:a16="http://schemas.microsoft.com/office/drawing/2014/main" id="{4197876C-09E3-4146-9A81-2624B3F3BAA7}"/>
                </a:ext>
              </a:extLst>
            </p:cNvPr>
            <p:cNvCxnSpPr>
              <a:cxnSpLocks/>
            </p:cNvCxnSpPr>
            <p:nvPr/>
          </p:nvCxnSpPr>
          <p:spPr>
            <a:xfrm flipH="1">
              <a:off x="5250329" y="3481754"/>
              <a:ext cx="362097" cy="669017"/>
            </a:xfrm>
            <a:prstGeom prst="straightConnector1">
              <a:avLst/>
            </a:prstGeom>
            <a:ln w="38100">
              <a:solidFill>
                <a:schemeClr val="tx1"/>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49" name="Straight Arrow Connector 48">
              <a:extLst>
                <a:ext uri="{FF2B5EF4-FFF2-40B4-BE49-F238E27FC236}">
                  <a16:creationId xmlns:a16="http://schemas.microsoft.com/office/drawing/2014/main" id="{9814D67E-785B-4E23-B5F3-F08A55598CFD}"/>
                </a:ext>
              </a:extLst>
            </p:cNvPr>
            <p:cNvCxnSpPr>
              <a:cxnSpLocks/>
            </p:cNvCxnSpPr>
            <p:nvPr/>
          </p:nvCxnSpPr>
          <p:spPr>
            <a:xfrm>
              <a:off x="6390983" y="3504132"/>
              <a:ext cx="315800" cy="645962"/>
            </a:xfrm>
            <a:prstGeom prst="straightConnector1">
              <a:avLst/>
            </a:prstGeom>
            <a:ln w="38100">
              <a:solidFill>
                <a:schemeClr val="tx1"/>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50" name="Straight Arrow Connector 49">
              <a:extLst>
                <a:ext uri="{FF2B5EF4-FFF2-40B4-BE49-F238E27FC236}">
                  <a16:creationId xmlns:a16="http://schemas.microsoft.com/office/drawing/2014/main" id="{BD4D08E4-FA19-4A50-B289-07AB14C914FE}"/>
                </a:ext>
              </a:extLst>
            </p:cNvPr>
            <p:cNvCxnSpPr>
              <a:cxnSpLocks/>
            </p:cNvCxnSpPr>
            <p:nvPr/>
          </p:nvCxnSpPr>
          <p:spPr>
            <a:xfrm>
              <a:off x="7265963" y="3369212"/>
              <a:ext cx="938512" cy="745382"/>
            </a:xfrm>
            <a:prstGeom prst="straightConnector1">
              <a:avLst/>
            </a:prstGeom>
            <a:ln w="38100">
              <a:solidFill>
                <a:schemeClr val="tx1"/>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51" name="Straight Arrow Connector 50">
              <a:extLst>
                <a:ext uri="{FF2B5EF4-FFF2-40B4-BE49-F238E27FC236}">
                  <a16:creationId xmlns:a16="http://schemas.microsoft.com/office/drawing/2014/main" id="{2A1BF554-169F-40CD-9E8C-7B633CC5629F}"/>
                </a:ext>
              </a:extLst>
            </p:cNvPr>
            <p:cNvCxnSpPr>
              <a:cxnSpLocks/>
            </p:cNvCxnSpPr>
            <p:nvPr/>
          </p:nvCxnSpPr>
          <p:spPr>
            <a:xfrm>
              <a:off x="7816950" y="3165231"/>
              <a:ext cx="1832021" cy="937883"/>
            </a:xfrm>
            <a:prstGeom prst="straightConnector1">
              <a:avLst/>
            </a:prstGeom>
            <a:ln w="38100">
              <a:solidFill>
                <a:schemeClr val="tx1"/>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52" name="Straight Arrow Connector 51">
              <a:extLst>
                <a:ext uri="{FF2B5EF4-FFF2-40B4-BE49-F238E27FC236}">
                  <a16:creationId xmlns:a16="http://schemas.microsoft.com/office/drawing/2014/main" id="{0739E0F1-06D5-4A20-8E58-DB3264223294}"/>
                </a:ext>
              </a:extLst>
            </p:cNvPr>
            <p:cNvCxnSpPr>
              <a:cxnSpLocks/>
              <a:endCxn id="19" idx="0"/>
            </p:cNvCxnSpPr>
            <p:nvPr/>
          </p:nvCxnSpPr>
          <p:spPr>
            <a:xfrm>
              <a:off x="8208498" y="2919046"/>
              <a:ext cx="2916998" cy="1222716"/>
            </a:xfrm>
            <a:prstGeom prst="straightConnector1">
              <a:avLst/>
            </a:prstGeom>
            <a:ln w="38100">
              <a:solidFill>
                <a:schemeClr val="tx1"/>
              </a:solidFill>
              <a:headEnd type="triangle"/>
              <a:tailEnd type="triangle"/>
            </a:ln>
          </p:spPr>
          <p:style>
            <a:lnRef idx="1">
              <a:schemeClr val="dk1"/>
            </a:lnRef>
            <a:fillRef idx="0">
              <a:schemeClr val="dk1"/>
            </a:fillRef>
            <a:effectRef idx="0">
              <a:schemeClr val="dk1"/>
            </a:effectRef>
            <a:fontRef idx="minor">
              <a:schemeClr val="tx1"/>
            </a:fontRef>
          </p:style>
        </p:cxnSp>
      </p:grpSp>
    </p:spTree>
    <p:extLst>
      <p:ext uri="{BB962C8B-B14F-4D97-AF65-F5344CB8AC3E}">
        <p14:creationId xmlns:p14="http://schemas.microsoft.com/office/powerpoint/2010/main" val="21579808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0C6D6-177E-475F-ABA4-DDA9A5417F78}"/>
              </a:ext>
            </a:extLst>
          </p:cNvPr>
          <p:cNvSpPr>
            <a:spLocks noGrp="1"/>
          </p:cNvSpPr>
          <p:nvPr>
            <p:ph type="title"/>
          </p:nvPr>
        </p:nvSpPr>
        <p:spPr/>
        <p:txBody>
          <a:bodyPr/>
          <a:lstStyle/>
          <a:p>
            <a:pPr algn="ctr"/>
            <a:r>
              <a:rPr lang="en-US" dirty="0"/>
              <a:t>Academic and Professional Matters (10+1)</a:t>
            </a:r>
            <a:br>
              <a:rPr lang="en-US" dirty="0"/>
            </a:br>
            <a:r>
              <a:rPr lang="en-US" dirty="0"/>
              <a:t>Title 5: §53200</a:t>
            </a:r>
          </a:p>
        </p:txBody>
      </p:sp>
      <p:sp>
        <p:nvSpPr>
          <p:cNvPr id="3" name="Content Placeholder 2">
            <a:extLst>
              <a:ext uri="{FF2B5EF4-FFF2-40B4-BE49-F238E27FC236}">
                <a16:creationId xmlns:a16="http://schemas.microsoft.com/office/drawing/2014/main" id="{B331BC0E-A532-412F-82D4-3402A2946AC7}"/>
              </a:ext>
            </a:extLst>
          </p:cNvPr>
          <p:cNvSpPr>
            <a:spLocks noGrp="1"/>
          </p:cNvSpPr>
          <p:nvPr>
            <p:ph idx="1"/>
          </p:nvPr>
        </p:nvSpPr>
        <p:spPr/>
        <p:txBody>
          <a:bodyPr/>
          <a:lstStyle/>
          <a:p>
            <a:pPr marL="514350" indent="-514350">
              <a:buFont typeface="+mj-lt"/>
              <a:buAutoNum type="arabicParenR"/>
            </a:pPr>
            <a:r>
              <a:rPr lang="en-US" dirty="0"/>
              <a:t>Curriculum, including establishing prerequisites, and placing courses within disciplines</a:t>
            </a:r>
          </a:p>
          <a:p>
            <a:pPr marL="514350" indent="-514350">
              <a:buFont typeface="+mj-lt"/>
              <a:buAutoNum type="arabicParenR"/>
            </a:pPr>
            <a:r>
              <a:rPr lang="en-US" dirty="0"/>
              <a:t>Degree and certificate requirements</a:t>
            </a:r>
          </a:p>
          <a:p>
            <a:pPr marL="514350" indent="-514350">
              <a:buFont typeface="+mj-lt"/>
              <a:buAutoNum type="arabicParenR"/>
            </a:pPr>
            <a:r>
              <a:rPr lang="en-US" dirty="0"/>
              <a:t>Grading policies</a:t>
            </a:r>
          </a:p>
          <a:p>
            <a:pPr marL="514350" indent="-514350">
              <a:buFont typeface="+mj-lt"/>
              <a:buAutoNum type="arabicParenR"/>
            </a:pPr>
            <a:r>
              <a:rPr lang="en-US" dirty="0"/>
              <a:t>Educational program development</a:t>
            </a:r>
          </a:p>
          <a:p>
            <a:pPr marL="514350" indent="-514350">
              <a:buFont typeface="+mj-lt"/>
              <a:buAutoNum type="arabicParenR"/>
            </a:pPr>
            <a:r>
              <a:rPr lang="en-US" dirty="0"/>
              <a:t>Standards or policies regarding student preparation and success</a:t>
            </a:r>
          </a:p>
          <a:p>
            <a:pPr marL="514350" indent="-514350">
              <a:buFont typeface="+mj-lt"/>
              <a:buAutoNum type="arabicParenR"/>
            </a:pPr>
            <a:r>
              <a:rPr lang="en-US" dirty="0"/>
              <a:t>District and college governance structures, as related to faculty roles</a:t>
            </a:r>
          </a:p>
        </p:txBody>
      </p:sp>
    </p:spTree>
    <p:extLst>
      <p:ext uri="{BB962C8B-B14F-4D97-AF65-F5344CB8AC3E}">
        <p14:creationId xmlns:p14="http://schemas.microsoft.com/office/powerpoint/2010/main" val="6091117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0C6D6-177E-475F-ABA4-DDA9A5417F78}"/>
              </a:ext>
            </a:extLst>
          </p:cNvPr>
          <p:cNvSpPr>
            <a:spLocks noGrp="1"/>
          </p:cNvSpPr>
          <p:nvPr>
            <p:ph type="title"/>
          </p:nvPr>
        </p:nvSpPr>
        <p:spPr/>
        <p:txBody>
          <a:bodyPr/>
          <a:lstStyle/>
          <a:p>
            <a:pPr algn="ctr"/>
            <a:r>
              <a:rPr lang="en-US" dirty="0"/>
              <a:t>Academic and Professional Matters (10+1)</a:t>
            </a:r>
            <a:br>
              <a:rPr lang="en-US" dirty="0"/>
            </a:br>
            <a:r>
              <a:rPr lang="en-US" dirty="0"/>
              <a:t>Title 5: §53200  (Cont.)</a:t>
            </a:r>
          </a:p>
        </p:txBody>
      </p:sp>
      <p:sp>
        <p:nvSpPr>
          <p:cNvPr id="3" name="Content Placeholder 2">
            <a:extLst>
              <a:ext uri="{FF2B5EF4-FFF2-40B4-BE49-F238E27FC236}">
                <a16:creationId xmlns:a16="http://schemas.microsoft.com/office/drawing/2014/main" id="{B331BC0E-A532-412F-82D4-3402A2946AC7}"/>
              </a:ext>
            </a:extLst>
          </p:cNvPr>
          <p:cNvSpPr>
            <a:spLocks noGrp="1"/>
          </p:cNvSpPr>
          <p:nvPr>
            <p:ph idx="1"/>
          </p:nvPr>
        </p:nvSpPr>
        <p:spPr/>
        <p:txBody>
          <a:bodyPr/>
          <a:lstStyle/>
          <a:p>
            <a:pPr marL="514350" indent="-514350">
              <a:buFont typeface="+mj-lt"/>
              <a:buAutoNum type="arabicParenR" startAt="7"/>
            </a:pPr>
            <a:r>
              <a:rPr lang="en-US" dirty="0"/>
              <a:t>Faculty roles and involvement in accreditation processes, including self-study and annual reports</a:t>
            </a:r>
          </a:p>
          <a:p>
            <a:pPr marL="514350" indent="-514350">
              <a:buFont typeface="+mj-lt"/>
              <a:buAutoNum type="arabicParenR" startAt="7"/>
            </a:pPr>
            <a:r>
              <a:rPr lang="en-US" dirty="0"/>
              <a:t>Policies for faculty professional development activities</a:t>
            </a:r>
          </a:p>
          <a:p>
            <a:pPr marL="514350" indent="-514350">
              <a:buFont typeface="+mj-lt"/>
              <a:buAutoNum type="arabicParenR" startAt="7"/>
            </a:pPr>
            <a:r>
              <a:rPr lang="en-US" dirty="0"/>
              <a:t>Processes for program review</a:t>
            </a:r>
          </a:p>
          <a:p>
            <a:pPr marL="514350" indent="-514350">
              <a:buFont typeface="+mj-lt"/>
              <a:buAutoNum type="arabicParenR" startAt="7"/>
            </a:pPr>
            <a:r>
              <a:rPr lang="en-US" dirty="0"/>
              <a:t>Processes for institutional planning and budget development</a:t>
            </a:r>
          </a:p>
          <a:p>
            <a:pPr marL="514350" indent="-514350">
              <a:buFont typeface="+mj-lt"/>
              <a:buAutoNum type="arabicParenR" startAt="7"/>
            </a:pPr>
            <a:r>
              <a:rPr lang="en-US" dirty="0"/>
              <a:t>Other academic and professional matters as mutually agreed upon</a:t>
            </a:r>
          </a:p>
        </p:txBody>
      </p:sp>
    </p:spTree>
    <p:extLst>
      <p:ext uri="{BB962C8B-B14F-4D97-AF65-F5344CB8AC3E}">
        <p14:creationId xmlns:p14="http://schemas.microsoft.com/office/powerpoint/2010/main" val="6994946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0C6658-D776-40A0-B1FA-817E79E5B233}"/>
              </a:ext>
            </a:extLst>
          </p:cNvPr>
          <p:cNvSpPr>
            <a:spLocks noGrp="1"/>
          </p:cNvSpPr>
          <p:nvPr>
            <p:ph type="title"/>
          </p:nvPr>
        </p:nvSpPr>
        <p:spPr/>
        <p:txBody>
          <a:bodyPr/>
          <a:lstStyle/>
          <a:p>
            <a:pPr algn="ctr"/>
            <a:r>
              <a:rPr lang="en-US" dirty="0"/>
              <a:t>Curriculum Committee Membership</a:t>
            </a:r>
          </a:p>
        </p:txBody>
      </p:sp>
      <p:sp>
        <p:nvSpPr>
          <p:cNvPr id="3" name="Content Placeholder 2">
            <a:extLst>
              <a:ext uri="{FF2B5EF4-FFF2-40B4-BE49-F238E27FC236}">
                <a16:creationId xmlns:a16="http://schemas.microsoft.com/office/drawing/2014/main" id="{F72D327F-14E9-41A4-B891-CA6A04B3B63C}"/>
              </a:ext>
            </a:extLst>
          </p:cNvPr>
          <p:cNvSpPr>
            <a:spLocks noGrp="1"/>
          </p:cNvSpPr>
          <p:nvPr>
            <p:ph idx="1"/>
          </p:nvPr>
        </p:nvSpPr>
        <p:spPr>
          <a:xfrm>
            <a:off x="838200" y="1825625"/>
            <a:ext cx="10515600" cy="1325563"/>
          </a:xfrm>
        </p:spPr>
        <p:txBody>
          <a:bodyPr/>
          <a:lstStyle/>
          <a:p>
            <a:r>
              <a:rPr lang="en-US" dirty="0"/>
              <a:t>Co-Chairs:</a:t>
            </a:r>
          </a:p>
          <a:p>
            <a:pPr lvl="1"/>
            <a:r>
              <a:rPr lang="en-US" dirty="0"/>
              <a:t>Faculty member(s) appointed by Academic Senate Council</a:t>
            </a:r>
          </a:p>
          <a:p>
            <a:pPr lvl="1"/>
            <a:r>
              <a:rPr lang="en-US" dirty="0"/>
              <a:t>Vice-President of Academic Affairs or designee</a:t>
            </a:r>
          </a:p>
          <a:p>
            <a:pPr lvl="1"/>
            <a:endParaRPr lang="en-US" dirty="0"/>
          </a:p>
        </p:txBody>
      </p:sp>
      <p:sp>
        <p:nvSpPr>
          <p:cNvPr id="4" name="Content Placeholder 2">
            <a:extLst>
              <a:ext uri="{FF2B5EF4-FFF2-40B4-BE49-F238E27FC236}">
                <a16:creationId xmlns:a16="http://schemas.microsoft.com/office/drawing/2014/main" id="{272D7DA9-CDEB-4A09-8342-3248CFD83C9D}"/>
              </a:ext>
            </a:extLst>
          </p:cNvPr>
          <p:cNvSpPr txBox="1">
            <a:spLocks/>
          </p:cNvSpPr>
          <p:nvPr/>
        </p:nvSpPr>
        <p:spPr>
          <a:xfrm>
            <a:off x="1034553" y="3233738"/>
            <a:ext cx="5251174" cy="332884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Voting Members:</a:t>
            </a:r>
          </a:p>
          <a:p>
            <a:pPr lvl="1"/>
            <a:r>
              <a:rPr lang="en-US" dirty="0"/>
              <a:t>One faculty from each academic department</a:t>
            </a:r>
          </a:p>
          <a:p>
            <a:pPr lvl="1"/>
            <a:r>
              <a:rPr lang="en-US" dirty="0"/>
              <a:t>One faculty from ACCESS</a:t>
            </a:r>
          </a:p>
          <a:p>
            <a:pPr lvl="1"/>
            <a:r>
              <a:rPr lang="en-US" dirty="0"/>
              <a:t>Articulation officer</a:t>
            </a:r>
          </a:p>
          <a:p>
            <a:pPr lvl="1"/>
            <a:r>
              <a:rPr lang="en-US" dirty="0"/>
              <a:t>Faculty librarian</a:t>
            </a:r>
          </a:p>
          <a:p>
            <a:pPr lvl="1"/>
            <a:r>
              <a:rPr lang="en-US" dirty="0"/>
              <a:t>Three deans, appointed by VPAA</a:t>
            </a:r>
          </a:p>
          <a:p>
            <a:pPr lvl="1"/>
            <a:endParaRPr lang="en-US" dirty="0"/>
          </a:p>
        </p:txBody>
      </p:sp>
      <p:sp>
        <p:nvSpPr>
          <p:cNvPr id="5" name="Content Placeholder 2">
            <a:extLst>
              <a:ext uri="{FF2B5EF4-FFF2-40B4-BE49-F238E27FC236}">
                <a16:creationId xmlns:a16="http://schemas.microsoft.com/office/drawing/2014/main" id="{36DC8A50-64B0-4C6B-8229-731F5E738B17}"/>
              </a:ext>
            </a:extLst>
          </p:cNvPr>
          <p:cNvSpPr txBox="1">
            <a:spLocks/>
          </p:cNvSpPr>
          <p:nvPr/>
        </p:nvSpPr>
        <p:spPr>
          <a:xfrm>
            <a:off x="6285727" y="3286125"/>
            <a:ext cx="5636642" cy="305211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Non-Voting Members:</a:t>
            </a:r>
          </a:p>
          <a:p>
            <a:pPr lvl="1"/>
            <a:r>
              <a:rPr lang="en-US" dirty="0"/>
              <a:t>Faculty rep for AFT</a:t>
            </a:r>
          </a:p>
          <a:p>
            <a:pPr lvl="1"/>
            <a:r>
              <a:rPr lang="en-US" dirty="0"/>
              <a:t>Faculty CTE Liaison</a:t>
            </a:r>
          </a:p>
          <a:p>
            <a:pPr lvl="1"/>
            <a:r>
              <a:rPr lang="en-US" dirty="0"/>
              <a:t>Classified staff</a:t>
            </a:r>
          </a:p>
          <a:p>
            <a:pPr lvl="1"/>
            <a:r>
              <a:rPr lang="en-US" dirty="0"/>
              <a:t>Student appointed by Associated Students</a:t>
            </a:r>
          </a:p>
          <a:p>
            <a:pPr lvl="1"/>
            <a:r>
              <a:rPr lang="en-US" dirty="0"/>
              <a:t>Academic Senate President</a:t>
            </a:r>
          </a:p>
        </p:txBody>
      </p:sp>
    </p:spTree>
    <p:extLst>
      <p:ext uri="{BB962C8B-B14F-4D97-AF65-F5344CB8AC3E}">
        <p14:creationId xmlns:p14="http://schemas.microsoft.com/office/powerpoint/2010/main" val="37773172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0C6658-D776-40A0-B1FA-817E79E5B233}"/>
              </a:ext>
            </a:extLst>
          </p:cNvPr>
          <p:cNvSpPr>
            <a:spLocks noGrp="1"/>
          </p:cNvSpPr>
          <p:nvPr>
            <p:ph type="title"/>
          </p:nvPr>
        </p:nvSpPr>
        <p:spPr/>
        <p:txBody>
          <a:bodyPr/>
          <a:lstStyle/>
          <a:p>
            <a:pPr algn="ctr"/>
            <a:r>
              <a:rPr lang="en-US" dirty="0"/>
              <a:t>Curriculum Committee Charter</a:t>
            </a:r>
          </a:p>
        </p:txBody>
      </p:sp>
      <p:sp>
        <p:nvSpPr>
          <p:cNvPr id="3" name="Content Placeholder 2">
            <a:extLst>
              <a:ext uri="{FF2B5EF4-FFF2-40B4-BE49-F238E27FC236}">
                <a16:creationId xmlns:a16="http://schemas.microsoft.com/office/drawing/2014/main" id="{F72D327F-14E9-41A4-B891-CA6A04B3B63C}"/>
              </a:ext>
            </a:extLst>
          </p:cNvPr>
          <p:cNvSpPr>
            <a:spLocks noGrp="1"/>
          </p:cNvSpPr>
          <p:nvPr>
            <p:ph idx="1"/>
          </p:nvPr>
        </p:nvSpPr>
        <p:spPr>
          <a:xfrm>
            <a:off x="838200" y="1825625"/>
            <a:ext cx="10515600" cy="4882672"/>
          </a:xfrm>
        </p:spPr>
        <p:txBody>
          <a:bodyPr>
            <a:normAutofit/>
          </a:bodyPr>
          <a:lstStyle/>
          <a:p>
            <a:r>
              <a:rPr lang="en-US" dirty="0"/>
              <a:t>In support of the college mission, the Curriculum Committee reviews and recommends</a:t>
            </a:r>
          </a:p>
          <a:p>
            <a:pPr lvl="1"/>
            <a:r>
              <a:rPr lang="en-US" dirty="0"/>
              <a:t>New courses</a:t>
            </a:r>
          </a:p>
          <a:p>
            <a:pPr lvl="1"/>
            <a:r>
              <a:rPr lang="en-US" dirty="0"/>
              <a:t>New programs</a:t>
            </a:r>
          </a:p>
          <a:p>
            <a:pPr lvl="1"/>
            <a:r>
              <a:rPr lang="en-US" dirty="0"/>
              <a:t>Modifications to existing courses and programs</a:t>
            </a:r>
          </a:p>
          <a:p>
            <a:pPr lvl="1"/>
            <a:r>
              <a:rPr lang="en-US" dirty="0"/>
              <a:t>Graduation requirements</a:t>
            </a:r>
          </a:p>
          <a:p>
            <a:r>
              <a:rPr lang="en-US" dirty="0"/>
              <a:t>The charge includes these academic and professional matters (Title 5: §53200)</a:t>
            </a:r>
          </a:p>
          <a:p>
            <a:pPr lvl="1"/>
            <a:r>
              <a:rPr lang="en-US" dirty="0"/>
              <a:t>Curriculum, including establishing prerequisites and placing courses within disciplines</a:t>
            </a:r>
          </a:p>
          <a:p>
            <a:pPr lvl="1"/>
            <a:r>
              <a:rPr lang="en-US" dirty="0"/>
              <a:t>Degree and certificate requirements</a:t>
            </a:r>
          </a:p>
          <a:p>
            <a:pPr lvl="1"/>
            <a:r>
              <a:rPr lang="en-US" dirty="0"/>
              <a:t>Educational program development</a:t>
            </a:r>
          </a:p>
          <a:p>
            <a:pPr lvl="1"/>
            <a:endParaRPr lang="en-US" dirty="0"/>
          </a:p>
          <a:p>
            <a:pPr lvl="1"/>
            <a:endParaRPr lang="en-US" dirty="0"/>
          </a:p>
        </p:txBody>
      </p:sp>
    </p:spTree>
    <p:extLst>
      <p:ext uri="{BB962C8B-B14F-4D97-AF65-F5344CB8AC3E}">
        <p14:creationId xmlns:p14="http://schemas.microsoft.com/office/powerpoint/2010/main" val="37725113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0C6658-D776-40A0-B1FA-817E79E5B233}"/>
              </a:ext>
            </a:extLst>
          </p:cNvPr>
          <p:cNvSpPr>
            <a:spLocks noGrp="1"/>
          </p:cNvSpPr>
          <p:nvPr>
            <p:ph type="title"/>
          </p:nvPr>
        </p:nvSpPr>
        <p:spPr/>
        <p:txBody>
          <a:bodyPr/>
          <a:lstStyle/>
          <a:p>
            <a:pPr algn="ctr"/>
            <a:r>
              <a:rPr lang="en-US" dirty="0"/>
              <a:t>Curriculum Committee: Curriculum Flowchart</a:t>
            </a:r>
          </a:p>
        </p:txBody>
      </p:sp>
      <p:grpSp>
        <p:nvGrpSpPr>
          <p:cNvPr id="4" name="Group 3" descr="Flowchart for how a curriculum idea becomes approved curriculum that may be used in the classroom.">
            <a:extLst>
              <a:ext uri="{FF2B5EF4-FFF2-40B4-BE49-F238E27FC236}">
                <a16:creationId xmlns:a16="http://schemas.microsoft.com/office/drawing/2014/main" id="{4948455E-4674-4885-A488-C28A4795EE9D}"/>
              </a:ext>
            </a:extLst>
          </p:cNvPr>
          <p:cNvGrpSpPr/>
          <p:nvPr/>
        </p:nvGrpSpPr>
        <p:grpSpPr>
          <a:xfrm>
            <a:off x="0" y="1690688"/>
            <a:ext cx="12121596" cy="4724646"/>
            <a:chOff x="0" y="1690688"/>
            <a:chExt cx="12121596" cy="4724646"/>
          </a:xfrm>
        </p:grpSpPr>
        <p:sp>
          <p:nvSpPr>
            <p:cNvPr id="13" name="TextBox 12">
              <a:extLst>
                <a:ext uri="{FF2B5EF4-FFF2-40B4-BE49-F238E27FC236}">
                  <a16:creationId xmlns:a16="http://schemas.microsoft.com/office/drawing/2014/main" id="{6E5BF6A4-5232-416A-A250-02D521B1493D}"/>
                </a:ext>
              </a:extLst>
            </p:cNvPr>
            <p:cNvSpPr txBox="1"/>
            <p:nvPr/>
          </p:nvSpPr>
          <p:spPr>
            <a:xfrm>
              <a:off x="0" y="1690688"/>
              <a:ext cx="2097238" cy="1200329"/>
            </a:xfrm>
            <a:prstGeom prst="rect">
              <a:avLst/>
            </a:prstGeom>
            <a:noFill/>
          </p:spPr>
          <p:txBody>
            <a:bodyPr wrap="square" rtlCol="0">
              <a:spAutoFit/>
            </a:bodyPr>
            <a:lstStyle/>
            <a:p>
              <a:pPr algn="ctr"/>
              <a:r>
                <a:rPr lang="en-US" sz="2400" dirty="0"/>
                <a:t>Faculty develop curriculum</a:t>
              </a:r>
            </a:p>
          </p:txBody>
        </p:sp>
        <p:sp>
          <p:nvSpPr>
            <p:cNvPr id="14" name="TextBox 13">
              <a:extLst>
                <a:ext uri="{FF2B5EF4-FFF2-40B4-BE49-F238E27FC236}">
                  <a16:creationId xmlns:a16="http://schemas.microsoft.com/office/drawing/2014/main" id="{8018FF24-5C82-49AE-B99F-663F5A082324}"/>
                </a:ext>
              </a:extLst>
            </p:cNvPr>
            <p:cNvSpPr txBox="1"/>
            <p:nvPr/>
          </p:nvSpPr>
          <p:spPr>
            <a:xfrm>
              <a:off x="2054617" y="4144468"/>
              <a:ext cx="2097238" cy="1200329"/>
            </a:xfrm>
            <a:prstGeom prst="rect">
              <a:avLst/>
            </a:prstGeom>
            <a:noFill/>
          </p:spPr>
          <p:txBody>
            <a:bodyPr wrap="square" rtlCol="0">
              <a:spAutoFit/>
            </a:bodyPr>
            <a:lstStyle/>
            <a:p>
              <a:pPr algn="ctr"/>
              <a:r>
                <a:rPr lang="en-US" sz="2400" dirty="0"/>
                <a:t>Technical Review Workgroup</a:t>
              </a:r>
            </a:p>
          </p:txBody>
        </p:sp>
        <p:sp>
          <p:nvSpPr>
            <p:cNvPr id="15" name="TextBox 14">
              <a:extLst>
                <a:ext uri="{FF2B5EF4-FFF2-40B4-BE49-F238E27FC236}">
                  <a16:creationId xmlns:a16="http://schemas.microsoft.com/office/drawing/2014/main" id="{BC25E7E7-7740-432C-A0FE-8CA8628CE779}"/>
                </a:ext>
              </a:extLst>
            </p:cNvPr>
            <p:cNvSpPr txBox="1"/>
            <p:nvPr/>
          </p:nvSpPr>
          <p:spPr>
            <a:xfrm>
              <a:off x="5974960" y="4107010"/>
              <a:ext cx="2097238" cy="2308324"/>
            </a:xfrm>
            <a:prstGeom prst="rect">
              <a:avLst/>
            </a:prstGeom>
            <a:noFill/>
          </p:spPr>
          <p:txBody>
            <a:bodyPr wrap="square" rtlCol="0">
              <a:spAutoFit/>
            </a:bodyPr>
            <a:lstStyle/>
            <a:p>
              <a:pPr algn="ctr"/>
              <a:r>
                <a:rPr lang="en-US" sz="2400" dirty="0"/>
                <a:t>District Technical Review Workgroup—Instructional (DTRW-I)</a:t>
              </a:r>
            </a:p>
          </p:txBody>
        </p:sp>
        <p:sp>
          <p:nvSpPr>
            <p:cNvPr id="16" name="TextBox 15">
              <a:extLst>
                <a:ext uri="{FF2B5EF4-FFF2-40B4-BE49-F238E27FC236}">
                  <a16:creationId xmlns:a16="http://schemas.microsoft.com/office/drawing/2014/main" id="{F540D655-D720-45ED-8B54-C536BCC663FC}"/>
                </a:ext>
              </a:extLst>
            </p:cNvPr>
            <p:cNvSpPr txBox="1"/>
            <p:nvPr/>
          </p:nvSpPr>
          <p:spPr>
            <a:xfrm>
              <a:off x="7927120" y="2339781"/>
              <a:ext cx="2097238" cy="830997"/>
            </a:xfrm>
            <a:prstGeom prst="rect">
              <a:avLst/>
            </a:prstGeom>
            <a:noFill/>
          </p:spPr>
          <p:txBody>
            <a:bodyPr wrap="square" rtlCol="0">
              <a:spAutoFit/>
            </a:bodyPr>
            <a:lstStyle/>
            <a:p>
              <a:pPr algn="ctr"/>
              <a:r>
                <a:rPr lang="en-US" sz="2400" dirty="0"/>
                <a:t>Board of Trustees</a:t>
              </a:r>
            </a:p>
          </p:txBody>
        </p:sp>
        <p:sp>
          <p:nvSpPr>
            <p:cNvPr id="3" name="Arrow: Right 2">
              <a:extLst>
                <a:ext uri="{FF2B5EF4-FFF2-40B4-BE49-F238E27FC236}">
                  <a16:creationId xmlns:a16="http://schemas.microsoft.com/office/drawing/2014/main" id="{D85B0185-F015-456C-8633-D1005B4CA7DA}"/>
                </a:ext>
              </a:extLst>
            </p:cNvPr>
            <p:cNvSpPr/>
            <p:nvPr/>
          </p:nvSpPr>
          <p:spPr>
            <a:xfrm>
              <a:off x="489076" y="3276391"/>
              <a:ext cx="1252659" cy="830997"/>
            </a:xfrm>
            <a:prstGeom prst="rightArrow">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5" name="Arrow: Right 24">
              <a:extLst>
                <a:ext uri="{FF2B5EF4-FFF2-40B4-BE49-F238E27FC236}">
                  <a16:creationId xmlns:a16="http://schemas.microsoft.com/office/drawing/2014/main" id="{2ADC0E48-838A-414F-A6DA-C17509B07F41}"/>
                </a:ext>
              </a:extLst>
            </p:cNvPr>
            <p:cNvSpPr/>
            <p:nvPr/>
          </p:nvSpPr>
          <p:spPr>
            <a:xfrm>
              <a:off x="2547938" y="3276391"/>
              <a:ext cx="1252659" cy="830997"/>
            </a:xfrm>
            <a:prstGeom prst="rightArrow">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0" name="Arrow: Right 29">
              <a:extLst>
                <a:ext uri="{FF2B5EF4-FFF2-40B4-BE49-F238E27FC236}">
                  <a16:creationId xmlns:a16="http://schemas.microsoft.com/office/drawing/2014/main" id="{F07BA6AB-A815-467E-A274-4B2B86645060}"/>
                </a:ext>
              </a:extLst>
            </p:cNvPr>
            <p:cNvSpPr/>
            <p:nvPr/>
          </p:nvSpPr>
          <p:spPr>
            <a:xfrm>
              <a:off x="4502640" y="3276391"/>
              <a:ext cx="1252659" cy="830997"/>
            </a:xfrm>
            <a:prstGeom prst="rightArrow">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1" name="Arrow: Right 30">
              <a:extLst>
                <a:ext uri="{FF2B5EF4-FFF2-40B4-BE49-F238E27FC236}">
                  <a16:creationId xmlns:a16="http://schemas.microsoft.com/office/drawing/2014/main" id="{FA79C5E5-DD44-4522-85E9-2D23B17DD5E2}"/>
                </a:ext>
              </a:extLst>
            </p:cNvPr>
            <p:cNvSpPr/>
            <p:nvPr/>
          </p:nvSpPr>
          <p:spPr>
            <a:xfrm>
              <a:off x="6604123" y="3276391"/>
              <a:ext cx="1252659" cy="830997"/>
            </a:xfrm>
            <a:prstGeom prst="rightArrow">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2" name="Arrow: Right 31">
              <a:extLst>
                <a:ext uri="{FF2B5EF4-FFF2-40B4-BE49-F238E27FC236}">
                  <a16:creationId xmlns:a16="http://schemas.microsoft.com/office/drawing/2014/main" id="{650FE144-E6FF-442E-ACEA-DD8C6DC2BF17}"/>
                </a:ext>
              </a:extLst>
            </p:cNvPr>
            <p:cNvSpPr/>
            <p:nvPr/>
          </p:nvSpPr>
          <p:spPr>
            <a:xfrm>
              <a:off x="8446283" y="3276391"/>
              <a:ext cx="1252659" cy="830997"/>
            </a:xfrm>
            <a:prstGeom prst="rightArrow">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3" name="Arrow: Right 32">
              <a:extLst>
                <a:ext uri="{FF2B5EF4-FFF2-40B4-BE49-F238E27FC236}">
                  <a16:creationId xmlns:a16="http://schemas.microsoft.com/office/drawing/2014/main" id="{3E2774D8-CD57-484E-A207-5951F80DD6CE}"/>
                </a:ext>
              </a:extLst>
            </p:cNvPr>
            <p:cNvSpPr/>
            <p:nvPr/>
          </p:nvSpPr>
          <p:spPr>
            <a:xfrm>
              <a:off x="10547766" y="3276391"/>
              <a:ext cx="1252659" cy="830997"/>
            </a:xfrm>
            <a:prstGeom prst="rightArrow">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4" name="TextBox 33">
              <a:extLst>
                <a:ext uri="{FF2B5EF4-FFF2-40B4-BE49-F238E27FC236}">
                  <a16:creationId xmlns:a16="http://schemas.microsoft.com/office/drawing/2014/main" id="{726CD994-0386-4155-AB46-C0CCB0B6945E}"/>
                </a:ext>
              </a:extLst>
            </p:cNvPr>
            <p:cNvSpPr txBox="1"/>
            <p:nvPr/>
          </p:nvSpPr>
          <p:spPr>
            <a:xfrm>
              <a:off x="10024358" y="4144468"/>
              <a:ext cx="2097238" cy="830997"/>
            </a:xfrm>
            <a:prstGeom prst="rect">
              <a:avLst/>
            </a:prstGeom>
            <a:noFill/>
          </p:spPr>
          <p:txBody>
            <a:bodyPr wrap="square" rtlCol="0">
              <a:spAutoFit/>
            </a:bodyPr>
            <a:lstStyle/>
            <a:p>
              <a:pPr algn="ctr"/>
              <a:r>
                <a:rPr lang="en-US" sz="2400" dirty="0"/>
                <a:t>Chancellor’s Office</a:t>
              </a:r>
            </a:p>
          </p:txBody>
        </p:sp>
        <p:sp>
          <p:nvSpPr>
            <p:cNvPr id="35" name="TextBox 34">
              <a:extLst>
                <a:ext uri="{FF2B5EF4-FFF2-40B4-BE49-F238E27FC236}">
                  <a16:creationId xmlns:a16="http://schemas.microsoft.com/office/drawing/2014/main" id="{04305EC8-EAE3-4DF8-A1AA-AE0D3FF23DB5}"/>
                </a:ext>
              </a:extLst>
            </p:cNvPr>
            <p:cNvSpPr txBox="1"/>
            <p:nvPr/>
          </p:nvSpPr>
          <p:spPr>
            <a:xfrm>
              <a:off x="3998762" y="2233789"/>
              <a:ext cx="2097238" cy="830997"/>
            </a:xfrm>
            <a:prstGeom prst="rect">
              <a:avLst/>
            </a:prstGeom>
            <a:noFill/>
          </p:spPr>
          <p:txBody>
            <a:bodyPr wrap="square" rtlCol="0">
              <a:spAutoFit/>
            </a:bodyPr>
            <a:lstStyle/>
            <a:p>
              <a:pPr algn="ctr"/>
              <a:r>
                <a:rPr lang="en-US" sz="2400" dirty="0"/>
                <a:t>Curriculum Committee</a:t>
              </a:r>
            </a:p>
          </p:txBody>
        </p:sp>
      </p:grpSp>
    </p:spTree>
    <p:extLst>
      <p:ext uri="{BB962C8B-B14F-4D97-AF65-F5344CB8AC3E}">
        <p14:creationId xmlns:p14="http://schemas.microsoft.com/office/powerpoint/2010/main" val="28901726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3802CE1030B9747A9221DC0C3C79160" ma:contentTypeVersion="13" ma:contentTypeDescription="Create a new document." ma:contentTypeScope="" ma:versionID="752e41490286a05de5ef892bf7528703">
  <xsd:schema xmlns:xsd="http://www.w3.org/2001/XMLSchema" xmlns:xs="http://www.w3.org/2001/XMLSchema" xmlns:p="http://schemas.microsoft.com/office/2006/metadata/properties" xmlns:ns1="http://schemas.microsoft.com/sharepoint/v3" xmlns:ns3="17d5b10e-a48e-4a24-9461-014f36f0ef78" targetNamespace="http://schemas.microsoft.com/office/2006/metadata/properties" ma:root="true" ma:fieldsID="315f986b118a8dd1ef70812facc10b19" ns1:_="" ns3:_="">
    <xsd:import namespace="http://schemas.microsoft.com/sharepoint/v3"/>
    <xsd:import namespace="17d5b10e-a48e-4a24-9461-014f36f0ef78"/>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DateTaken" minOccurs="0"/>
                <xsd:element ref="ns1:_ip_UnifiedCompliancePolicyProperties" minOccurs="0"/>
                <xsd:element ref="ns1:_ip_UnifiedCompliancePolicyUIAction" minOccurs="0"/>
                <xsd:element ref="ns3:MediaServiceAutoTags" minOccurs="0"/>
                <xsd:element ref="ns3:MediaLengthInSeconds" minOccurs="0"/>
                <xsd:element ref="ns3:MediaServiceOCR" minOccurs="0"/>
                <xsd:element ref="ns3:MediaServiceGenerationTime" minOccurs="0"/>
                <xsd:element ref="ns3:MediaServiceEventHashCode"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3" nillable="true" ma:displayName="Unified Compliance Policy Properties" ma:hidden="true" ma:internalName="_ip_UnifiedCompliancePolicyProperties">
      <xsd:simpleType>
        <xsd:restriction base="dms:Note"/>
      </xsd:simpleType>
    </xsd:element>
    <xsd:element name="_ip_UnifiedCompliancePolicyUIAction" ma:index="14"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7d5b10e-a48e-4a24-9461-014f36f0ef7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LengthInSeconds" ma:index="16" nillable="true" ma:displayName="Length (seconds)" ma:internalName="MediaLengthInSeconds" ma:readOnly="true">
      <xsd:simpleType>
        <xsd:restriction base="dms:Unknown"/>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536E3800-D740-4DEA-83EE-12135BA8402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17d5b10e-a48e-4a24-9461-014f36f0ef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E3F64E3-346A-4D75-9719-CD28CAB09C84}">
  <ds:schemaRefs>
    <ds:schemaRef ds:uri="http://schemas.microsoft.com/sharepoint/v3/contenttype/forms"/>
  </ds:schemaRefs>
</ds:datastoreItem>
</file>

<file path=customXml/itemProps3.xml><?xml version="1.0" encoding="utf-8"?>
<ds:datastoreItem xmlns:ds="http://schemas.openxmlformats.org/officeDocument/2006/customXml" ds:itemID="{6A88CAB8-5767-428F-B545-70DA1E05213D}">
  <ds:schemaRefs>
    <ds:schemaRef ds:uri="http://purl.org/dc/elements/1.1/"/>
    <ds:schemaRef ds:uri="http://schemas.microsoft.com/sharepoint/v3"/>
    <ds:schemaRef ds:uri="17d5b10e-a48e-4a24-9461-014f36f0ef78"/>
    <ds:schemaRef ds:uri="http://schemas.openxmlformats.org/package/2006/metadata/core-properties"/>
    <ds:schemaRef ds:uri="http://purl.org/dc/terms/"/>
    <ds:schemaRef ds:uri="http://schemas.microsoft.com/office/infopath/2007/PartnerControls"/>
    <ds:schemaRef ds:uri="http://schemas.microsoft.com/office/2006/documentManagement/types"/>
    <ds:schemaRef ds:uri="http://schemas.microsoft.com/office/2006/metadata/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588</TotalTime>
  <Words>345</Words>
  <Application>Microsoft Office PowerPoint</Application>
  <PresentationFormat>Widescreen</PresentationFormat>
  <Paragraphs>59</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Participatory Governance at Moorpark College</vt:lpstr>
      <vt:lpstr>Moorpark College Mission Statement</vt:lpstr>
      <vt:lpstr>Academic Senate and Standing Committees</vt:lpstr>
      <vt:lpstr>Academic and Professional Matters (10+1) Title 5: §53200</vt:lpstr>
      <vt:lpstr>Academic and Professional Matters (10+1) Title 5: §53200  (Cont.)</vt:lpstr>
      <vt:lpstr>Curriculum Committee Membership</vt:lpstr>
      <vt:lpstr>Curriculum Committee Charter</vt:lpstr>
      <vt:lpstr>Curriculum Committee: Curriculum Flowchart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Erik Reese</dc:creator>
  <cp:lastModifiedBy>Letrisha Mai</cp:lastModifiedBy>
  <cp:revision>181</cp:revision>
  <dcterms:created xsi:type="dcterms:W3CDTF">2020-07-15T18:29:54Z</dcterms:created>
  <dcterms:modified xsi:type="dcterms:W3CDTF">2021-09-07T18:01:48Z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0x010100F3802CE1030B9747A9221DC0C3C79160</vt:lpwstr>
  </property>
</Properties>
</file>