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4"/>
  </p:sldMasterIdLst>
  <p:sldIdLst>
    <p:sldId id="267" r:id="rId5"/>
    <p:sldId id="280" r:id="rId6"/>
    <p:sldId id="270" r:id="rId7"/>
    <p:sldId id="282" r:id="rId8"/>
    <p:sldId id="28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1236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5253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56456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101112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06553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039489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1152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1887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6248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361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4301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2486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6117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5462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454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636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828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8/23/2021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76002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  <p:sldLayoutId id="214748368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twlumas@vcccd.edu" TargetMode="External"/><Relationship Id="rId2" Type="http://schemas.openxmlformats.org/officeDocument/2006/relationships/hyperlink" Target="mailto:mcrater@vcccd.edu" TargetMode="Externa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0BE1027C-ABCB-4C82-91A2-F67B9A5A65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3807" y="4357355"/>
            <a:ext cx="11227782" cy="753501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Moorpark College Athletics Mentor Program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3807" y="5170121"/>
            <a:ext cx="9623477" cy="764982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“We Are Moorpark Strong”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CC57C46-4659-4AF2-9180-2DEED214CD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CFB52317-0F00-40C0-B1F2-33ED6D30D9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468ACF9-4EF2-4251-9FAD-3F225BF741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CE4A3ECD-6924-4912-B117-3C617B584B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D1DFE1F5-FA7A-403F-B9D9-0434E2BE2F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92CF27E4-09D0-444E-B18D-F904871038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Snip Diagonal Corner Rectangle 12">
            <a:extLst>
              <a:ext uri="{FF2B5EF4-FFF2-40B4-BE49-F238E27FC236}">
                <a16:creationId xmlns:a16="http://schemas.microsoft.com/office/drawing/2014/main" id="{FDAF26D5-7469-49F5-902D-571FA58A7E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2251" y="690851"/>
            <a:ext cx="9615670" cy="3584587"/>
          </a:xfrm>
          <a:prstGeom prst="snip2DiagRect">
            <a:avLst>
              <a:gd name="adj1" fmla="val 12305"/>
              <a:gd name="adj2" fmla="val 0"/>
            </a:avLst>
          </a:prstGeom>
          <a:solidFill>
            <a:schemeClr val="tx1"/>
          </a:solidFill>
          <a:ln>
            <a:solidFill>
              <a:srgbClr val="FFFFFF">
                <a:alpha val="40000"/>
              </a:srgbClr>
            </a:solidFill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CC17F5B3-D14B-457F-9D8C-4A0AF1E1A6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3684" y="958048"/>
            <a:ext cx="3409157" cy="302787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755" y="972879"/>
            <a:ext cx="3191730" cy="304810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6017018"/>
            <a:ext cx="11931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Presented by: Athletic Department and TWMOCAs</a:t>
            </a:r>
          </a:p>
        </p:txBody>
      </p:sp>
    </p:spTree>
    <p:extLst>
      <p:ext uri="{BB962C8B-B14F-4D97-AF65-F5344CB8AC3E}">
        <p14:creationId xmlns:p14="http://schemas.microsoft.com/office/powerpoint/2010/main" val="3078107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7C08167-CFBF-4DCB-8E96-04970AB110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82AB236E-3A06-4660-8CAC-76D68F90A5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F9EDA09C-3BE4-42FE-9F11-C3AC64F2E9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B8DC8663-F36E-48C0-AFDE-8DC2D7BD6F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D90957B-E13E-454D-B812-E6716E7DEB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D630C507-BE71-4AEB-ABDB-AC2BAB3DA6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2BDB7F85-D796-4A23-94A0-EAB405E0B5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0B5E1BD-251C-4CE6-AAE3-347327BA93A6}"/>
              </a:ext>
            </a:extLst>
          </p:cNvPr>
          <p:cNvSpPr txBox="1"/>
          <p:nvPr/>
        </p:nvSpPr>
        <p:spPr>
          <a:xfrm>
            <a:off x="719940" y="1602205"/>
            <a:ext cx="7500782" cy="3653589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0" marR="0" algn="just" fontAlgn="base">
              <a:lnSpc>
                <a:spcPct val="107000"/>
              </a:lnSpc>
              <a:spcBef>
                <a:spcPts val="0"/>
              </a:spcBef>
              <a:spcAft>
                <a:spcPts val="1125"/>
              </a:spcAft>
            </a:pPr>
            <a:r>
              <a:rPr lang="en-US" sz="2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Moorpark College Athletic Mentor program is an opportunity to foster a relationship between intercollegiate athletics and the rigors of the undergraduate academic expectations at Moorpark College.</a:t>
            </a:r>
            <a:endParaRPr lang="en-US" sz="2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</a:pPr>
            <a:r>
              <a:rPr lang="en-US" sz="2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program allows academics and athletics to effectively integrate and work together to bolster the mission of Moorpark College and support the CCCAA Student-athlete experience. The partnership with athletics and academics helps student-athletes understand the importance of academics as part of the team culture within Moorpark College Athletics. In addition, the Mentor Program provides an academic mentoring point of contact for student-athletes and coaches</a:t>
            </a:r>
          </a:p>
          <a:p>
            <a:pPr algn="just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</a:pPr>
            <a:endParaRPr lang="en-US" sz="21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algn="just" fontAlgn="base">
              <a:lnSpc>
                <a:spcPct val="107000"/>
              </a:lnSpc>
              <a:spcBef>
                <a:spcPts val="0"/>
              </a:spcBef>
              <a:spcAft>
                <a:spcPts val="1125"/>
              </a:spcAft>
            </a:pPr>
            <a:r>
              <a:rPr lang="en-US" sz="2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Mentors are Employees from the campus and vetted by the Athletic Director, Coaches, and TMWOCA's. Each team has one or two volunteers who understand and appreciate athletics as a meaningful and valuable part of the student-athletes college experience.</a:t>
            </a:r>
            <a:endParaRPr lang="en-US" sz="2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24EE333-6526-4C30-9914-AEEB5E8625E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87" r="10867" b="-1"/>
          <a:stretch/>
        </p:blipFill>
        <p:spPr>
          <a:xfrm>
            <a:off x="8820603" y="10"/>
            <a:ext cx="3371397" cy="3361255"/>
          </a:xfrm>
          <a:prstGeom prst="rect">
            <a:avLst/>
          </a:prstGeom>
          <a:effectLst>
            <a:innerShdw blurRad="57150" dist="38100" dir="14460000">
              <a:prstClr val="black">
                <a:alpha val="70000"/>
              </a:prstClr>
            </a:innerShdw>
          </a:effectLst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77DDCDD8-143F-41FD-A4BE-4A424229FA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097FB148-36BD-4DF5-AED7-F0EE776DC4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F69E5424-8C76-4C97-BCC8-57D9EEF390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141D80E0-0C02-40B8-ACF6-95AB990377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491EB48E-ACE3-4132-B26B-4F49093F00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77CE3CAA-34A8-4268-9EA2-AC393E07F2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99CF60D2-EA7A-4B66-B9F8-A234835EC8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03882" y="3529012"/>
            <a:ext cx="3357349" cy="3118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8806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2" descr="Moorpark College International Students Office - Home | Facebook"/>
          <p:cNvSpPr>
            <a:spLocks noChangeAspect="1" noChangeArrowheads="1"/>
          </p:cNvSpPr>
          <p:nvPr/>
        </p:nvSpPr>
        <p:spPr bwMode="auto">
          <a:xfrm flipH="1">
            <a:off x="1" y="-144463"/>
            <a:ext cx="155574" cy="155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3EF2244-0FF3-4BBF-B685-F6DECB5DE4E1}"/>
              </a:ext>
            </a:extLst>
          </p:cNvPr>
          <p:cNvSpPr txBox="1"/>
          <p:nvPr/>
        </p:nvSpPr>
        <p:spPr>
          <a:xfrm>
            <a:off x="169484" y="299360"/>
            <a:ext cx="9706807" cy="67372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>
              <a:lnSpc>
                <a:spcPct val="107000"/>
              </a:lnSpc>
              <a:spcAft>
                <a:spcPts val="1125"/>
              </a:spcAft>
            </a:pPr>
            <a:r>
              <a:rPr lang="en-US" sz="2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Specific expectations of the mentor program are determined by the mutual agreement between the volunteers and the head coach and based on program needs. </a:t>
            </a:r>
          </a:p>
          <a:p>
            <a:pPr algn="just" fontAlgn="base">
              <a:lnSpc>
                <a:spcPct val="107000"/>
              </a:lnSpc>
              <a:spcAft>
                <a:spcPts val="1125"/>
              </a:spcAft>
            </a:pPr>
            <a:r>
              <a:rPr lang="en-US" sz="2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Mentors are </a:t>
            </a:r>
            <a:r>
              <a:rPr lang="en-US" sz="21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Volunteers</a:t>
            </a:r>
            <a:r>
              <a:rPr lang="en-US" sz="2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who are willing to develop relationships and have a positive impact on our student's lives</a:t>
            </a:r>
            <a:endParaRPr lang="en-US" sz="2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just" fontAlgn="base">
              <a:lnSpc>
                <a:spcPct val="107000"/>
              </a:lnSpc>
              <a:spcBef>
                <a:spcPts val="0"/>
              </a:spcBef>
              <a:spcAft>
                <a:spcPts val="1125"/>
              </a:spcAft>
            </a:pPr>
            <a:r>
              <a:rPr lang="en-US" sz="2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Possible duties include:</a:t>
            </a:r>
            <a:endParaRPr lang="en-US" sz="2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Attend at least two practices per season; level and type of involvement is entirely at the head coach's discretion and mutually agreed upon</a:t>
            </a:r>
            <a:endParaRPr lang="en-US" sz="2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Attend at least two home contests per season</a:t>
            </a:r>
            <a:endParaRPr lang="en-US" sz="2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Attend one away game if practical</a:t>
            </a:r>
            <a:endParaRPr lang="en-US" sz="2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Serve as a role model and resource as an additional advisor/mentor to the student-athletes you are serving.</a:t>
            </a:r>
            <a:endParaRPr lang="en-US" sz="2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Serve as an academic link or point of contact if there is an academic conflict or problem for a member on that team.  Work collaboratively with the Athletic Director and Counseling on these types of issues.</a:t>
            </a:r>
            <a:endParaRPr lang="en-US" sz="2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Help to foster harmonious connections between the academic, athletic, and social cultures of our campus.</a:t>
            </a:r>
            <a:endParaRPr lang="en-US" sz="2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71F3FB9-E71D-4753-94A0-E40B5ED496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1639" y="124942"/>
            <a:ext cx="2023423" cy="1932370"/>
          </a:xfrm>
          <a:prstGeom prst="rect">
            <a:avLst/>
          </a:prstGeom>
        </p:spPr>
      </p:pic>
      <p:pic>
        <p:nvPicPr>
          <p:cNvPr id="10" name="Picture 9" descr="Logo, company name&#10;&#10;Description automatically generated">
            <a:extLst>
              <a:ext uri="{FF2B5EF4-FFF2-40B4-BE49-F238E27FC236}">
                <a16:creationId xmlns:a16="http://schemas.microsoft.com/office/drawing/2014/main" id="{7EC6054F-51DF-4AEE-AA78-2CFBFAE545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81639" y="4991454"/>
            <a:ext cx="1940877" cy="1723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9932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2" descr="Moorpark College International Students Office - Home | Facebook"/>
          <p:cNvSpPr>
            <a:spLocks noChangeAspect="1" noChangeArrowheads="1"/>
          </p:cNvSpPr>
          <p:nvPr/>
        </p:nvSpPr>
        <p:spPr bwMode="auto">
          <a:xfrm flipH="1">
            <a:off x="1" y="-144463"/>
            <a:ext cx="155574" cy="155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3EF2244-0FF3-4BBF-B685-F6DECB5DE4E1}"/>
              </a:ext>
            </a:extLst>
          </p:cNvPr>
          <p:cNvSpPr txBox="1"/>
          <p:nvPr/>
        </p:nvSpPr>
        <p:spPr>
          <a:xfrm>
            <a:off x="169484" y="124942"/>
            <a:ext cx="9706807" cy="64416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 fontAlgn="base">
              <a:lnSpc>
                <a:spcPct val="107000"/>
              </a:lnSpc>
              <a:spcBef>
                <a:spcPts val="0"/>
              </a:spcBef>
              <a:spcAft>
                <a:spcPts val="1125"/>
              </a:spcAft>
            </a:pPr>
            <a:r>
              <a:rPr lang="en-US" sz="2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Possible duties include:</a:t>
            </a:r>
            <a:endParaRPr lang="en-US" sz="2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Serve as an enthusiastic supporter of your specific sport and sports in general at Moorpark.</a:t>
            </a:r>
            <a:endParaRPr lang="en-US" sz="2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When possible, attend get-together meetings with other Faculty Athletic Mentors to share experiences and provide mutual support, encouragement, and best practices.</a:t>
            </a:r>
            <a:endParaRPr lang="en-US" sz="2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marR="0" lvl="1" indent="-285750" algn="just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Included but not limited to meeting before or after games.</a:t>
            </a:r>
            <a:endParaRPr lang="en-US" sz="2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marR="0" lvl="1" indent="-285750" algn="just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Athletics Meetings</a:t>
            </a:r>
            <a:endParaRPr lang="en-US" sz="2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Meet with prospective student-athletes for that sport</a:t>
            </a:r>
            <a:endParaRPr lang="en-US" sz="2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Host or take student-athletes to dinner or lunch when possible </a:t>
            </a:r>
            <a:endParaRPr lang="en-US" sz="2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Share life experiences and personal perspectives with student-athletes, especially first year students navigating their new environment</a:t>
            </a:r>
            <a:endParaRPr lang="en-US" sz="2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Instruct and model for students how to interact/communicate with professors in the event they need to handle academic conflicts or requests</a:t>
            </a:r>
            <a:endParaRPr lang="en-US" sz="2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Help with coordinating and participating in community service events when possible</a:t>
            </a:r>
            <a:endParaRPr lang="en-US" sz="2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 highly accessible by student-athletes and coaches (i.e., permit cell phone contact)</a:t>
            </a:r>
            <a:endParaRPr lang="en-US" sz="2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71F3FB9-E71D-4753-94A0-E40B5ED496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1639" y="124942"/>
            <a:ext cx="2023423" cy="1932370"/>
          </a:xfrm>
          <a:prstGeom prst="rect">
            <a:avLst/>
          </a:prstGeom>
        </p:spPr>
      </p:pic>
      <p:pic>
        <p:nvPicPr>
          <p:cNvPr id="10" name="Picture 9" descr="Logo, company name&#10;&#10;Description automatically generated">
            <a:extLst>
              <a:ext uri="{FF2B5EF4-FFF2-40B4-BE49-F238E27FC236}">
                <a16:creationId xmlns:a16="http://schemas.microsoft.com/office/drawing/2014/main" id="{7EC6054F-51DF-4AEE-AA78-2CFBFAE545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81639" y="4991454"/>
            <a:ext cx="1940877" cy="1723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6868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D7C08167-CFBF-4DCB-8E96-04970AB110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82AB236E-3A06-4660-8CAC-76D68F90A5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F9EDA09C-3BE4-42FE-9F11-C3AC64F2E9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B8DC8663-F36E-48C0-AFDE-8DC2D7BD6F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D90957B-E13E-454D-B812-E6716E7DEB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D630C507-BE71-4AEB-ABDB-AC2BAB3DA6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CBEC666E-043C-4EA7-B3A5-55D2F52D57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Snip Diagonal Corner Rectangle 16">
            <a:extLst>
              <a:ext uri="{FF2B5EF4-FFF2-40B4-BE49-F238E27FC236}">
                <a16:creationId xmlns:a16="http://schemas.microsoft.com/office/drawing/2014/main" id="{D05C369B-0FDD-402D-9EE1-858137FB5D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001" y="620722"/>
            <a:ext cx="3670674" cy="5286838"/>
          </a:xfrm>
          <a:prstGeom prst="snip2DiagRect">
            <a:avLst>
              <a:gd name="adj1" fmla="val 11518"/>
              <a:gd name="adj2" fmla="val 0"/>
            </a:avLst>
          </a:prstGeom>
          <a:solidFill>
            <a:schemeClr val="tx1"/>
          </a:solidFill>
          <a:ln>
            <a:noFill/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397698" y="350954"/>
            <a:ext cx="7584644" cy="5678779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0" marR="0" algn="just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</a:pP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</a:rPr>
              <a:t>This is designed by its very nature to be fun, rewarding, and a positive way to have and make a difference in our student-athletes.  If you are interested, please email us at</a:t>
            </a:r>
          </a:p>
          <a:p>
            <a:pPr marL="342900" marR="0" indent="-342900" algn="just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</a:rPr>
              <a:t>Matt Crater, </a:t>
            </a:r>
            <a:r>
              <a:rPr lang="en-US" sz="1700" b="1" u="sng" dirty="0"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mcrater@vcccd.edu</a:t>
            </a:r>
            <a:endParaRPr lang="en-US" sz="17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indent="-342900" algn="just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</a:rPr>
              <a:t>Tim Lumas, </a:t>
            </a:r>
            <a:r>
              <a:rPr lang="en-US" sz="1700" b="1" u="sng" dirty="0"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twlumas@vcccd.edu</a:t>
            </a: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</a:pPr>
            <a:endParaRPr lang="en-US" sz="17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</a:pP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</a:rPr>
              <a:t>Additional information concerning the following listed below will be announce at later date.  </a:t>
            </a:r>
          </a:p>
          <a:p>
            <a:pPr marL="342900" marR="0" indent="-342900" algn="just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</a:rPr>
              <a:t>Team and Coach(es) information</a:t>
            </a:r>
          </a:p>
          <a:p>
            <a:pPr marL="342900" marR="0" indent="-342900" algn="just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</a:rPr>
              <a:t>Practice and game schedule </a:t>
            </a:r>
          </a:p>
          <a:p>
            <a:pPr marL="342900" marR="0" indent="-342900" algn="just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</a:rPr>
              <a:t>Surprise item(s)</a:t>
            </a:r>
          </a:p>
          <a:p>
            <a:pPr marR="0" algn="just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</a:pPr>
            <a:endParaRPr lang="en-US" sz="17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Remember any time you give is apricate.</a:t>
            </a:r>
          </a:p>
          <a:p>
            <a:pPr marL="342900" marR="0" indent="-342900" algn="just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Arial" panose="020B0604020202020204" pitchFamily="34" charset="0"/>
              <a:buChar char="•"/>
            </a:pP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ADDE2C3E-3205-470A-BD3C-E856A8E21F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69FA431E-B32D-412B-8EE8-27BFACD9B9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7F1AC587-B106-44DD-92F0-2DCA0B700D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CFFBA5D3-FE61-4D23-AB2F-EC12CE5A6C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DA661ABF-E2D0-44E1-9762-393FF470A4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F0F6BF17-560A-4388-83EB-CD5FABE5DE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F211D867-01F8-4F45-8B32-B5F0F6C7031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2952" y="3246242"/>
            <a:ext cx="3337560" cy="2394373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0DCC74BE-5CBD-42BE-95D8-49019E888EEF}"/>
              </a:ext>
            </a:extLst>
          </p:cNvPr>
          <p:cNvSpPr txBox="1"/>
          <p:nvPr/>
        </p:nvSpPr>
        <p:spPr>
          <a:xfrm>
            <a:off x="2255892" y="6166287"/>
            <a:ext cx="972645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just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Moorpark College is the community, and the community is Moorpark College”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A22AECE-ABAB-47B3-94C1-980BAF840594}"/>
              </a:ext>
            </a:extLst>
          </p:cNvPr>
          <p:cNvSpPr txBox="1"/>
          <p:nvPr/>
        </p:nvSpPr>
        <p:spPr>
          <a:xfrm>
            <a:off x="4660965" y="5518209"/>
            <a:ext cx="610783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“We Are Moorpark Strong”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4D6C47F8-EF5B-45FB-B367-86D30E05F3B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330" y="950440"/>
            <a:ext cx="3108182" cy="2433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861812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2D88F70353D442B4A0C997B61BBB9D" ma:contentTypeVersion="10" ma:contentTypeDescription="Create a new document." ma:contentTypeScope="" ma:versionID="64d71fa5f1d78b7a1c8bb9181bfed198">
  <xsd:schema xmlns:xsd="http://www.w3.org/2001/XMLSchema" xmlns:xs="http://www.w3.org/2001/XMLSchema" xmlns:p="http://schemas.microsoft.com/office/2006/metadata/properties" xmlns:ns1="http://schemas.microsoft.com/sharepoint/v3" xmlns:ns3="ed6bd81d-01fc-4664-96d7-6019bd9aab92" targetNamespace="http://schemas.microsoft.com/office/2006/metadata/properties" ma:root="true" ma:fieldsID="9b253faefec97cb64cc5ebe59149bfba" ns1:_="" ns3:_="">
    <xsd:import namespace="http://schemas.microsoft.com/sharepoint/v3"/>
    <xsd:import namespace="ed6bd81d-01fc-4664-96d7-6019bd9aab92"/>
    <xsd:element name="properties">
      <xsd:complexType>
        <xsd:sequence>
          <xsd:element name="documentManagement">
            <xsd:complexType>
              <xsd:all>
                <xsd:element ref="ns1:_ip_UnifiedCompliancePolicyProperties" minOccurs="0"/>
                <xsd:element ref="ns1:_ip_UnifiedCompliancePolicyUIAction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6bd81d-01fc-4664-96d7-6019bd9aab9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C48B83A-E95C-4508-B454-5E93C4FEF974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ed6bd81d-01fc-4664-96d7-6019bd9aab92"/>
    <ds:schemaRef ds:uri="http://schemas.microsoft.com/sharepoint/v3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08F4529-599E-42CA-BE74-C5B9FB4C01E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E000B65-A019-4D71-B88F-D74C208022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ed6bd81d-01fc-4664-96d7-6019bd9aab9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27769</TotalTime>
  <Words>570</Words>
  <Application>Microsoft Office PowerPoint</Application>
  <PresentationFormat>Widescreen</PresentationFormat>
  <Paragraphs>39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Calibri</vt:lpstr>
      <vt:lpstr>Century Gothic</vt:lpstr>
      <vt:lpstr>Courier New</vt:lpstr>
      <vt:lpstr>Symbol</vt:lpstr>
      <vt:lpstr>Times New Roman</vt:lpstr>
      <vt:lpstr>Wingdings 3</vt:lpstr>
      <vt:lpstr>Slice</vt:lpstr>
      <vt:lpstr>Moorpark College Athletics Mentor Program</vt:lpstr>
      <vt:lpstr>PowerPoint Presentation</vt:lpstr>
      <vt:lpstr>PowerPoint Presentation</vt:lpstr>
      <vt:lpstr>PowerPoint Presentation</vt:lpstr>
      <vt:lpstr>PowerPoint Presentation</vt:lpstr>
    </vt:vector>
  </TitlesOfParts>
  <Company>Moorpark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Racial Injustice</dc:title>
  <dc:creator>Robert Mascarenas</dc:creator>
  <cp:lastModifiedBy>Timothy Lumas</cp:lastModifiedBy>
  <cp:revision>102</cp:revision>
  <dcterms:created xsi:type="dcterms:W3CDTF">2020-09-08T17:59:24Z</dcterms:created>
  <dcterms:modified xsi:type="dcterms:W3CDTF">2021-08-23T17:26:15Z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0x0101000D2D88F70353D442B4A0C997B61BBB9D</vt:lpwstr>
  </property>
</Properties>
</file>