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68" d="100"/>
          <a:sy n="68" d="100"/>
        </p:scale>
        <p:origin x="492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0FD15-40DD-4207-A818-354E7B20D8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F51989-26D4-4DC6-854A-E989D98EF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134D8C-8042-413C-BB3F-03CAC6C2C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EF196-E371-49B0-8040-C6AA45EC38B1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EFDB7-A69E-4404-A5FE-7049580C6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6DFB8-30C1-4304-8651-327301A8D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439B-B34F-4DB4-9449-3363CF0D0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11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CD5A5-3749-4BF0-A1CB-AE68FB0B7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3C17F4-9E2C-4EA3-997E-071FEB48E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2A812-E012-4300-9062-67221BBEB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EF196-E371-49B0-8040-C6AA45EC38B1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4BA96-458C-47B9-B4C1-8F7E71B3A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1AE36-E7E0-4E47-A07A-FA3385226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439B-B34F-4DB4-9449-3363CF0D0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163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E14F1E-BF03-4370-9E9E-D76D91C6AF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842004-F474-46A9-A2FE-2D47DD36C6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493AA-2829-4ABA-81CF-01A258F10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EF196-E371-49B0-8040-C6AA45EC38B1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B511CE-FEEC-456F-8EE0-94FA79274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3AAF4-457E-4BAA-9912-49C168D8B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439B-B34F-4DB4-9449-3363CF0D0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791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7D765-4D90-4CD3-BBD0-71DDFEB41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08638-1518-4F33-9AAC-1798CF475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B07B6-5ADC-45B4-9EE5-3D3CA9B2A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EF196-E371-49B0-8040-C6AA45EC38B1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3B25A-933C-485D-85B3-030AF0A75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A6CC2-977F-4A54-B370-DEAD08CA8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439B-B34F-4DB4-9449-3363CF0D0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31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DA2EA-A2CB-42F2-B28D-AA3F15981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6D06CE-B349-4D32-A0D3-5D07D612F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3E554-A724-4847-BF4A-B551203AF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EF196-E371-49B0-8040-C6AA45EC38B1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1557D-0AFA-4D70-B369-DB7D7B12E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BC8AB1-1229-4DA8-ADE2-CA83DF060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439B-B34F-4DB4-9449-3363CF0D0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87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43070-EF76-4E56-BBA7-AEAC096FD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A493F-7B1B-4111-AE69-3549D39AB7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382EA5-5A28-48DD-B65D-957F04E4F1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D949F-E27B-4604-998D-A22C873DA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EF196-E371-49B0-8040-C6AA45EC38B1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350584-04E6-418B-8D59-B048125B3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DCDC7-289A-49D3-B544-BD834E8DE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439B-B34F-4DB4-9449-3363CF0D0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970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229AA-2A28-424C-A732-EC37D1903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55023C-6BCC-4971-96C5-BC4981AD71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8D4D34-54C0-4BD2-A9BD-36DA7EDC2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D8BC9E-6DC7-4C0B-A212-0EE0F35AB5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21D049-CE03-4057-8DD6-30AE27E581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CF9064-2956-4B5A-B13D-B42CCDBE6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EF196-E371-49B0-8040-C6AA45EC38B1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86635E-C588-469C-AE66-0FF435DE4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F2A19-2AB6-4DA7-A194-C330A13A2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439B-B34F-4DB4-9449-3363CF0D0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9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ECDF3-C457-467D-AECF-674EC7822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445FC8-8055-4BD9-8F4C-FFBCEFF8B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EF196-E371-49B0-8040-C6AA45EC38B1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D4246-77D1-4965-9FAC-A975C1C1A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C3BFAF-B714-42B8-95B4-8E9A84494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439B-B34F-4DB4-9449-3363CF0D0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77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6502F0-6577-4CB3-BCD7-C1E3F50B1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EF196-E371-49B0-8040-C6AA45EC38B1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0D3AA2-2113-46D9-A79B-AAFCDB30A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538BFF-23F5-4B59-AB0F-A791661BA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439B-B34F-4DB4-9449-3363CF0D0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9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3FFA7-0516-4E82-826B-7B187ACA6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95386-F1D9-4765-A177-AF4D7B59C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272DE4-A4FD-44B3-9C2C-7485D9C525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F2F4A-64AE-4E68-A7AC-EDD9B608E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EF196-E371-49B0-8040-C6AA45EC38B1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0094BD-5F5F-4A6C-80EF-BFF6B1C67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3CB582-A46C-46F1-B4E6-8D7574693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439B-B34F-4DB4-9449-3363CF0D0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04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C72A-0F5E-4DA9-A9DF-2AC3460AF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14C31B-0232-44D2-AB16-A28BBEAA30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FCE08B-51B8-4E83-B0EC-B91BF32A2D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6BC38F-788D-4A31-8F3D-B756A7AC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EF196-E371-49B0-8040-C6AA45EC38B1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649B2-B0B3-4B5D-BC25-3EF44D1D7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3D061A-2625-4F33-B3A8-FC359C2DF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5439B-B34F-4DB4-9449-3363CF0D0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270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07F5EB-4E59-4C0B-8847-F32792495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D9901-653E-4B45-AF02-6189081232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D2D26-95A7-4996-BA04-05E747C5C2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EF196-E371-49B0-8040-C6AA45EC38B1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000A6-3D2A-4708-AA26-DE37E82683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400DF-5F9C-41FC-9FD1-084C640968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5439B-B34F-4DB4-9449-3363CF0D0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64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567D4-DAE6-4C30-9A29-831C5A08B6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Robert’s Rules Primer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24B83C-2CC1-42A5-94C2-F70963E0B3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260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EA386-AB90-4715-A225-A68EB38A5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Few Common Motions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22BFE53-A368-4D4C-9EE0-E789696C14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3026914"/>
              </p:ext>
            </p:extLst>
          </p:nvPr>
        </p:nvGraphicFramePr>
        <p:xfrm>
          <a:off x="838200" y="1825625"/>
          <a:ext cx="10515600" cy="441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9186">
                  <a:extLst>
                    <a:ext uri="{9D8B030D-6E8A-4147-A177-3AD203B41FA5}">
                      <a16:colId xmlns:a16="http://schemas.microsoft.com/office/drawing/2014/main" val="4277854350"/>
                    </a:ext>
                  </a:extLst>
                </a:gridCol>
                <a:gridCol w="3258105">
                  <a:extLst>
                    <a:ext uri="{9D8B030D-6E8A-4147-A177-3AD203B41FA5}">
                      <a16:colId xmlns:a16="http://schemas.microsoft.com/office/drawing/2014/main" val="989558758"/>
                    </a:ext>
                  </a:extLst>
                </a:gridCol>
                <a:gridCol w="1136342">
                  <a:extLst>
                    <a:ext uri="{9D8B030D-6E8A-4147-A177-3AD203B41FA5}">
                      <a16:colId xmlns:a16="http://schemas.microsoft.com/office/drawing/2014/main" val="651553417"/>
                    </a:ext>
                  </a:extLst>
                </a:gridCol>
                <a:gridCol w="1207363">
                  <a:extLst>
                    <a:ext uri="{9D8B030D-6E8A-4147-A177-3AD203B41FA5}">
                      <a16:colId xmlns:a16="http://schemas.microsoft.com/office/drawing/2014/main" val="3834902409"/>
                    </a:ext>
                  </a:extLst>
                </a:gridCol>
                <a:gridCol w="1322773">
                  <a:extLst>
                    <a:ext uri="{9D8B030D-6E8A-4147-A177-3AD203B41FA5}">
                      <a16:colId xmlns:a16="http://schemas.microsoft.com/office/drawing/2014/main" val="2284605985"/>
                    </a:ext>
                  </a:extLst>
                </a:gridCol>
                <a:gridCol w="1481831">
                  <a:extLst>
                    <a:ext uri="{9D8B030D-6E8A-4147-A177-3AD203B41FA5}">
                      <a16:colId xmlns:a16="http://schemas.microsoft.com/office/drawing/2014/main" val="39794837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Wording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Second?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Debate?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Amend?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Vote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589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Main motion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move to…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Majority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740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Amend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move to amend the motion…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Majority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44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Commit or Refer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move that [X] be referred to a committee…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Majority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57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Postpone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move to postpone…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Majority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501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Previous question (end debate)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move the previous 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2/3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369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Request for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have a request for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588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Parliamentary inquiry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would like to make a parliamentary inquiry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16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Point of order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 of order!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235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5114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3FB4A7-6393-463E-AEA9-059918D1B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Practice?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DE881A8-86F4-43CB-BFF8-B574F3C764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129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80C289-283E-488A-A8EA-D83F24DDA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6C15E7-3072-4ED6-8301-95D1ED1C91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45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E747B-5C4E-4869-82E6-F59DF821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Parliamentary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58B54-8343-4F9F-B13E-2A1FABF65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Effective meeting management</a:t>
            </a:r>
          </a:p>
          <a:p>
            <a:r>
              <a:rPr lang="en-US" dirty="0"/>
              <a:t>Arrive at the general will on the greatest number of questions in the minimum amount of time, while being inclusive</a:t>
            </a:r>
          </a:p>
          <a:p>
            <a:r>
              <a:rPr lang="en-US" dirty="0"/>
              <a:t>Reach decisions regardless of whether there is total harmony or impassioned division of opinion</a:t>
            </a:r>
          </a:p>
        </p:txBody>
      </p:sp>
    </p:spTree>
    <p:extLst>
      <p:ext uri="{BB962C8B-B14F-4D97-AF65-F5344CB8AC3E}">
        <p14:creationId xmlns:p14="http://schemas.microsoft.com/office/powerpoint/2010/main" val="372534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E747B-5C4E-4869-82E6-F59DF821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Principles of Parliamentary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58B54-8343-4F9F-B13E-2A1FABF65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voices are heard</a:t>
            </a:r>
          </a:p>
          <a:p>
            <a:r>
              <a:rPr lang="en-US" dirty="0"/>
              <a:t>Ability for each member to provide input on topics</a:t>
            </a:r>
          </a:p>
          <a:p>
            <a:r>
              <a:rPr lang="en-US" dirty="0"/>
              <a:t>All members have equal rights, privileges, and obligations</a:t>
            </a:r>
          </a:p>
          <a:p>
            <a:r>
              <a:rPr lang="en-US" dirty="0"/>
              <a:t>Full and free discussion with a diversity of ideas</a:t>
            </a:r>
          </a:p>
          <a:p>
            <a:r>
              <a:rPr lang="en-US" dirty="0"/>
              <a:t>Maintenance of order</a:t>
            </a:r>
          </a:p>
        </p:txBody>
      </p:sp>
    </p:spTree>
    <p:extLst>
      <p:ext uri="{BB962C8B-B14F-4D97-AF65-F5344CB8AC3E}">
        <p14:creationId xmlns:p14="http://schemas.microsoft.com/office/powerpoint/2010/main" val="2927007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E747B-5C4E-4869-82E6-F59DF821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the Chair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58B54-8343-4F9F-B13E-2A1FABF65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Introduces agenda items and provides factual context</a:t>
            </a:r>
          </a:p>
          <a:p>
            <a:r>
              <a:rPr lang="en-US" dirty="0"/>
              <a:t>Recognizes speakers</a:t>
            </a:r>
          </a:p>
          <a:p>
            <a:r>
              <a:rPr lang="en-US" dirty="0"/>
              <a:t>Keeps discussion centered on current item/motion</a:t>
            </a:r>
          </a:p>
          <a:p>
            <a:r>
              <a:rPr lang="en-US" dirty="0"/>
              <a:t>Facilitates votes on motions and other items, and announces the results</a:t>
            </a:r>
          </a:p>
          <a:p>
            <a:r>
              <a:rPr lang="en-US" dirty="0"/>
              <a:t>Ensures that all members understands exactly what is being voted on</a:t>
            </a:r>
          </a:p>
          <a:p>
            <a:r>
              <a:rPr lang="en-US" dirty="0"/>
              <a:t>Remains impartial during the debate</a:t>
            </a:r>
          </a:p>
          <a:p>
            <a:r>
              <a:rPr lang="en-US" dirty="0"/>
              <a:t>Maintains the integrity of the parliamentary process</a:t>
            </a:r>
          </a:p>
        </p:txBody>
      </p:sp>
    </p:spTree>
    <p:extLst>
      <p:ext uri="{BB962C8B-B14F-4D97-AF65-F5344CB8AC3E}">
        <p14:creationId xmlns:p14="http://schemas.microsoft.com/office/powerpoint/2010/main" val="534057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B0DA4-DD05-49CA-BC34-D7110BEE8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Quorum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B7CA9-25BA-4538-AA9C-958AD8755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have quorum to make decisions</a:t>
            </a:r>
          </a:p>
          <a:p>
            <a:r>
              <a:rPr lang="en-US" dirty="0"/>
              <a:t>Majority of voting members (more than half)</a:t>
            </a:r>
          </a:p>
          <a:p>
            <a:r>
              <a:rPr lang="en-US" dirty="0"/>
              <a:t>Must be maintained throughout meeting</a:t>
            </a:r>
          </a:p>
        </p:txBody>
      </p:sp>
    </p:spTree>
    <p:extLst>
      <p:ext uri="{BB962C8B-B14F-4D97-AF65-F5344CB8AC3E}">
        <p14:creationId xmlns:p14="http://schemas.microsoft.com/office/powerpoint/2010/main" val="1235989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0BA5F-EC59-458D-A318-51C03B521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Process for 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13376-62F2-47E5-B5D6-C1E098B8D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Member obtains recognition of the chair</a:t>
            </a:r>
          </a:p>
          <a:p>
            <a:r>
              <a:rPr lang="en-US" dirty="0"/>
              <a:t>Member makes a motion</a:t>
            </a:r>
          </a:p>
          <a:p>
            <a:r>
              <a:rPr lang="en-US" dirty="0"/>
              <a:t>Motion must be seconded by another member</a:t>
            </a:r>
          </a:p>
          <a:p>
            <a:r>
              <a:rPr lang="en-US" dirty="0"/>
              <a:t>Chair states the motion and opens debate</a:t>
            </a:r>
          </a:p>
          <a:p>
            <a:r>
              <a:rPr lang="en-US" dirty="0"/>
              <a:t>Maker of motion may speak first in debate</a:t>
            </a:r>
          </a:p>
          <a:p>
            <a:r>
              <a:rPr lang="en-US" dirty="0"/>
              <a:t>Debate ensues</a:t>
            </a:r>
          </a:p>
          <a:p>
            <a:r>
              <a:rPr lang="en-US" dirty="0"/>
              <a:t>Chair puts the question, aka facilitates the vote</a:t>
            </a:r>
          </a:p>
          <a:p>
            <a:r>
              <a:rPr lang="en-US" dirty="0"/>
              <a:t>Chair announces the results</a:t>
            </a:r>
          </a:p>
          <a:p>
            <a:r>
              <a:rPr lang="en-US" dirty="0"/>
              <a:t>Note: Brown Act requires all votes be listed in the minutes</a:t>
            </a:r>
          </a:p>
        </p:txBody>
      </p:sp>
    </p:spTree>
    <p:extLst>
      <p:ext uri="{BB962C8B-B14F-4D97-AF65-F5344CB8AC3E}">
        <p14:creationId xmlns:p14="http://schemas.microsoft.com/office/powerpoint/2010/main" val="4276523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E9097-2BD4-4CC3-8303-FCDA7AB84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of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03870-0C24-4E27-822F-77CE2827D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Collegiality and supporting students is the common goal</a:t>
            </a:r>
          </a:p>
          <a:p>
            <a:r>
              <a:rPr lang="en-US" dirty="0"/>
              <a:t>Debate ideas, not personalities</a:t>
            </a:r>
          </a:p>
          <a:p>
            <a:r>
              <a:rPr lang="en-US" dirty="0"/>
              <a:t>Keep debate focused on the current motion/item being considered</a:t>
            </a:r>
          </a:p>
          <a:p>
            <a:r>
              <a:rPr lang="en-US" dirty="0"/>
              <a:t>All remarks are addressed to the chair</a:t>
            </a:r>
          </a:p>
        </p:txBody>
      </p:sp>
    </p:spTree>
    <p:extLst>
      <p:ext uri="{BB962C8B-B14F-4D97-AF65-F5344CB8AC3E}">
        <p14:creationId xmlns:p14="http://schemas.microsoft.com/office/powerpoint/2010/main" val="500865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24A2A-A319-48F7-A133-D3A571BC6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Rules of Debate (partial)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3A7DF-DE22-43F0-95D6-0C878F1F8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Members may only speak if recognized by chair</a:t>
            </a:r>
          </a:p>
          <a:p>
            <a:r>
              <a:rPr lang="en-US" dirty="0"/>
              <a:t>All discussion must be relevant to motion/item</a:t>
            </a:r>
          </a:p>
          <a:p>
            <a:r>
              <a:rPr lang="en-US" dirty="0"/>
              <a:t>Members may speak up to twice on a motion/item</a:t>
            </a:r>
          </a:p>
          <a:p>
            <a:r>
              <a:rPr lang="en-US" dirty="0"/>
              <a:t>Each time, members may speak up to 10 minutes</a:t>
            </a:r>
          </a:p>
          <a:p>
            <a:r>
              <a:rPr lang="en-US" dirty="0"/>
              <a:t>Members that have yet to speak in a motion/item have preference</a:t>
            </a:r>
          </a:p>
          <a:p>
            <a:r>
              <a:rPr lang="en-US" dirty="0"/>
              <a:t>When possible, alternate between pro and con speakers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89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3366F-3303-4BAB-8B52-B07BF669C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for Information, Parliamentary Inquiry, and Point of 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37E44-AF6B-40BA-AE0B-CB74673DA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Request for Information</a:t>
            </a:r>
          </a:p>
          <a:p>
            <a:pPr lvl="1"/>
            <a:r>
              <a:rPr lang="en-US" dirty="0"/>
              <a:t>Inquiry as to the facts affecting the business at hand</a:t>
            </a:r>
          </a:p>
          <a:p>
            <a:r>
              <a:rPr lang="en-US" dirty="0"/>
              <a:t>Parliamentary Inquiry</a:t>
            </a:r>
          </a:p>
          <a:p>
            <a:pPr lvl="1"/>
            <a:r>
              <a:rPr lang="en-US" dirty="0"/>
              <a:t>Request for the Chair’s opinion on a matter of parliamentary procedure as it relates to the business at hand (not a ruling)</a:t>
            </a:r>
          </a:p>
          <a:p>
            <a:r>
              <a:rPr lang="en-US" dirty="0"/>
              <a:t>Point of Order</a:t>
            </a:r>
          </a:p>
          <a:p>
            <a:pPr lvl="1"/>
            <a:r>
              <a:rPr lang="en-US" dirty="0"/>
              <a:t>May interrupt the current speaker if timely</a:t>
            </a:r>
          </a:p>
          <a:p>
            <a:pPr lvl="1"/>
            <a:r>
              <a:rPr lang="en-US" dirty="0"/>
              <a:t>Member calls attention to a violation of the rules of the assembly</a:t>
            </a:r>
          </a:p>
          <a:p>
            <a:pPr lvl="1"/>
            <a:r>
              <a:rPr lang="en-US" dirty="0"/>
              <a:t>Must be raised promptly at the time the breach occurs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601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528</Words>
  <Application>Microsoft Office PowerPoint</Application>
  <PresentationFormat>Widescreen</PresentationFormat>
  <Paragraphs>111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Robert’s Rules Primer</vt:lpstr>
      <vt:lpstr>Role of Parliamentary Procedure</vt:lpstr>
      <vt:lpstr>Principles of Parliamentary Procedure</vt:lpstr>
      <vt:lpstr>Role of the Chair</vt:lpstr>
      <vt:lpstr>Quorum</vt:lpstr>
      <vt:lpstr>Basic Process for Motions</vt:lpstr>
      <vt:lpstr>Rules of Engagement</vt:lpstr>
      <vt:lpstr>General Rules of Debate (partial)</vt:lpstr>
      <vt:lpstr>Request for Information, Parliamentary Inquiry, and Point of Order</vt:lpstr>
      <vt:lpstr>A Few Common Motions</vt:lpstr>
      <vt:lpstr>Practice?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Robert’s Rules Primer</dc:title>
  <dc:creator>Erik Reese</dc:creator>
  <cp:lastModifiedBy>Erik Reese</cp:lastModifiedBy>
  <cp:revision>50</cp:revision>
  <dcterms:created xsi:type="dcterms:W3CDTF">2021-08-05T23:24:57Z</dcterms:created>
  <dcterms:modified xsi:type="dcterms:W3CDTF">2021-08-06T22:11:38Z</dcterms:modified>
</cp:coreProperties>
</file>