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298" r:id="rId4"/>
    <p:sldId id="281" r:id="rId5"/>
    <p:sldId id="258" r:id="rId6"/>
    <p:sldId id="259" r:id="rId7"/>
    <p:sldId id="297" r:id="rId8"/>
    <p:sldId id="282" r:id="rId9"/>
    <p:sldId id="257" r:id="rId10"/>
    <p:sldId id="296" r:id="rId11"/>
    <p:sldId id="272" r:id="rId12"/>
    <p:sldId id="262" r:id="rId13"/>
    <p:sldId id="263" r:id="rId14"/>
    <p:sldId id="261" r:id="rId15"/>
    <p:sldId id="264" r:id="rId16"/>
    <p:sldId id="273" r:id="rId17"/>
    <p:sldId id="265" r:id="rId18"/>
    <p:sldId id="266" r:id="rId19"/>
    <p:sldId id="274" r:id="rId20"/>
    <p:sldId id="267" r:id="rId21"/>
    <p:sldId id="284" r:id="rId22"/>
    <p:sldId id="285" r:id="rId23"/>
    <p:sldId id="268" r:id="rId24"/>
    <p:sldId id="276" r:id="rId25"/>
    <p:sldId id="269" r:id="rId26"/>
    <p:sldId id="270" r:id="rId27"/>
    <p:sldId id="271" r:id="rId28"/>
    <p:sldId id="277" r:id="rId29"/>
    <p:sldId id="286" r:id="rId30"/>
    <p:sldId id="287" r:id="rId31"/>
    <p:sldId id="278" r:id="rId32"/>
    <p:sldId id="288" r:id="rId33"/>
    <p:sldId id="291" r:id="rId34"/>
    <p:sldId id="294" r:id="rId35"/>
    <p:sldId id="279" r:id="rId36"/>
    <p:sldId id="289" r:id="rId37"/>
    <p:sldId id="292" r:id="rId38"/>
    <p:sldId id="295" r:id="rId39"/>
    <p:sldId id="280" r:id="rId40"/>
    <p:sldId id="290" r:id="rId41"/>
    <p:sldId id="293"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3319" autoAdjust="0"/>
  </p:normalViewPr>
  <p:slideViewPr>
    <p:cSldViewPr snapToGrid="0">
      <p:cViewPr varScale="1">
        <p:scale>
          <a:sx n="56" d="100"/>
          <a:sy n="56" d="100"/>
        </p:scale>
        <p:origin x="57"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23D67-3A72-41AF-A038-A4530595FC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75CB73-B18E-4FB5-9063-DF5BA5388A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92DACF3-22EC-4EE5-B5B5-11BAF980AD19}"/>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5" name="Footer Placeholder 4">
            <a:extLst>
              <a:ext uri="{FF2B5EF4-FFF2-40B4-BE49-F238E27FC236}">
                <a16:creationId xmlns:a16="http://schemas.microsoft.com/office/drawing/2014/main" id="{A32C0E7B-3D09-43C4-AB3B-D906583B88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49437B-60CF-4CDA-A7EF-9E029C250981}"/>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395656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C2882-376D-4BC7-8C13-5C5C87936D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94447E-837B-4AE6-B42B-501362D6DF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26DB9-CCA3-4956-B239-9813F9588B7D}"/>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5" name="Footer Placeholder 4">
            <a:extLst>
              <a:ext uri="{FF2B5EF4-FFF2-40B4-BE49-F238E27FC236}">
                <a16:creationId xmlns:a16="http://schemas.microsoft.com/office/drawing/2014/main" id="{C24CDE94-FA1A-48FE-B875-FDED61FB9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DDC6FB-C608-43E9-9448-EF7D6DB150C7}"/>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1598861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827A1E-D7DF-4379-9FBD-F203ED5D49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CE4D470-A5EF-4DA1-8950-7BACD12EE2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5292E3-93E3-47BF-9356-52D0DDA74F60}"/>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5" name="Footer Placeholder 4">
            <a:extLst>
              <a:ext uri="{FF2B5EF4-FFF2-40B4-BE49-F238E27FC236}">
                <a16:creationId xmlns:a16="http://schemas.microsoft.com/office/drawing/2014/main" id="{5C219897-8671-4933-8C88-FB1E941D19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A2AB3-DF1C-4C7F-9D5C-AAFEA5AF6BFA}"/>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72630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2ADE6-F12D-428F-AFBA-CDB574E1A1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980FE5-5CCD-4A2C-9DB6-D151FE9CCE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1B4352-C50B-4BBF-A9C1-89B44CB99F04}"/>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5" name="Footer Placeholder 4">
            <a:extLst>
              <a:ext uri="{FF2B5EF4-FFF2-40B4-BE49-F238E27FC236}">
                <a16:creationId xmlns:a16="http://schemas.microsoft.com/office/drawing/2014/main" id="{D8BE9986-BBF7-4AA7-89A1-645957DD9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D70CF2-F5B8-4B7C-8721-83CD2CBF6EC7}"/>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88841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B412F-945B-4A03-8DFF-4F0D97A92E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3F919DE-9507-4FB4-990B-E92C1D0650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88C300-9D22-4192-91A0-77DE89FE06AF}"/>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5" name="Footer Placeholder 4">
            <a:extLst>
              <a:ext uri="{FF2B5EF4-FFF2-40B4-BE49-F238E27FC236}">
                <a16:creationId xmlns:a16="http://schemas.microsoft.com/office/drawing/2014/main" id="{732119AF-19F4-4262-88ED-4E44016732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453963-9F8F-4970-99E3-B16AA3B10011}"/>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4272912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4C70E-6852-48EE-AB13-B128A957B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5720AE-85B3-4051-B310-E4CB190175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BDED79-C403-4C03-90D9-9A3C9A1F9B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6ABCFA-4142-474C-972D-6E0B09B6F6EF}"/>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6" name="Footer Placeholder 5">
            <a:extLst>
              <a:ext uri="{FF2B5EF4-FFF2-40B4-BE49-F238E27FC236}">
                <a16:creationId xmlns:a16="http://schemas.microsoft.com/office/drawing/2014/main" id="{B77E503A-FBA6-4B7D-955C-A58D887A44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CA17B6-3A24-4659-AE1F-8D844055F947}"/>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70627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39184-5BC0-4D4C-8818-D1FDD35427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BB9170-C914-4943-A2D9-E024DE26F9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09C413-702D-4D25-8CC1-8D36602C22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618BF7-3D5A-4582-93DF-DEC7B91877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380A20-B919-4BBD-817A-1B1DE66F66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3971D4-E803-477C-8DE8-5DAB5D625799}"/>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8" name="Footer Placeholder 7">
            <a:extLst>
              <a:ext uri="{FF2B5EF4-FFF2-40B4-BE49-F238E27FC236}">
                <a16:creationId xmlns:a16="http://schemas.microsoft.com/office/drawing/2014/main" id="{289419DF-BE76-40D0-B94A-CECF70913D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4B2088-47B6-412E-87D5-EA09D37FCCD2}"/>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2568116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01E91-9B6A-496D-9E7A-94A7CA09AA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43B085-B754-4CE2-9145-76E846D3A88D}"/>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4" name="Footer Placeholder 3">
            <a:extLst>
              <a:ext uri="{FF2B5EF4-FFF2-40B4-BE49-F238E27FC236}">
                <a16:creationId xmlns:a16="http://schemas.microsoft.com/office/drawing/2014/main" id="{5D2A4888-6D25-4734-A5B8-FDCF629784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430383-CC47-4177-903E-1402A948A3FD}"/>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426969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35EA09-F732-4D0E-8B5C-1D7D45ACFA3B}"/>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3" name="Footer Placeholder 2">
            <a:extLst>
              <a:ext uri="{FF2B5EF4-FFF2-40B4-BE49-F238E27FC236}">
                <a16:creationId xmlns:a16="http://schemas.microsoft.com/office/drawing/2014/main" id="{D86C60AE-4BC1-450D-AB83-507E49E70B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3BB9B3-F96C-4D85-A491-D7FFF11F89AE}"/>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62447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94F28-82A5-49D1-A230-32AA0DBAF0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B83AA3-ACC7-42D8-8B9B-ACB17DC376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CADF7B-B741-4289-9BAA-31FED6ED8B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A75CDD-86D4-48F4-B012-8FFA3CC1C71C}"/>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6" name="Footer Placeholder 5">
            <a:extLst>
              <a:ext uri="{FF2B5EF4-FFF2-40B4-BE49-F238E27FC236}">
                <a16:creationId xmlns:a16="http://schemas.microsoft.com/office/drawing/2014/main" id="{0A4A49D6-C70C-4707-B228-302CA9BEB7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E0EAC1-5F5E-49B7-A38B-B6CFE01C6F05}"/>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717273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6852-4CE0-463C-8C48-0F6055DAB4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FFB1A2-C601-4E1B-8490-19EE41225D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E2F4DC-21B8-4C1A-A85E-7500E6AE6B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D98690-0F40-4B11-9BCE-9F76060B70CD}"/>
              </a:ext>
            </a:extLst>
          </p:cNvPr>
          <p:cNvSpPr>
            <a:spLocks noGrp="1"/>
          </p:cNvSpPr>
          <p:nvPr>
            <p:ph type="dt" sz="half" idx="10"/>
          </p:nvPr>
        </p:nvSpPr>
        <p:spPr/>
        <p:txBody>
          <a:bodyPr/>
          <a:lstStyle/>
          <a:p>
            <a:fld id="{BAE8F1C6-1106-4D1C-AED2-DC8A40DFCCF7}" type="datetimeFigureOut">
              <a:rPr lang="en-US" smtClean="0"/>
              <a:t>8/5/2021</a:t>
            </a:fld>
            <a:endParaRPr lang="en-US"/>
          </a:p>
        </p:txBody>
      </p:sp>
      <p:sp>
        <p:nvSpPr>
          <p:cNvPr id="6" name="Footer Placeholder 5">
            <a:extLst>
              <a:ext uri="{FF2B5EF4-FFF2-40B4-BE49-F238E27FC236}">
                <a16:creationId xmlns:a16="http://schemas.microsoft.com/office/drawing/2014/main" id="{05F2255A-301B-4F0C-AB56-2C52087163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6E85A7-03A9-41DB-ABB7-6791EE293AFF}"/>
              </a:ext>
            </a:extLst>
          </p:cNvPr>
          <p:cNvSpPr>
            <a:spLocks noGrp="1"/>
          </p:cNvSpPr>
          <p:nvPr>
            <p:ph type="sldNum" sz="quarter" idx="12"/>
          </p:nvPr>
        </p:nvSpPr>
        <p:spPr/>
        <p:txBody>
          <a:bodyPr/>
          <a:lstStyle/>
          <a:p>
            <a:fld id="{B73F5D40-14DD-4983-B8E8-7CBC31D2284A}" type="slidenum">
              <a:rPr lang="en-US" smtClean="0"/>
              <a:t>‹#›</a:t>
            </a:fld>
            <a:endParaRPr lang="en-US"/>
          </a:p>
        </p:txBody>
      </p:sp>
    </p:spTree>
    <p:extLst>
      <p:ext uri="{BB962C8B-B14F-4D97-AF65-F5344CB8AC3E}">
        <p14:creationId xmlns:p14="http://schemas.microsoft.com/office/powerpoint/2010/main" val="75063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9E895A-CD63-4B7C-A455-01006F8671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767966-3BC7-4663-B38A-D0E3C2060E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C0AE4B-EA59-413A-9EF8-09F038600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E8F1C6-1106-4D1C-AED2-DC8A40DFCCF7}" type="datetimeFigureOut">
              <a:rPr lang="en-US" smtClean="0"/>
              <a:t>8/5/2021</a:t>
            </a:fld>
            <a:endParaRPr lang="en-US"/>
          </a:p>
        </p:txBody>
      </p:sp>
      <p:sp>
        <p:nvSpPr>
          <p:cNvPr id="5" name="Footer Placeholder 4">
            <a:extLst>
              <a:ext uri="{FF2B5EF4-FFF2-40B4-BE49-F238E27FC236}">
                <a16:creationId xmlns:a16="http://schemas.microsoft.com/office/drawing/2014/main" id="{F7153693-23E7-431D-AA44-99DE5DE82C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A7FF254-8BF6-461A-ACCC-8402CB25EB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3F5D40-14DD-4983-B8E8-7CBC31D2284A}" type="slidenum">
              <a:rPr lang="en-US" smtClean="0"/>
              <a:t>‹#›</a:t>
            </a:fld>
            <a:endParaRPr lang="en-US"/>
          </a:p>
        </p:txBody>
      </p:sp>
    </p:spTree>
    <p:extLst>
      <p:ext uri="{BB962C8B-B14F-4D97-AF65-F5344CB8AC3E}">
        <p14:creationId xmlns:p14="http://schemas.microsoft.com/office/powerpoint/2010/main" val="2697759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B2BD9-2D59-4C58-815F-04BE4D307A23}"/>
              </a:ext>
            </a:extLst>
          </p:cNvPr>
          <p:cNvSpPr>
            <a:spLocks noGrp="1"/>
          </p:cNvSpPr>
          <p:nvPr>
            <p:ph type="ctrTitle"/>
          </p:nvPr>
        </p:nvSpPr>
        <p:spPr/>
        <p:txBody>
          <a:bodyPr/>
          <a:lstStyle/>
          <a:p>
            <a:r>
              <a:rPr lang="en-US" dirty="0"/>
              <a:t>Participatory Governance at Moorpark College</a:t>
            </a:r>
          </a:p>
        </p:txBody>
      </p:sp>
      <p:sp>
        <p:nvSpPr>
          <p:cNvPr id="3" name="Subtitle 2">
            <a:extLst>
              <a:ext uri="{FF2B5EF4-FFF2-40B4-BE49-F238E27FC236}">
                <a16:creationId xmlns:a16="http://schemas.microsoft.com/office/drawing/2014/main" id="{2D3A9500-AA7A-4438-AB3F-160ECEDC134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97291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440B038-928A-4789-85C8-830E5C060BC7}"/>
              </a:ext>
            </a:extLst>
          </p:cNvPr>
          <p:cNvSpPr>
            <a:spLocks noGrp="1"/>
          </p:cNvSpPr>
          <p:nvPr>
            <p:ph type="title"/>
          </p:nvPr>
        </p:nvSpPr>
        <p:spPr/>
        <p:txBody>
          <a:bodyPr/>
          <a:lstStyle/>
          <a:p>
            <a:pPr algn="ctr"/>
            <a:r>
              <a:rPr lang="en-US" dirty="0"/>
              <a:t>Standing Committees</a:t>
            </a:r>
          </a:p>
        </p:txBody>
      </p:sp>
      <p:sp>
        <p:nvSpPr>
          <p:cNvPr id="5" name="Text Placeholder 4">
            <a:extLst>
              <a:ext uri="{FF2B5EF4-FFF2-40B4-BE49-F238E27FC236}">
                <a16:creationId xmlns:a16="http://schemas.microsoft.com/office/drawing/2014/main" id="{312C4B25-A6DC-44D7-8CF4-13515466213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50240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Curriculum Committee</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39005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Curriculum Committee Charter</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5"/>
            <a:ext cx="10515600" cy="4882672"/>
          </a:xfrm>
        </p:spPr>
        <p:txBody>
          <a:bodyPr>
            <a:normAutofit/>
          </a:bodyPr>
          <a:lstStyle/>
          <a:p>
            <a:r>
              <a:rPr lang="en-US" dirty="0"/>
              <a:t>In support of the college mission, the Curriculum Committee reviews and recommends</a:t>
            </a:r>
          </a:p>
          <a:p>
            <a:pPr lvl="1"/>
            <a:r>
              <a:rPr lang="en-US" dirty="0"/>
              <a:t>New courses</a:t>
            </a:r>
          </a:p>
          <a:p>
            <a:pPr lvl="1"/>
            <a:r>
              <a:rPr lang="en-US" dirty="0"/>
              <a:t>New programs</a:t>
            </a:r>
          </a:p>
          <a:p>
            <a:pPr lvl="1"/>
            <a:r>
              <a:rPr lang="en-US" dirty="0"/>
              <a:t>Modifications to existing courses and programs</a:t>
            </a:r>
          </a:p>
          <a:p>
            <a:pPr lvl="1"/>
            <a:r>
              <a:rPr lang="en-US" dirty="0"/>
              <a:t>Graduation requirements</a:t>
            </a:r>
          </a:p>
          <a:p>
            <a:r>
              <a:rPr lang="en-US" dirty="0"/>
              <a:t>The charge includes these academic and professional matters (Title 5: §53200)</a:t>
            </a:r>
          </a:p>
          <a:p>
            <a:pPr lvl="1"/>
            <a:r>
              <a:rPr lang="en-US" dirty="0"/>
              <a:t>Curriculum, including establishing prerequisites and placing courses within disciplines</a:t>
            </a:r>
          </a:p>
          <a:p>
            <a:pPr lvl="1"/>
            <a:r>
              <a:rPr lang="en-US" dirty="0"/>
              <a:t>Degree and certificate requirements</a:t>
            </a:r>
          </a:p>
          <a:p>
            <a:pPr lvl="1"/>
            <a:r>
              <a:rPr lang="en-US" dirty="0"/>
              <a:t>Educational program development</a:t>
            </a:r>
          </a:p>
          <a:p>
            <a:pPr lvl="1"/>
            <a:endParaRPr lang="en-US" dirty="0"/>
          </a:p>
          <a:p>
            <a:pPr lvl="1"/>
            <a:endParaRPr lang="en-US" dirty="0"/>
          </a:p>
        </p:txBody>
      </p:sp>
    </p:spTree>
    <p:extLst>
      <p:ext uri="{BB962C8B-B14F-4D97-AF65-F5344CB8AC3E}">
        <p14:creationId xmlns:p14="http://schemas.microsoft.com/office/powerpoint/2010/main" val="3772511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Curriculum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5"/>
            <a:ext cx="10515600" cy="1325563"/>
          </a:xfrm>
        </p:spPr>
        <p:txBody>
          <a:bodyPr/>
          <a:lstStyle/>
          <a:p>
            <a:r>
              <a:rPr lang="en-US" dirty="0"/>
              <a:t>Co-Chairs:</a:t>
            </a:r>
          </a:p>
          <a:p>
            <a:pPr lvl="1"/>
            <a:r>
              <a:rPr lang="en-US" dirty="0"/>
              <a:t>Faculty member(s) appointed by Academic Senate Council</a:t>
            </a:r>
          </a:p>
          <a:p>
            <a:pPr lvl="1"/>
            <a:r>
              <a:rPr lang="en-US" dirty="0"/>
              <a:t>Vice-President of Academic Affairs or designee</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One faculty from each academic department</a:t>
            </a:r>
          </a:p>
          <a:p>
            <a:pPr lvl="1"/>
            <a:r>
              <a:rPr lang="en-US" dirty="0"/>
              <a:t>One faculty from ACCESS</a:t>
            </a:r>
          </a:p>
          <a:p>
            <a:pPr lvl="1"/>
            <a:r>
              <a:rPr lang="en-US" dirty="0"/>
              <a:t>Articulation officer</a:t>
            </a:r>
          </a:p>
          <a:p>
            <a:pPr lvl="1"/>
            <a:r>
              <a:rPr lang="en-US" dirty="0"/>
              <a:t>Faculty librarian</a:t>
            </a:r>
          </a:p>
          <a:p>
            <a:pPr lvl="1"/>
            <a:r>
              <a:rPr lang="en-US" dirty="0"/>
              <a:t>Three deans, appointed by VPAA</a:t>
            </a:r>
          </a:p>
          <a:p>
            <a:pPr lvl="1"/>
            <a:endParaRPr lang="en-US" dirty="0"/>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3286125"/>
            <a:ext cx="5636642" cy="3052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Faculty rep for AFT</a:t>
            </a:r>
          </a:p>
          <a:p>
            <a:pPr lvl="1"/>
            <a:r>
              <a:rPr lang="en-US" dirty="0"/>
              <a:t>Faculty CTE Liaison</a:t>
            </a:r>
          </a:p>
          <a:p>
            <a:pPr lvl="1"/>
            <a:r>
              <a:rPr lang="en-US" dirty="0"/>
              <a:t>Classified staff</a:t>
            </a:r>
          </a:p>
          <a:p>
            <a:pPr lvl="1"/>
            <a:r>
              <a:rPr lang="en-US" dirty="0"/>
              <a:t>Student appointed by Associated Students</a:t>
            </a:r>
          </a:p>
          <a:p>
            <a:pPr lvl="1"/>
            <a:r>
              <a:rPr lang="en-US" dirty="0"/>
              <a:t>Academic Senate President</a:t>
            </a:r>
          </a:p>
        </p:txBody>
      </p:sp>
    </p:spTree>
    <p:extLst>
      <p:ext uri="{BB962C8B-B14F-4D97-AF65-F5344CB8AC3E}">
        <p14:creationId xmlns:p14="http://schemas.microsoft.com/office/powerpoint/2010/main" val="3777317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6A94-D5B4-4BBD-8766-16905C77DA1A}"/>
              </a:ext>
            </a:extLst>
          </p:cNvPr>
          <p:cNvSpPr>
            <a:spLocks noGrp="1"/>
          </p:cNvSpPr>
          <p:nvPr>
            <p:ph type="title"/>
          </p:nvPr>
        </p:nvSpPr>
        <p:spPr/>
        <p:txBody>
          <a:bodyPr/>
          <a:lstStyle/>
          <a:p>
            <a:pPr algn="ctr"/>
            <a:r>
              <a:rPr lang="en-US" dirty="0"/>
              <a:t>Curriculum Committee Workgroups</a:t>
            </a:r>
          </a:p>
        </p:txBody>
      </p:sp>
      <p:grpSp>
        <p:nvGrpSpPr>
          <p:cNvPr id="13" name="Group 12" descr="Relationship between Curriculum Committee and its workgroups: Technical Review Workgroup and General Education Workgroup.">
            <a:extLst>
              <a:ext uri="{FF2B5EF4-FFF2-40B4-BE49-F238E27FC236}">
                <a16:creationId xmlns:a16="http://schemas.microsoft.com/office/drawing/2014/main" id="{7EB1A2D5-7DBB-4D43-98B8-84073B35DC02}"/>
              </a:ext>
            </a:extLst>
          </p:cNvPr>
          <p:cNvGrpSpPr/>
          <p:nvPr/>
        </p:nvGrpSpPr>
        <p:grpSpPr>
          <a:xfrm>
            <a:off x="2440748" y="1308296"/>
            <a:ext cx="7100664" cy="4705642"/>
            <a:chOff x="2440748" y="1308296"/>
            <a:chExt cx="7100664" cy="4705642"/>
          </a:xfrm>
        </p:grpSpPr>
        <p:cxnSp>
          <p:nvCxnSpPr>
            <p:cNvPr id="8" name="Straight Arrow Connector 7">
              <a:extLst>
                <a:ext uri="{FF2B5EF4-FFF2-40B4-BE49-F238E27FC236}">
                  <a16:creationId xmlns:a16="http://schemas.microsoft.com/office/drawing/2014/main" id="{881E3317-7797-49DC-B0E4-F48BB2E8D7A6}"/>
                </a:ext>
              </a:extLst>
            </p:cNvPr>
            <p:cNvCxnSpPr>
              <a:cxnSpLocks/>
            </p:cNvCxnSpPr>
            <p:nvPr/>
          </p:nvCxnSpPr>
          <p:spPr>
            <a:xfrm flipH="1">
              <a:off x="5813473" y="1308296"/>
              <a:ext cx="0" cy="914400"/>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nvGrpSpPr>
            <p:cNvPr id="3" name="Group 2" descr="Relationship between Curriculum Committee and its workgroups: Technical Review Workgroup and General Education Workgroup.">
              <a:extLst>
                <a:ext uri="{FF2B5EF4-FFF2-40B4-BE49-F238E27FC236}">
                  <a16:creationId xmlns:a16="http://schemas.microsoft.com/office/drawing/2014/main" id="{D8BC951E-34CC-442A-990E-B80A95657AA3}"/>
                </a:ext>
              </a:extLst>
            </p:cNvPr>
            <p:cNvGrpSpPr/>
            <p:nvPr/>
          </p:nvGrpSpPr>
          <p:grpSpPr>
            <a:xfrm>
              <a:off x="2440748" y="1427593"/>
              <a:ext cx="7100664" cy="4586345"/>
              <a:chOff x="2440748" y="1427593"/>
              <a:chExt cx="7100664" cy="4586345"/>
            </a:xfrm>
          </p:grpSpPr>
          <p:grpSp>
            <p:nvGrpSpPr>
              <p:cNvPr id="6" name="Group 5">
                <a:extLst>
                  <a:ext uri="{FF2B5EF4-FFF2-40B4-BE49-F238E27FC236}">
                    <a16:creationId xmlns:a16="http://schemas.microsoft.com/office/drawing/2014/main" id="{4CF90E78-05E1-4231-83E5-72B646F942C8}"/>
                  </a:ext>
                </a:extLst>
              </p:cNvPr>
              <p:cNvGrpSpPr/>
              <p:nvPr/>
            </p:nvGrpSpPr>
            <p:grpSpPr>
              <a:xfrm>
                <a:off x="3727938" y="2243797"/>
                <a:ext cx="4283613" cy="1695157"/>
                <a:chOff x="3727938" y="2243797"/>
                <a:chExt cx="4283613" cy="1695157"/>
              </a:xfrm>
            </p:grpSpPr>
            <p:sp>
              <p:nvSpPr>
                <p:cNvPr id="4" name="Rectangle: Rounded Corners 3">
                  <a:extLst>
                    <a:ext uri="{FF2B5EF4-FFF2-40B4-BE49-F238E27FC236}">
                      <a16:creationId xmlns:a16="http://schemas.microsoft.com/office/drawing/2014/main" id="{B0942BD9-97C6-4C21-8902-285222F57526}"/>
                    </a:ext>
                  </a:extLst>
                </p:cNvPr>
                <p:cNvSpPr/>
                <p:nvPr/>
              </p:nvSpPr>
              <p:spPr>
                <a:xfrm>
                  <a:off x="3727938" y="2243797"/>
                  <a:ext cx="4283613" cy="1695157"/>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DC4C747B-1136-46D5-B993-A488899C54C9}"/>
                    </a:ext>
                  </a:extLst>
                </p:cNvPr>
                <p:cNvSpPr txBox="1"/>
                <p:nvPr/>
              </p:nvSpPr>
              <p:spPr>
                <a:xfrm>
                  <a:off x="4005774" y="2829765"/>
                  <a:ext cx="3727939" cy="523220"/>
                </a:xfrm>
                <a:prstGeom prst="rect">
                  <a:avLst/>
                </a:prstGeom>
                <a:noFill/>
              </p:spPr>
              <p:txBody>
                <a:bodyPr wrap="square" rtlCol="0">
                  <a:spAutoFit/>
                </a:bodyPr>
                <a:lstStyle/>
                <a:p>
                  <a:r>
                    <a:rPr lang="en-US" sz="2800" dirty="0"/>
                    <a:t>Curriculum Committee</a:t>
                  </a:r>
                </a:p>
              </p:txBody>
            </p:sp>
          </p:grpSp>
          <p:sp>
            <p:nvSpPr>
              <p:cNvPr id="9" name="TextBox 8">
                <a:extLst>
                  <a:ext uri="{FF2B5EF4-FFF2-40B4-BE49-F238E27FC236}">
                    <a16:creationId xmlns:a16="http://schemas.microsoft.com/office/drawing/2014/main" id="{B066D120-455E-4E08-80D5-1D0CCE53E6B4}"/>
                  </a:ext>
                </a:extLst>
              </p:cNvPr>
              <p:cNvSpPr txBox="1"/>
              <p:nvPr/>
            </p:nvSpPr>
            <p:spPr>
              <a:xfrm>
                <a:off x="5813473" y="1427593"/>
                <a:ext cx="3727939" cy="523220"/>
              </a:xfrm>
              <a:prstGeom prst="rect">
                <a:avLst/>
              </a:prstGeom>
              <a:noFill/>
            </p:spPr>
            <p:txBody>
              <a:bodyPr wrap="square" rtlCol="0">
                <a:spAutoFit/>
              </a:bodyPr>
              <a:lstStyle/>
              <a:p>
                <a:r>
                  <a:rPr lang="en-US" sz="2800" dirty="0"/>
                  <a:t>To Academic Senate</a:t>
                </a:r>
              </a:p>
            </p:txBody>
          </p:sp>
          <p:grpSp>
            <p:nvGrpSpPr>
              <p:cNvPr id="12" name="Group 11">
                <a:extLst>
                  <a:ext uri="{FF2B5EF4-FFF2-40B4-BE49-F238E27FC236}">
                    <a16:creationId xmlns:a16="http://schemas.microsoft.com/office/drawing/2014/main" id="{23D3371A-CAFE-4DD7-8F1F-9ED7272346C3}"/>
                  </a:ext>
                </a:extLst>
              </p:cNvPr>
              <p:cNvGrpSpPr/>
              <p:nvPr/>
            </p:nvGrpSpPr>
            <p:grpSpPr>
              <a:xfrm>
                <a:off x="2440748" y="4492063"/>
                <a:ext cx="2855741" cy="1521875"/>
                <a:chOff x="2300068" y="4492063"/>
                <a:chExt cx="2855741" cy="1521875"/>
              </a:xfrm>
            </p:grpSpPr>
            <p:sp>
              <p:nvSpPr>
                <p:cNvPr id="10" name="Rectangle 9">
                  <a:extLst>
                    <a:ext uri="{FF2B5EF4-FFF2-40B4-BE49-F238E27FC236}">
                      <a16:creationId xmlns:a16="http://schemas.microsoft.com/office/drawing/2014/main" id="{A8F6A8FB-EE1C-4BB5-8302-3B622AA4A31B}"/>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D8B2C56A-3D49-4E87-B65B-54541F3315D7}"/>
                    </a:ext>
                  </a:extLst>
                </p:cNvPr>
                <p:cNvSpPr txBox="1"/>
                <p:nvPr/>
              </p:nvSpPr>
              <p:spPr>
                <a:xfrm>
                  <a:off x="2386231" y="4789860"/>
                  <a:ext cx="2683414" cy="954107"/>
                </a:xfrm>
                <a:prstGeom prst="rect">
                  <a:avLst/>
                </a:prstGeom>
                <a:noFill/>
              </p:spPr>
              <p:txBody>
                <a:bodyPr wrap="square" rtlCol="0">
                  <a:spAutoFit/>
                </a:bodyPr>
                <a:lstStyle/>
                <a:p>
                  <a:r>
                    <a:rPr lang="en-US" sz="2800" dirty="0"/>
                    <a:t>Technical Review</a:t>
                  </a:r>
                </a:p>
                <a:p>
                  <a:pPr algn="ctr"/>
                  <a:r>
                    <a:rPr lang="en-US" sz="2800" dirty="0"/>
                    <a:t>Workgroup</a:t>
                  </a:r>
                </a:p>
              </p:txBody>
            </p:sp>
          </p:grpSp>
          <p:grpSp>
            <p:nvGrpSpPr>
              <p:cNvPr id="16" name="Group 15">
                <a:extLst>
                  <a:ext uri="{FF2B5EF4-FFF2-40B4-BE49-F238E27FC236}">
                    <a16:creationId xmlns:a16="http://schemas.microsoft.com/office/drawing/2014/main" id="{95F9B710-5FF3-4653-AB1A-135143146BB6}"/>
                  </a:ext>
                </a:extLst>
              </p:cNvPr>
              <p:cNvGrpSpPr/>
              <p:nvPr/>
            </p:nvGrpSpPr>
            <p:grpSpPr>
              <a:xfrm>
                <a:off x="6446522" y="4492062"/>
                <a:ext cx="2878597" cy="1521875"/>
                <a:chOff x="2300068" y="4492063"/>
                <a:chExt cx="2878597" cy="1521875"/>
              </a:xfrm>
            </p:grpSpPr>
            <p:sp>
              <p:nvSpPr>
                <p:cNvPr id="17" name="Rectangle 16">
                  <a:extLst>
                    <a:ext uri="{FF2B5EF4-FFF2-40B4-BE49-F238E27FC236}">
                      <a16:creationId xmlns:a16="http://schemas.microsoft.com/office/drawing/2014/main" id="{2D140D30-B8EC-4B45-8110-25E2375E8109}"/>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a:extLst>
                    <a:ext uri="{FF2B5EF4-FFF2-40B4-BE49-F238E27FC236}">
                      <a16:creationId xmlns:a16="http://schemas.microsoft.com/office/drawing/2014/main" id="{94D7E546-D133-45A1-AF71-045D9C7B5B1A}"/>
                    </a:ext>
                  </a:extLst>
                </p:cNvPr>
                <p:cNvSpPr txBox="1"/>
                <p:nvPr/>
              </p:nvSpPr>
              <p:spPr>
                <a:xfrm>
                  <a:off x="2322924" y="4789860"/>
                  <a:ext cx="2855741" cy="954107"/>
                </a:xfrm>
                <a:prstGeom prst="rect">
                  <a:avLst/>
                </a:prstGeom>
                <a:noFill/>
              </p:spPr>
              <p:txBody>
                <a:bodyPr wrap="square" rtlCol="0">
                  <a:spAutoFit/>
                </a:bodyPr>
                <a:lstStyle/>
                <a:p>
                  <a:r>
                    <a:rPr lang="en-US" sz="2800" dirty="0"/>
                    <a:t>General Education</a:t>
                  </a:r>
                </a:p>
                <a:p>
                  <a:pPr algn="ctr"/>
                  <a:r>
                    <a:rPr lang="en-US" sz="2800" dirty="0"/>
                    <a:t>Workgroup</a:t>
                  </a:r>
                </a:p>
              </p:txBody>
            </p:sp>
          </p:grpSp>
          <p:cxnSp>
            <p:nvCxnSpPr>
              <p:cNvPr id="19" name="Straight Arrow Connector 18">
                <a:extLst>
                  <a:ext uri="{FF2B5EF4-FFF2-40B4-BE49-F238E27FC236}">
                    <a16:creationId xmlns:a16="http://schemas.microsoft.com/office/drawing/2014/main" id="{F48DCB52-FE45-419A-B853-6F35D3ACA07B}"/>
                  </a:ext>
                </a:extLst>
              </p:cNvPr>
              <p:cNvCxnSpPr>
                <a:cxnSpLocks/>
              </p:cNvCxnSpPr>
              <p:nvPr/>
            </p:nvCxnSpPr>
            <p:spPr>
              <a:xfrm flipH="1">
                <a:off x="3708008" y="3938954"/>
                <a:ext cx="1250854" cy="55310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BE0794DB-E7A1-465C-8766-D7B7FD8B9753}"/>
                  </a:ext>
                </a:extLst>
              </p:cNvPr>
              <p:cNvCxnSpPr>
                <a:cxnSpLocks/>
              </p:cNvCxnSpPr>
              <p:nvPr/>
            </p:nvCxnSpPr>
            <p:spPr>
              <a:xfrm>
                <a:off x="6689191" y="3938954"/>
                <a:ext cx="1230923" cy="56270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grpSp>
    </p:spTree>
    <p:extLst>
      <p:ext uri="{BB962C8B-B14F-4D97-AF65-F5344CB8AC3E}">
        <p14:creationId xmlns:p14="http://schemas.microsoft.com/office/powerpoint/2010/main" val="1476010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Curriculum Committee: Curriculum Flowchart</a:t>
            </a:r>
          </a:p>
        </p:txBody>
      </p:sp>
      <p:grpSp>
        <p:nvGrpSpPr>
          <p:cNvPr id="4" name="Group 3" descr="Flowchart for how a curriculum idea becomes approved curriculum that may be used in the classroom.">
            <a:extLst>
              <a:ext uri="{FF2B5EF4-FFF2-40B4-BE49-F238E27FC236}">
                <a16:creationId xmlns:a16="http://schemas.microsoft.com/office/drawing/2014/main" id="{4948455E-4674-4885-A488-C28A4795EE9D}"/>
              </a:ext>
            </a:extLst>
          </p:cNvPr>
          <p:cNvGrpSpPr/>
          <p:nvPr/>
        </p:nvGrpSpPr>
        <p:grpSpPr>
          <a:xfrm>
            <a:off x="0" y="1690688"/>
            <a:ext cx="12121596" cy="4724646"/>
            <a:chOff x="0" y="1690688"/>
            <a:chExt cx="12121596" cy="4724646"/>
          </a:xfrm>
        </p:grpSpPr>
        <p:sp>
          <p:nvSpPr>
            <p:cNvPr id="13" name="TextBox 12">
              <a:extLst>
                <a:ext uri="{FF2B5EF4-FFF2-40B4-BE49-F238E27FC236}">
                  <a16:creationId xmlns:a16="http://schemas.microsoft.com/office/drawing/2014/main" id="{6E5BF6A4-5232-416A-A250-02D521B1493D}"/>
                </a:ext>
              </a:extLst>
            </p:cNvPr>
            <p:cNvSpPr txBox="1"/>
            <p:nvPr/>
          </p:nvSpPr>
          <p:spPr>
            <a:xfrm>
              <a:off x="0" y="1690688"/>
              <a:ext cx="2097238" cy="1200329"/>
            </a:xfrm>
            <a:prstGeom prst="rect">
              <a:avLst/>
            </a:prstGeom>
            <a:noFill/>
          </p:spPr>
          <p:txBody>
            <a:bodyPr wrap="square" rtlCol="0">
              <a:spAutoFit/>
            </a:bodyPr>
            <a:lstStyle/>
            <a:p>
              <a:pPr algn="ctr"/>
              <a:r>
                <a:rPr lang="en-US" sz="2400" dirty="0"/>
                <a:t>Faculty develop curriculum</a:t>
              </a:r>
            </a:p>
          </p:txBody>
        </p:sp>
        <p:sp>
          <p:nvSpPr>
            <p:cNvPr id="14" name="TextBox 13">
              <a:extLst>
                <a:ext uri="{FF2B5EF4-FFF2-40B4-BE49-F238E27FC236}">
                  <a16:creationId xmlns:a16="http://schemas.microsoft.com/office/drawing/2014/main" id="{8018FF24-5C82-49AE-B99F-663F5A082324}"/>
                </a:ext>
              </a:extLst>
            </p:cNvPr>
            <p:cNvSpPr txBox="1"/>
            <p:nvPr/>
          </p:nvSpPr>
          <p:spPr>
            <a:xfrm>
              <a:off x="2054617" y="4144468"/>
              <a:ext cx="2097238" cy="1200329"/>
            </a:xfrm>
            <a:prstGeom prst="rect">
              <a:avLst/>
            </a:prstGeom>
            <a:noFill/>
          </p:spPr>
          <p:txBody>
            <a:bodyPr wrap="square" rtlCol="0">
              <a:spAutoFit/>
            </a:bodyPr>
            <a:lstStyle/>
            <a:p>
              <a:pPr algn="ctr"/>
              <a:r>
                <a:rPr lang="en-US" sz="2400" dirty="0"/>
                <a:t>Technical Review Workgroup</a:t>
              </a:r>
            </a:p>
          </p:txBody>
        </p:sp>
        <p:sp>
          <p:nvSpPr>
            <p:cNvPr id="15" name="TextBox 14">
              <a:extLst>
                <a:ext uri="{FF2B5EF4-FFF2-40B4-BE49-F238E27FC236}">
                  <a16:creationId xmlns:a16="http://schemas.microsoft.com/office/drawing/2014/main" id="{BC25E7E7-7740-432C-A0FE-8CA8628CE779}"/>
                </a:ext>
              </a:extLst>
            </p:cNvPr>
            <p:cNvSpPr txBox="1"/>
            <p:nvPr/>
          </p:nvSpPr>
          <p:spPr>
            <a:xfrm>
              <a:off x="5974960" y="4107010"/>
              <a:ext cx="2097238" cy="2308324"/>
            </a:xfrm>
            <a:prstGeom prst="rect">
              <a:avLst/>
            </a:prstGeom>
            <a:noFill/>
          </p:spPr>
          <p:txBody>
            <a:bodyPr wrap="square" rtlCol="0">
              <a:spAutoFit/>
            </a:bodyPr>
            <a:lstStyle/>
            <a:p>
              <a:pPr algn="ctr"/>
              <a:r>
                <a:rPr lang="en-US" sz="2400" dirty="0"/>
                <a:t>District Technical Review Workgroup—Instructional (DTRW-I)</a:t>
              </a:r>
            </a:p>
          </p:txBody>
        </p:sp>
        <p:sp>
          <p:nvSpPr>
            <p:cNvPr id="16" name="TextBox 15">
              <a:extLst>
                <a:ext uri="{FF2B5EF4-FFF2-40B4-BE49-F238E27FC236}">
                  <a16:creationId xmlns:a16="http://schemas.microsoft.com/office/drawing/2014/main" id="{F540D655-D720-45ED-8B54-C536BCC663FC}"/>
                </a:ext>
              </a:extLst>
            </p:cNvPr>
            <p:cNvSpPr txBox="1"/>
            <p:nvPr/>
          </p:nvSpPr>
          <p:spPr>
            <a:xfrm>
              <a:off x="7927120" y="2339781"/>
              <a:ext cx="2097238" cy="830997"/>
            </a:xfrm>
            <a:prstGeom prst="rect">
              <a:avLst/>
            </a:prstGeom>
            <a:noFill/>
          </p:spPr>
          <p:txBody>
            <a:bodyPr wrap="square" rtlCol="0">
              <a:spAutoFit/>
            </a:bodyPr>
            <a:lstStyle/>
            <a:p>
              <a:pPr algn="ctr"/>
              <a:r>
                <a:rPr lang="en-US" sz="2400" dirty="0"/>
                <a:t>Board of Trustees</a:t>
              </a:r>
            </a:p>
          </p:txBody>
        </p:sp>
        <p:sp>
          <p:nvSpPr>
            <p:cNvPr id="3" name="Arrow: Right 2">
              <a:extLst>
                <a:ext uri="{FF2B5EF4-FFF2-40B4-BE49-F238E27FC236}">
                  <a16:creationId xmlns:a16="http://schemas.microsoft.com/office/drawing/2014/main" id="{D85B0185-F015-456C-8633-D1005B4CA7DA}"/>
                </a:ext>
              </a:extLst>
            </p:cNvPr>
            <p:cNvSpPr/>
            <p:nvPr/>
          </p:nvSpPr>
          <p:spPr>
            <a:xfrm>
              <a:off x="489076"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Arrow: Right 24">
              <a:extLst>
                <a:ext uri="{FF2B5EF4-FFF2-40B4-BE49-F238E27FC236}">
                  <a16:creationId xmlns:a16="http://schemas.microsoft.com/office/drawing/2014/main" id="{2ADC0E48-838A-414F-A6DA-C17509B07F41}"/>
                </a:ext>
              </a:extLst>
            </p:cNvPr>
            <p:cNvSpPr/>
            <p:nvPr/>
          </p:nvSpPr>
          <p:spPr>
            <a:xfrm>
              <a:off x="2547938"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0" name="Arrow: Right 29">
              <a:extLst>
                <a:ext uri="{FF2B5EF4-FFF2-40B4-BE49-F238E27FC236}">
                  <a16:creationId xmlns:a16="http://schemas.microsoft.com/office/drawing/2014/main" id="{F07BA6AB-A815-467E-A274-4B2B86645060}"/>
                </a:ext>
              </a:extLst>
            </p:cNvPr>
            <p:cNvSpPr/>
            <p:nvPr/>
          </p:nvSpPr>
          <p:spPr>
            <a:xfrm>
              <a:off x="4502640"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1" name="Arrow: Right 30">
              <a:extLst>
                <a:ext uri="{FF2B5EF4-FFF2-40B4-BE49-F238E27FC236}">
                  <a16:creationId xmlns:a16="http://schemas.microsoft.com/office/drawing/2014/main" id="{FA79C5E5-DD44-4522-85E9-2D23B17DD5E2}"/>
                </a:ext>
              </a:extLst>
            </p:cNvPr>
            <p:cNvSpPr/>
            <p:nvPr/>
          </p:nvSpPr>
          <p:spPr>
            <a:xfrm>
              <a:off x="6604123"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2" name="Arrow: Right 31">
              <a:extLst>
                <a:ext uri="{FF2B5EF4-FFF2-40B4-BE49-F238E27FC236}">
                  <a16:creationId xmlns:a16="http://schemas.microsoft.com/office/drawing/2014/main" id="{650FE144-E6FF-442E-ACEA-DD8C6DC2BF17}"/>
                </a:ext>
              </a:extLst>
            </p:cNvPr>
            <p:cNvSpPr/>
            <p:nvPr/>
          </p:nvSpPr>
          <p:spPr>
            <a:xfrm>
              <a:off x="8446283"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3" name="Arrow: Right 32">
              <a:extLst>
                <a:ext uri="{FF2B5EF4-FFF2-40B4-BE49-F238E27FC236}">
                  <a16:creationId xmlns:a16="http://schemas.microsoft.com/office/drawing/2014/main" id="{3E2774D8-CD57-484E-A207-5951F80DD6CE}"/>
                </a:ext>
              </a:extLst>
            </p:cNvPr>
            <p:cNvSpPr/>
            <p:nvPr/>
          </p:nvSpPr>
          <p:spPr>
            <a:xfrm>
              <a:off x="10547766" y="3276391"/>
              <a:ext cx="1252659" cy="830997"/>
            </a:xfrm>
            <a:prstGeom prst="rightArrow">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4" name="TextBox 33">
              <a:extLst>
                <a:ext uri="{FF2B5EF4-FFF2-40B4-BE49-F238E27FC236}">
                  <a16:creationId xmlns:a16="http://schemas.microsoft.com/office/drawing/2014/main" id="{726CD994-0386-4155-AB46-C0CCB0B6945E}"/>
                </a:ext>
              </a:extLst>
            </p:cNvPr>
            <p:cNvSpPr txBox="1"/>
            <p:nvPr/>
          </p:nvSpPr>
          <p:spPr>
            <a:xfrm>
              <a:off x="10024358" y="4144468"/>
              <a:ext cx="2097238" cy="830997"/>
            </a:xfrm>
            <a:prstGeom prst="rect">
              <a:avLst/>
            </a:prstGeom>
            <a:noFill/>
          </p:spPr>
          <p:txBody>
            <a:bodyPr wrap="square" rtlCol="0">
              <a:spAutoFit/>
            </a:bodyPr>
            <a:lstStyle/>
            <a:p>
              <a:pPr algn="ctr"/>
              <a:r>
                <a:rPr lang="en-US" sz="2400" dirty="0"/>
                <a:t>Chancellor’s Office</a:t>
              </a:r>
            </a:p>
          </p:txBody>
        </p:sp>
        <p:sp>
          <p:nvSpPr>
            <p:cNvPr id="35" name="TextBox 34">
              <a:extLst>
                <a:ext uri="{FF2B5EF4-FFF2-40B4-BE49-F238E27FC236}">
                  <a16:creationId xmlns:a16="http://schemas.microsoft.com/office/drawing/2014/main" id="{04305EC8-EAE3-4DF8-A1AA-AE0D3FF23DB5}"/>
                </a:ext>
              </a:extLst>
            </p:cNvPr>
            <p:cNvSpPr txBox="1"/>
            <p:nvPr/>
          </p:nvSpPr>
          <p:spPr>
            <a:xfrm>
              <a:off x="3998762" y="2233789"/>
              <a:ext cx="2097238" cy="830997"/>
            </a:xfrm>
            <a:prstGeom prst="rect">
              <a:avLst/>
            </a:prstGeom>
            <a:noFill/>
          </p:spPr>
          <p:txBody>
            <a:bodyPr wrap="square" rtlCol="0">
              <a:spAutoFit/>
            </a:bodyPr>
            <a:lstStyle/>
            <a:p>
              <a:pPr algn="ctr"/>
              <a:r>
                <a:rPr lang="en-US" sz="2400" dirty="0"/>
                <a:t>Curriculum Committee</a:t>
              </a:r>
            </a:p>
          </p:txBody>
        </p:sp>
      </p:grpSp>
    </p:spTree>
    <p:extLst>
      <p:ext uri="{BB962C8B-B14F-4D97-AF65-F5344CB8AC3E}">
        <p14:creationId xmlns:p14="http://schemas.microsoft.com/office/powerpoint/2010/main" val="2890172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Distance Education Committee (DE)</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9378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lstStyle/>
          <a:p>
            <a:pPr algn="ctr"/>
            <a:r>
              <a:rPr lang="en-US" dirty="0"/>
              <a:t>Distance Education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p:txBody>
          <a:bodyPr/>
          <a:lstStyle/>
          <a:p>
            <a:r>
              <a:rPr lang="en-US" dirty="0"/>
              <a:t>Makes recommendations on planning and accreditation issues related to distance education including:</a:t>
            </a:r>
          </a:p>
          <a:p>
            <a:pPr lvl="1"/>
            <a:r>
              <a:rPr lang="en-US" dirty="0"/>
              <a:t>Reviewing and evaluating campus-wide student success and equity data related to distance education</a:t>
            </a:r>
          </a:p>
          <a:p>
            <a:pPr lvl="1"/>
            <a:r>
              <a:rPr lang="en-US" dirty="0"/>
              <a:t>Developing and promoting best practices that contribute to the quality and growth of distance education at Moorpark College</a:t>
            </a:r>
          </a:p>
          <a:p>
            <a:pPr lvl="1"/>
            <a:r>
              <a:rPr lang="en-US" dirty="0"/>
              <a:t>Providing guidance on professional development activities related to distance education</a:t>
            </a:r>
          </a:p>
          <a:p>
            <a:pPr lvl="1"/>
            <a:r>
              <a:rPr lang="en-US" dirty="0"/>
              <a:t>Monitoring and documenting compliance with accreditation standards and state and national regulations</a:t>
            </a:r>
          </a:p>
        </p:txBody>
      </p:sp>
    </p:spTree>
    <p:extLst>
      <p:ext uri="{BB962C8B-B14F-4D97-AF65-F5344CB8AC3E}">
        <p14:creationId xmlns:p14="http://schemas.microsoft.com/office/powerpoint/2010/main" val="713567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Distance Education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5"/>
            <a:ext cx="10515600" cy="1325563"/>
          </a:xfrm>
        </p:spPr>
        <p:txBody>
          <a:bodyPr/>
          <a:lstStyle/>
          <a:p>
            <a:r>
              <a:rPr lang="en-US" dirty="0"/>
              <a:t>Co-Chairs:</a:t>
            </a:r>
          </a:p>
          <a:p>
            <a:pPr lvl="1"/>
            <a:r>
              <a:rPr lang="en-US" dirty="0"/>
              <a:t>Faculty member appointed by Academic Senate Council</a:t>
            </a:r>
          </a:p>
          <a:p>
            <a:pPr lvl="1"/>
            <a:r>
              <a:rPr lang="en-US" dirty="0"/>
              <a:t>Dean appointed by the Vice-President of Academic Affairs</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Two faculty from each division</a:t>
            </a:r>
          </a:p>
          <a:p>
            <a:pPr lvl="1"/>
            <a:r>
              <a:rPr lang="en-US" dirty="0"/>
              <a:t>Dean appointed by VPAA/VPSS</a:t>
            </a:r>
          </a:p>
          <a:p>
            <a:pPr lvl="1"/>
            <a:r>
              <a:rPr lang="en-US" dirty="0"/>
              <a:t>Instructional technologist/designer</a:t>
            </a:r>
          </a:p>
          <a:p>
            <a:pPr lvl="1"/>
            <a:r>
              <a:rPr lang="en-US" dirty="0"/>
              <a:t>ACCESS representative</a:t>
            </a:r>
          </a:p>
          <a:p>
            <a:pPr lvl="1"/>
            <a:r>
              <a:rPr lang="en-US" dirty="0"/>
              <a:t>Student Services Council rep </a:t>
            </a:r>
          </a:p>
          <a:p>
            <a:pPr marL="457200" lvl="1" indent="0">
              <a:buNone/>
            </a:pPr>
            <a:endParaRPr lang="en-US" dirty="0"/>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3286125"/>
            <a:ext cx="5636642" cy="3052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DE Coordinator</a:t>
            </a:r>
          </a:p>
          <a:p>
            <a:pPr lvl="1"/>
            <a:r>
              <a:rPr lang="en-US" dirty="0"/>
              <a:t>Student appointed by Associated Students</a:t>
            </a:r>
          </a:p>
          <a:p>
            <a:pPr lvl="1"/>
            <a:r>
              <a:rPr lang="en-US" dirty="0"/>
              <a:t>Academic Senate President</a:t>
            </a:r>
          </a:p>
        </p:txBody>
      </p:sp>
    </p:spTree>
    <p:extLst>
      <p:ext uri="{BB962C8B-B14F-4D97-AF65-F5344CB8AC3E}">
        <p14:creationId xmlns:p14="http://schemas.microsoft.com/office/powerpoint/2010/main" val="1789213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Committee on Accreditation and Planning—Education (</a:t>
            </a:r>
            <a:r>
              <a:rPr lang="en-US" dirty="0" err="1"/>
              <a:t>EdCAP</a:t>
            </a:r>
            <a:r>
              <a:rPr lang="en-US" dirty="0"/>
              <a:t>)</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6577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E724D-63E4-4FCD-AA5C-6C2BA5861427}"/>
              </a:ext>
            </a:extLst>
          </p:cNvPr>
          <p:cNvSpPr>
            <a:spLocks noGrp="1"/>
          </p:cNvSpPr>
          <p:nvPr>
            <p:ph type="title"/>
          </p:nvPr>
        </p:nvSpPr>
        <p:spPr/>
        <p:txBody>
          <a:bodyPr/>
          <a:lstStyle/>
          <a:p>
            <a:pPr algn="ctr"/>
            <a:r>
              <a:rPr lang="en-US" dirty="0"/>
              <a:t>Moorpark College Mission Statement</a:t>
            </a:r>
          </a:p>
        </p:txBody>
      </p:sp>
      <p:sp>
        <p:nvSpPr>
          <p:cNvPr id="3" name="Content Placeholder 2">
            <a:extLst>
              <a:ext uri="{FF2B5EF4-FFF2-40B4-BE49-F238E27FC236}">
                <a16:creationId xmlns:a16="http://schemas.microsoft.com/office/drawing/2014/main" id="{A7506857-211C-402E-81B5-1B726EA5834D}"/>
              </a:ext>
            </a:extLst>
          </p:cNvPr>
          <p:cNvSpPr>
            <a:spLocks noGrp="1"/>
          </p:cNvSpPr>
          <p:nvPr>
            <p:ph idx="1"/>
          </p:nvPr>
        </p:nvSpPr>
        <p:spPr/>
        <p:txBody>
          <a:bodyPr>
            <a:normAutofit lnSpcReduction="10000"/>
          </a:bodyPr>
          <a:lstStyle/>
          <a:p>
            <a:r>
              <a:rPr lang="en-US" sz="3600" b="0" i="0" dirty="0">
                <a:solidFill>
                  <a:srgbClr val="333333"/>
                </a:solidFill>
                <a:effectLst/>
              </a:rPr>
              <a:t>Grounded in equity, social justice, and a students first philosophy, Moorpark College values diverse communities. We empower learners from local, national, and global backgrounds to complete their degree, certificate, transfer, and career education goals. Through the integration of innovative instruction and customized student support, our programs are designed to achieve equitable outcomes.</a:t>
            </a:r>
            <a:endParaRPr lang="en-US" sz="3600" dirty="0"/>
          </a:p>
        </p:txBody>
      </p:sp>
    </p:spTree>
    <p:extLst>
      <p:ext uri="{BB962C8B-B14F-4D97-AF65-F5344CB8AC3E}">
        <p14:creationId xmlns:p14="http://schemas.microsoft.com/office/powerpoint/2010/main" val="3574574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Committee on Accreditation and Planning—Education (</a:t>
            </a:r>
            <a:r>
              <a:rPr lang="en-US" dirty="0" err="1"/>
              <a:t>EdCAP</a:t>
            </a:r>
            <a:r>
              <a:rPr lang="en-US" dirty="0"/>
              <a:t>) Charter: Planning</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351338"/>
          </a:xfrm>
        </p:spPr>
        <p:txBody>
          <a:bodyPr>
            <a:normAutofit/>
          </a:bodyPr>
          <a:lstStyle/>
          <a:p>
            <a:r>
              <a:rPr lang="en-US" dirty="0"/>
              <a:t>Makes recommendations on college-wide planning and accreditation issues related to educational programs and student services including:</a:t>
            </a:r>
          </a:p>
          <a:p>
            <a:r>
              <a:rPr lang="en-US" dirty="0"/>
              <a:t>Planning component</a:t>
            </a:r>
          </a:p>
          <a:p>
            <a:pPr lvl="1"/>
            <a:r>
              <a:rPr lang="en-US" dirty="0"/>
              <a:t>Program plans: evaluates process and recommends modifications</a:t>
            </a:r>
          </a:p>
          <a:p>
            <a:pPr lvl="1"/>
            <a:r>
              <a:rPr lang="en-US" dirty="0"/>
              <a:t>Educational Master Plan: define the format, establish timeline, and recommends approval</a:t>
            </a:r>
          </a:p>
          <a:p>
            <a:pPr lvl="1"/>
            <a:r>
              <a:rPr lang="en-US" dirty="0"/>
              <a:t>Strategic Plan: define strategic directions and goals &amp; timeline, and recommends approval</a:t>
            </a:r>
          </a:p>
          <a:p>
            <a:pPr lvl="1"/>
            <a:r>
              <a:rPr lang="en-US" dirty="0"/>
              <a:t>Annual Work Plan: reviews goals and metrics and recommends approval</a:t>
            </a:r>
          </a:p>
          <a:p>
            <a:pPr lvl="1"/>
            <a:r>
              <a:rPr lang="en-US" dirty="0"/>
              <a:t>With Fiscal, reviews college resource recommendations in relation of the Strategic Plan</a:t>
            </a:r>
          </a:p>
          <a:p>
            <a:pPr lvl="1"/>
            <a:endParaRPr lang="en-US" dirty="0"/>
          </a:p>
        </p:txBody>
      </p:sp>
    </p:spTree>
    <p:extLst>
      <p:ext uri="{BB962C8B-B14F-4D97-AF65-F5344CB8AC3E}">
        <p14:creationId xmlns:p14="http://schemas.microsoft.com/office/powerpoint/2010/main" val="1654369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Committee on Accreditation and Planning—Education (</a:t>
            </a:r>
            <a:r>
              <a:rPr lang="en-US" dirty="0" err="1"/>
              <a:t>EdCAP</a:t>
            </a:r>
            <a:r>
              <a:rPr lang="en-US" dirty="0"/>
              <a:t>) Charter: Accreditation</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351338"/>
          </a:xfrm>
        </p:spPr>
        <p:txBody>
          <a:bodyPr>
            <a:normAutofit/>
          </a:bodyPr>
          <a:lstStyle/>
          <a:p>
            <a:r>
              <a:rPr lang="en-US" dirty="0"/>
              <a:t>Makes recommendations on college-wide planning and accreditation issues related to educational programs and student services including:</a:t>
            </a:r>
          </a:p>
          <a:p>
            <a:r>
              <a:rPr lang="en-US" dirty="0"/>
              <a:t>Accreditation component</a:t>
            </a:r>
          </a:p>
          <a:p>
            <a:pPr lvl="1"/>
            <a:r>
              <a:rPr lang="en-US" dirty="0"/>
              <a:t>Monitoring and reviewing preparation of self-eval reports required by ACCCJC</a:t>
            </a:r>
          </a:p>
          <a:p>
            <a:pPr lvl="1"/>
            <a:r>
              <a:rPr lang="en-US" dirty="0"/>
              <a:t>Monitoring/evaluating/documenting progress on self-eval plans developed by college as well as recommendations from ACCJC</a:t>
            </a:r>
          </a:p>
          <a:p>
            <a:pPr lvl="1"/>
            <a:r>
              <a:rPr lang="en-US" dirty="0"/>
              <a:t>Reviewing and analyzing the ACCJC Annual Report, including Institution-Set Standards</a:t>
            </a:r>
          </a:p>
          <a:p>
            <a:pPr lvl="1"/>
            <a:endParaRPr lang="en-US" dirty="0"/>
          </a:p>
        </p:txBody>
      </p:sp>
    </p:spTree>
    <p:extLst>
      <p:ext uri="{BB962C8B-B14F-4D97-AF65-F5344CB8AC3E}">
        <p14:creationId xmlns:p14="http://schemas.microsoft.com/office/powerpoint/2010/main" val="152961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Committee on Accreditation and Planning—Education (</a:t>
            </a:r>
            <a:r>
              <a:rPr lang="en-US" dirty="0" err="1"/>
              <a:t>EdCAP</a:t>
            </a:r>
            <a:r>
              <a:rPr lang="en-US" dirty="0"/>
              <a:t>)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351338"/>
          </a:xfrm>
        </p:spPr>
        <p:txBody>
          <a:bodyPr>
            <a:normAutofit lnSpcReduction="10000"/>
          </a:bodyPr>
          <a:lstStyle/>
          <a:p>
            <a:r>
              <a:rPr lang="en-US" dirty="0"/>
              <a:t>Makes recommendations on college-wide planning and accreditation issues related to educational programs and student services including:</a:t>
            </a:r>
          </a:p>
          <a:p>
            <a:pPr lvl="1"/>
            <a:r>
              <a:rPr lang="en-US" dirty="0"/>
              <a:t>Planning component</a:t>
            </a:r>
          </a:p>
          <a:p>
            <a:pPr lvl="2"/>
            <a:r>
              <a:rPr lang="en-US" dirty="0"/>
              <a:t>Program plans: evaluates process and recommends modifications</a:t>
            </a:r>
          </a:p>
          <a:p>
            <a:pPr lvl="2"/>
            <a:r>
              <a:rPr lang="en-US" dirty="0"/>
              <a:t>Educational Master Plan: define the format, establish timeline, and recommends approval</a:t>
            </a:r>
          </a:p>
          <a:p>
            <a:pPr lvl="2"/>
            <a:r>
              <a:rPr lang="en-US" dirty="0"/>
              <a:t>Strategic Plan: define strategic directions and goals &amp; timeline, and recommends approval</a:t>
            </a:r>
          </a:p>
          <a:p>
            <a:pPr lvl="2"/>
            <a:r>
              <a:rPr lang="en-US" dirty="0"/>
              <a:t>Annual Work Plan: reviews goals and metrics and recommends approval</a:t>
            </a:r>
          </a:p>
          <a:p>
            <a:pPr lvl="2"/>
            <a:r>
              <a:rPr lang="en-US" dirty="0"/>
              <a:t>With Fiscal, reviews college resource recommendations in relation of the Strategic Plan</a:t>
            </a:r>
          </a:p>
          <a:p>
            <a:pPr lvl="1"/>
            <a:r>
              <a:rPr lang="en-US" dirty="0"/>
              <a:t>Accreditation component</a:t>
            </a:r>
          </a:p>
          <a:p>
            <a:pPr lvl="2"/>
            <a:r>
              <a:rPr lang="en-US" dirty="0"/>
              <a:t>Monitoring and reviewing preparation of self-eval reports required by ACCCJC</a:t>
            </a:r>
          </a:p>
          <a:p>
            <a:pPr lvl="2"/>
            <a:r>
              <a:rPr lang="en-US" dirty="0"/>
              <a:t>Monitoring/evaluating/documenting progress on self-eval plans developed by college as well as recommendations from ACCJC</a:t>
            </a:r>
          </a:p>
          <a:p>
            <a:pPr lvl="2"/>
            <a:r>
              <a:rPr lang="en-US" dirty="0"/>
              <a:t>Reviewing and analyzing the ACCJC Annual Report, including Institution-Set Standards</a:t>
            </a:r>
          </a:p>
          <a:p>
            <a:pPr lvl="1"/>
            <a:endParaRPr lang="en-US" dirty="0"/>
          </a:p>
        </p:txBody>
      </p:sp>
    </p:spTree>
    <p:extLst>
      <p:ext uri="{BB962C8B-B14F-4D97-AF65-F5344CB8AC3E}">
        <p14:creationId xmlns:p14="http://schemas.microsoft.com/office/powerpoint/2010/main" val="1667569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Committee on Accreditation and Planning—Education (</a:t>
            </a:r>
            <a:r>
              <a:rPr lang="en-US" dirty="0" err="1"/>
              <a:t>EdCAP</a:t>
            </a:r>
            <a:r>
              <a:rPr lang="en-US" dirty="0"/>
              <a:t>)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199" y="1825625"/>
            <a:ext cx="11084169" cy="1325563"/>
          </a:xfrm>
        </p:spPr>
        <p:txBody>
          <a:bodyPr>
            <a:normAutofit/>
          </a:bodyPr>
          <a:lstStyle/>
          <a:p>
            <a:r>
              <a:rPr lang="en-US" dirty="0"/>
              <a:t>Co-Chairs:</a:t>
            </a:r>
          </a:p>
          <a:p>
            <a:pPr lvl="1"/>
            <a:r>
              <a:rPr lang="en-US" dirty="0"/>
              <a:t>Faculty member appointed by Academic Senate Council</a:t>
            </a:r>
          </a:p>
          <a:p>
            <a:pPr lvl="1"/>
            <a:r>
              <a:rPr lang="en-US" dirty="0"/>
              <a:t>Dean appointed by the Vice-President of Academic Affairs and Student Support</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Faculty department chair, coordinator, or designee from each department</a:t>
            </a:r>
          </a:p>
          <a:p>
            <a:pPr lvl="1"/>
            <a:r>
              <a:rPr lang="en-US" dirty="0"/>
              <a:t>All deans</a:t>
            </a:r>
          </a:p>
          <a:p>
            <a:pPr lvl="1"/>
            <a:r>
              <a:rPr lang="en-US" dirty="0"/>
              <a:t>Two classified representatives</a:t>
            </a:r>
          </a:p>
          <a:p>
            <a:pPr lvl="1"/>
            <a:r>
              <a:rPr lang="en-US" dirty="0"/>
              <a:t>Student appointed by Associated Students</a:t>
            </a:r>
          </a:p>
          <a:p>
            <a:pPr marL="457200" lvl="1" indent="0">
              <a:buNone/>
            </a:pPr>
            <a:endParaRPr lang="en-US" dirty="0"/>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3286125"/>
            <a:ext cx="5636642" cy="3052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VPAA</a:t>
            </a:r>
          </a:p>
          <a:p>
            <a:pPr lvl="1"/>
            <a:r>
              <a:rPr lang="en-US" dirty="0"/>
              <a:t>VPSS</a:t>
            </a:r>
          </a:p>
          <a:p>
            <a:pPr lvl="1"/>
            <a:r>
              <a:rPr lang="en-US" dirty="0"/>
              <a:t>VPBS</a:t>
            </a:r>
          </a:p>
          <a:p>
            <a:pPr lvl="1"/>
            <a:r>
              <a:rPr lang="en-US" dirty="0"/>
              <a:t>Classified Senate President</a:t>
            </a:r>
          </a:p>
          <a:p>
            <a:pPr lvl="1"/>
            <a:r>
              <a:rPr lang="en-US" dirty="0"/>
              <a:t>Academic Senate President</a:t>
            </a:r>
          </a:p>
        </p:txBody>
      </p:sp>
    </p:spTree>
    <p:extLst>
      <p:ext uri="{BB962C8B-B14F-4D97-AF65-F5344CB8AC3E}">
        <p14:creationId xmlns:p14="http://schemas.microsoft.com/office/powerpoint/2010/main" val="670641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Committee on Accreditation and Planning—Facilities and Technology (F/TCAP)</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221908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Committee on Accreditation and Planning— Facilities and Technology (F/TCAP)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Makes recommendations on college-wide planning and accreditation issues related to facilities and digital technology including:</a:t>
            </a:r>
          </a:p>
          <a:p>
            <a:pPr lvl="1"/>
            <a:r>
              <a:rPr lang="en-US" dirty="0"/>
              <a:t>Developing and monitoring the Facilities Master Plan</a:t>
            </a:r>
          </a:p>
          <a:p>
            <a:pPr lvl="1"/>
            <a:r>
              <a:rPr lang="en-US" dirty="0"/>
              <a:t>Developing and annually updating the Technology Operations Plan</a:t>
            </a:r>
          </a:p>
          <a:p>
            <a:pPr lvl="1"/>
            <a:r>
              <a:rPr lang="en-US" dirty="0"/>
              <a:t>Developing and reviewing the Technology Master Plan every three years</a:t>
            </a:r>
          </a:p>
          <a:p>
            <a:pPr lvl="1"/>
            <a:r>
              <a:rPr lang="en-US" dirty="0"/>
              <a:t>Reviewing the Districtwide VCCCD Technology Strategic Plan as updated</a:t>
            </a:r>
          </a:p>
          <a:p>
            <a:pPr lvl="1"/>
            <a:r>
              <a:rPr lang="en-US" dirty="0"/>
              <a:t>Monitoring the annual technology inventory for technology refresh</a:t>
            </a:r>
          </a:p>
          <a:p>
            <a:pPr lvl="1"/>
            <a:r>
              <a:rPr lang="en-US" dirty="0"/>
              <a:t>Prioritizing technology related issues and resource requests</a:t>
            </a:r>
          </a:p>
          <a:p>
            <a:pPr lvl="1"/>
            <a:r>
              <a:rPr lang="en-US" dirty="0"/>
              <a:t>Prioritizing facilities related issues and resource requests</a:t>
            </a:r>
          </a:p>
          <a:p>
            <a:pPr lvl="1"/>
            <a:r>
              <a:rPr lang="en-US" dirty="0"/>
              <a:t>Prioritizing secondary effect and space allocation requests</a:t>
            </a:r>
          </a:p>
          <a:p>
            <a:pPr lvl="1"/>
            <a:r>
              <a:rPr lang="en-US" dirty="0"/>
              <a:t>Accreditation component: advisement of plans related to facilities &amp; technology</a:t>
            </a:r>
          </a:p>
          <a:p>
            <a:pPr lvl="1"/>
            <a:endParaRPr lang="en-US" dirty="0"/>
          </a:p>
        </p:txBody>
      </p:sp>
    </p:spTree>
    <p:extLst>
      <p:ext uri="{BB962C8B-B14F-4D97-AF65-F5344CB8AC3E}">
        <p14:creationId xmlns:p14="http://schemas.microsoft.com/office/powerpoint/2010/main" val="835508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a:xfrm>
            <a:off x="665480" y="365125"/>
            <a:ext cx="11084168" cy="1325563"/>
          </a:xfrm>
        </p:spPr>
        <p:txBody>
          <a:bodyPr>
            <a:normAutofit/>
          </a:bodyPr>
          <a:lstStyle/>
          <a:p>
            <a:pPr algn="ctr"/>
            <a:r>
              <a:rPr lang="en-US" dirty="0"/>
              <a:t>Committee on Accreditation and Planning— Facilities and Technology (F/TCAP)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199" y="1825625"/>
            <a:ext cx="11084169" cy="1325563"/>
          </a:xfrm>
        </p:spPr>
        <p:txBody>
          <a:bodyPr>
            <a:normAutofit/>
          </a:bodyPr>
          <a:lstStyle/>
          <a:p>
            <a:r>
              <a:rPr lang="en-US" dirty="0"/>
              <a:t>Co-Chairs:</a:t>
            </a:r>
          </a:p>
          <a:p>
            <a:pPr lvl="1"/>
            <a:r>
              <a:rPr lang="en-US" dirty="0"/>
              <a:t>Faculty member appointed by Academic Senate Council</a:t>
            </a:r>
          </a:p>
          <a:p>
            <a:pPr lvl="1"/>
            <a:r>
              <a:rPr lang="en-US" dirty="0"/>
              <a:t>Vice-President of Business Services</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62426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Three faculty from each division</a:t>
            </a:r>
          </a:p>
          <a:p>
            <a:pPr lvl="1"/>
            <a:r>
              <a:rPr lang="en-US" dirty="0"/>
              <a:t>Three classified professionals</a:t>
            </a:r>
          </a:p>
          <a:p>
            <a:pPr lvl="1"/>
            <a:r>
              <a:rPr lang="en-US" dirty="0"/>
              <a:t>Two deans</a:t>
            </a:r>
          </a:p>
          <a:p>
            <a:pPr lvl="1"/>
            <a:r>
              <a:rPr lang="en-US" dirty="0"/>
              <a:t>Three business services reps</a:t>
            </a:r>
          </a:p>
          <a:p>
            <a:pPr lvl="1"/>
            <a:r>
              <a:rPr lang="en-US" dirty="0"/>
              <a:t>Student Services Council rep</a:t>
            </a:r>
          </a:p>
          <a:p>
            <a:pPr lvl="1"/>
            <a:r>
              <a:rPr lang="en-US" dirty="0"/>
              <a:t>ACCESS representative</a:t>
            </a:r>
          </a:p>
          <a:p>
            <a:pPr lvl="1"/>
            <a:r>
              <a:rPr lang="en-US" dirty="0"/>
              <a:t>Instructional technologist/designer</a:t>
            </a:r>
          </a:p>
          <a:p>
            <a:pPr lvl="1"/>
            <a:r>
              <a:rPr lang="en-US" dirty="0"/>
              <a:t>Student appointed by Associated Students</a:t>
            </a:r>
          </a:p>
          <a:p>
            <a:pPr marL="457200" lvl="1" indent="0">
              <a:buNone/>
            </a:pPr>
            <a:endParaRPr lang="en-US" dirty="0"/>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3286125"/>
            <a:ext cx="5636642" cy="3052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VPAA</a:t>
            </a:r>
          </a:p>
          <a:p>
            <a:pPr lvl="1"/>
            <a:r>
              <a:rPr lang="en-US" dirty="0"/>
              <a:t>VPSS</a:t>
            </a:r>
          </a:p>
        </p:txBody>
      </p:sp>
    </p:spTree>
    <p:extLst>
      <p:ext uri="{BB962C8B-B14F-4D97-AF65-F5344CB8AC3E}">
        <p14:creationId xmlns:p14="http://schemas.microsoft.com/office/powerpoint/2010/main" val="3223782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6A94-D5B4-4BBD-8766-16905C77DA1A}"/>
              </a:ext>
            </a:extLst>
          </p:cNvPr>
          <p:cNvSpPr>
            <a:spLocks noGrp="1"/>
          </p:cNvSpPr>
          <p:nvPr>
            <p:ph type="title"/>
          </p:nvPr>
        </p:nvSpPr>
        <p:spPr/>
        <p:txBody>
          <a:bodyPr/>
          <a:lstStyle/>
          <a:p>
            <a:pPr algn="ctr"/>
            <a:r>
              <a:rPr lang="en-US" dirty="0"/>
              <a:t>F/TCAP Workgroups</a:t>
            </a:r>
          </a:p>
        </p:txBody>
      </p:sp>
      <p:grpSp>
        <p:nvGrpSpPr>
          <p:cNvPr id="15" name="Group 14" descr="Relationship between FTCAP and its workgroups: FRAWG, PAWG, and TRAWG.">
            <a:extLst>
              <a:ext uri="{FF2B5EF4-FFF2-40B4-BE49-F238E27FC236}">
                <a16:creationId xmlns:a16="http://schemas.microsoft.com/office/drawing/2014/main" id="{B56BAFDE-A031-4012-BF61-12D29F772374}"/>
              </a:ext>
            </a:extLst>
          </p:cNvPr>
          <p:cNvGrpSpPr/>
          <p:nvPr/>
        </p:nvGrpSpPr>
        <p:grpSpPr>
          <a:xfrm>
            <a:off x="695351" y="1308296"/>
            <a:ext cx="10225110" cy="5254282"/>
            <a:chOff x="695351" y="1308296"/>
            <a:chExt cx="10225110" cy="5254282"/>
          </a:xfrm>
        </p:grpSpPr>
        <p:cxnSp>
          <p:nvCxnSpPr>
            <p:cNvPr id="39" name="Straight Arrow Connector 38">
              <a:extLst>
                <a:ext uri="{FF2B5EF4-FFF2-40B4-BE49-F238E27FC236}">
                  <a16:creationId xmlns:a16="http://schemas.microsoft.com/office/drawing/2014/main" id="{F0C3C5B7-C790-488B-A141-5A866D37880E}"/>
                </a:ext>
              </a:extLst>
            </p:cNvPr>
            <p:cNvCxnSpPr>
              <a:endCxn id="10" idx="2"/>
            </p:cNvCxnSpPr>
            <p:nvPr/>
          </p:nvCxnSpPr>
          <p:spPr>
            <a:xfrm flipV="1">
              <a:off x="2134354" y="6030367"/>
              <a:ext cx="1" cy="532211"/>
            </a:xfrm>
            <a:prstGeom prst="straightConnector1">
              <a:avLst/>
            </a:prstGeom>
            <a:ln w="38100">
              <a:solidFill>
                <a:schemeClr val="tx1"/>
              </a:solidFill>
              <a:prstDash val="dash"/>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D7893A7E-E60B-46F2-933B-FFF66385EDC1}"/>
                </a:ext>
              </a:extLst>
            </p:cNvPr>
            <p:cNvCxnSpPr/>
            <p:nvPr/>
          </p:nvCxnSpPr>
          <p:spPr>
            <a:xfrm flipV="1">
              <a:off x="9541412" y="6030366"/>
              <a:ext cx="1" cy="532211"/>
            </a:xfrm>
            <a:prstGeom prst="straightConnector1">
              <a:avLst/>
            </a:prstGeom>
            <a:ln w="38100">
              <a:solidFill>
                <a:schemeClr val="tx1"/>
              </a:solidFill>
              <a:prstDash val="dash"/>
              <a:tailEnd type="triangle"/>
            </a:ln>
          </p:spPr>
          <p:style>
            <a:lnRef idx="1">
              <a:schemeClr val="dk1"/>
            </a:lnRef>
            <a:fillRef idx="0">
              <a:schemeClr val="dk1"/>
            </a:fillRef>
            <a:effectRef idx="0">
              <a:schemeClr val="dk1"/>
            </a:effectRef>
            <a:fontRef idx="minor">
              <a:schemeClr val="tx1"/>
            </a:fontRef>
          </p:style>
        </p:cxnSp>
        <p:grpSp>
          <p:nvGrpSpPr>
            <p:cNvPr id="14" name="Group 13" descr="Relationship between FTCAP and its workgroups: FRAWG, PAWG, and TRAWG.">
              <a:extLst>
                <a:ext uri="{FF2B5EF4-FFF2-40B4-BE49-F238E27FC236}">
                  <a16:creationId xmlns:a16="http://schemas.microsoft.com/office/drawing/2014/main" id="{D4A95C59-ACBA-4096-B4EC-B4D332BEF2EB}"/>
                </a:ext>
              </a:extLst>
            </p:cNvPr>
            <p:cNvGrpSpPr/>
            <p:nvPr/>
          </p:nvGrpSpPr>
          <p:grpSpPr>
            <a:xfrm>
              <a:off x="695351" y="1308296"/>
              <a:ext cx="10225110" cy="5254282"/>
              <a:chOff x="695351" y="1308296"/>
              <a:chExt cx="10225110" cy="5254282"/>
            </a:xfrm>
          </p:grpSpPr>
          <p:cxnSp>
            <p:nvCxnSpPr>
              <p:cNvPr id="28" name="Straight Arrow Connector 27">
                <a:extLst>
                  <a:ext uri="{FF2B5EF4-FFF2-40B4-BE49-F238E27FC236}">
                    <a16:creationId xmlns:a16="http://schemas.microsoft.com/office/drawing/2014/main" id="{DAF01C34-DFAB-4D41-B51F-A145F16A3299}"/>
                  </a:ext>
                </a:extLst>
              </p:cNvPr>
              <p:cNvCxnSpPr>
                <a:cxnSpLocks/>
              </p:cNvCxnSpPr>
              <p:nvPr/>
            </p:nvCxnSpPr>
            <p:spPr>
              <a:xfrm flipH="1" flipV="1">
                <a:off x="7213375" y="5317085"/>
                <a:ext cx="798176" cy="1"/>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grpSp>
            <p:nvGrpSpPr>
              <p:cNvPr id="13" name="Group 12" descr="Relationship between FTCAP and its workgroups: FRAWG, PAWG, and TRAWG.">
                <a:extLst>
                  <a:ext uri="{FF2B5EF4-FFF2-40B4-BE49-F238E27FC236}">
                    <a16:creationId xmlns:a16="http://schemas.microsoft.com/office/drawing/2014/main" id="{928DB971-7B3D-4A1B-B7EE-670F5092F7F7}"/>
                  </a:ext>
                </a:extLst>
              </p:cNvPr>
              <p:cNvGrpSpPr/>
              <p:nvPr/>
            </p:nvGrpSpPr>
            <p:grpSpPr>
              <a:xfrm>
                <a:off x="695351" y="1308296"/>
                <a:ext cx="10225110" cy="5254282"/>
                <a:chOff x="695351" y="1308296"/>
                <a:chExt cx="10225110" cy="5254282"/>
              </a:xfrm>
            </p:grpSpPr>
            <p:grpSp>
              <p:nvGrpSpPr>
                <p:cNvPr id="20" name="Group 19">
                  <a:extLst>
                    <a:ext uri="{FF2B5EF4-FFF2-40B4-BE49-F238E27FC236}">
                      <a16:creationId xmlns:a16="http://schemas.microsoft.com/office/drawing/2014/main" id="{71FF85BD-E942-4412-8D96-8F80869089E4}"/>
                    </a:ext>
                  </a:extLst>
                </p:cNvPr>
                <p:cNvGrpSpPr/>
                <p:nvPr/>
              </p:nvGrpSpPr>
              <p:grpSpPr>
                <a:xfrm>
                  <a:off x="4357634" y="4524922"/>
                  <a:ext cx="6562827" cy="1521875"/>
                  <a:chOff x="2300068" y="4492063"/>
                  <a:chExt cx="6562827" cy="1521875"/>
                </a:xfrm>
              </p:grpSpPr>
              <p:sp>
                <p:nvSpPr>
                  <p:cNvPr id="22" name="Rectangle 21">
                    <a:extLst>
                      <a:ext uri="{FF2B5EF4-FFF2-40B4-BE49-F238E27FC236}">
                        <a16:creationId xmlns:a16="http://schemas.microsoft.com/office/drawing/2014/main" id="{C3501777-DB34-4E34-BA52-B420EB1788E1}"/>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TextBox 22">
                    <a:extLst>
                      <a:ext uri="{FF2B5EF4-FFF2-40B4-BE49-F238E27FC236}">
                        <a16:creationId xmlns:a16="http://schemas.microsoft.com/office/drawing/2014/main" id="{5B24CD69-D50D-4731-A058-A9109B53A999}"/>
                      </a:ext>
                    </a:extLst>
                  </p:cNvPr>
                  <p:cNvSpPr txBox="1"/>
                  <p:nvPr/>
                </p:nvSpPr>
                <p:spPr>
                  <a:xfrm>
                    <a:off x="5951218" y="4636405"/>
                    <a:ext cx="2911677" cy="1200329"/>
                  </a:xfrm>
                  <a:prstGeom prst="rect">
                    <a:avLst/>
                  </a:prstGeom>
                  <a:noFill/>
                </p:spPr>
                <p:txBody>
                  <a:bodyPr wrap="square" rtlCol="0">
                    <a:spAutoFit/>
                  </a:bodyPr>
                  <a:lstStyle/>
                  <a:p>
                    <a:pPr algn="ctr"/>
                    <a:r>
                      <a:rPr lang="en-US" sz="2400" dirty="0"/>
                      <a:t>Technology Resource Allocation Workgroup</a:t>
                    </a:r>
                  </a:p>
                  <a:p>
                    <a:pPr algn="ctr"/>
                    <a:r>
                      <a:rPr lang="en-US" sz="2400" dirty="0"/>
                      <a:t>(TRAWG)</a:t>
                    </a:r>
                  </a:p>
                </p:txBody>
              </p:sp>
            </p:grpSp>
            <p:grpSp>
              <p:nvGrpSpPr>
                <p:cNvPr id="7" name="Group 6" descr="Relationship between FTCAP and its workgroups: FRAWG, PAWG, and TRAWG.">
                  <a:extLst>
                    <a:ext uri="{FF2B5EF4-FFF2-40B4-BE49-F238E27FC236}">
                      <a16:creationId xmlns:a16="http://schemas.microsoft.com/office/drawing/2014/main" id="{BF5AF40C-1B0B-42D9-ADF2-BB14DBC5CA03}"/>
                    </a:ext>
                  </a:extLst>
                </p:cNvPr>
                <p:cNvGrpSpPr/>
                <p:nvPr/>
              </p:nvGrpSpPr>
              <p:grpSpPr>
                <a:xfrm>
                  <a:off x="695351" y="1308296"/>
                  <a:ext cx="10171941" cy="5254282"/>
                  <a:chOff x="695351" y="1308296"/>
                  <a:chExt cx="10171941" cy="5254282"/>
                </a:xfrm>
              </p:grpSpPr>
              <p:cxnSp>
                <p:nvCxnSpPr>
                  <p:cNvPr id="8" name="Straight Arrow Connector 7">
                    <a:extLst>
                      <a:ext uri="{FF2B5EF4-FFF2-40B4-BE49-F238E27FC236}">
                        <a16:creationId xmlns:a16="http://schemas.microsoft.com/office/drawing/2014/main" id="{881E3317-7797-49DC-B0E4-F48BB2E8D7A6}"/>
                      </a:ext>
                    </a:extLst>
                  </p:cNvPr>
                  <p:cNvCxnSpPr>
                    <a:cxnSpLocks/>
                  </p:cNvCxnSpPr>
                  <p:nvPr/>
                </p:nvCxnSpPr>
                <p:spPr>
                  <a:xfrm flipH="1">
                    <a:off x="5813473" y="1308296"/>
                    <a:ext cx="0" cy="914400"/>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nvGrpSpPr>
                  <p:cNvPr id="3" name="Group 2">
                    <a:extLst>
                      <a:ext uri="{FF2B5EF4-FFF2-40B4-BE49-F238E27FC236}">
                        <a16:creationId xmlns:a16="http://schemas.microsoft.com/office/drawing/2014/main" id="{D38236CF-DB8E-40D4-90DF-465DFA1014C5}"/>
                      </a:ext>
                    </a:extLst>
                  </p:cNvPr>
                  <p:cNvGrpSpPr/>
                  <p:nvPr/>
                </p:nvGrpSpPr>
                <p:grpSpPr>
                  <a:xfrm>
                    <a:off x="695351" y="1427593"/>
                    <a:ext cx="10171941" cy="5134985"/>
                    <a:chOff x="695351" y="1427593"/>
                    <a:chExt cx="10171941" cy="5134985"/>
                  </a:xfrm>
                </p:grpSpPr>
                <p:grpSp>
                  <p:nvGrpSpPr>
                    <p:cNvPr id="6" name="Group 5">
                      <a:extLst>
                        <a:ext uri="{FF2B5EF4-FFF2-40B4-BE49-F238E27FC236}">
                          <a16:creationId xmlns:a16="http://schemas.microsoft.com/office/drawing/2014/main" id="{4CF90E78-05E1-4231-83E5-72B646F942C8}"/>
                        </a:ext>
                      </a:extLst>
                    </p:cNvPr>
                    <p:cNvGrpSpPr/>
                    <p:nvPr/>
                  </p:nvGrpSpPr>
                  <p:grpSpPr>
                    <a:xfrm>
                      <a:off x="3727938" y="2243797"/>
                      <a:ext cx="4283613" cy="1695157"/>
                      <a:chOff x="3727938" y="2243797"/>
                      <a:chExt cx="4283613" cy="1695157"/>
                    </a:xfrm>
                  </p:grpSpPr>
                  <p:sp>
                    <p:nvSpPr>
                      <p:cNvPr id="4" name="Rectangle: Rounded Corners 3">
                        <a:extLst>
                          <a:ext uri="{FF2B5EF4-FFF2-40B4-BE49-F238E27FC236}">
                            <a16:creationId xmlns:a16="http://schemas.microsoft.com/office/drawing/2014/main" id="{B0942BD9-97C6-4C21-8902-285222F57526}"/>
                          </a:ext>
                        </a:extLst>
                      </p:cNvPr>
                      <p:cNvSpPr/>
                      <p:nvPr/>
                    </p:nvSpPr>
                    <p:spPr>
                      <a:xfrm>
                        <a:off x="3727938" y="2243797"/>
                        <a:ext cx="4283613" cy="1695157"/>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DC4C747B-1136-46D5-B993-A488899C54C9}"/>
                          </a:ext>
                        </a:extLst>
                      </p:cNvPr>
                      <p:cNvSpPr txBox="1"/>
                      <p:nvPr/>
                    </p:nvSpPr>
                    <p:spPr>
                      <a:xfrm>
                        <a:off x="4005774" y="2829765"/>
                        <a:ext cx="3727939" cy="523220"/>
                      </a:xfrm>
                      <a:prstGeom prst="rect">
                        <a:avLst/>
                      </a:prstGeom>
                      <a:noFill/>
                    </p:spPr>
                    <p:txBody>
                      <a:bodyPr wrap="square" rtlCol="0">
                        <a:spAutoFit/>
                      </a:bodyPr>
                      <a:lstStyle/>
                      <a:p>
                        <a:pPr algn="ctr"/>
                        <a:r>
                          <a:rPr lang="en-US" sz="2800" dirty="0"/>
                          <a:t>F/TCAP</a:t>
                        </a:r>
                      </a:p>
                    </p:txBody>
                  </p:sp>
                </p:grpSp>
                <p:sp>
                  <p:nvSpPr>
                    <p:cNvPr id="9" name="TextBox 8">
                      <a:extLst>
                        <a:ext uri="{FF2B5EF4-FFF2-40B4-BE49-F238E27FC236}">
                          <a16:creationId xmlns:a16="http://schemas.microsoft.com/office/drawing/2014/main" id="{B066D120-455E-4E08-80D5-1D0CCE53E6B4}"/>
                        </a:ext>
                      </a:extLst>
                    </p:cNvPr>
                    <p:cNvSpPr txBox="1"/>
                    <p:nvPr/>
                  </p:nvSpPr>
                  <p:spPr>
                    <a:xfrm>
                      <a:off x="5813473" y="1427593"/>
                      <a:ext cx="3727939" cy="523220"/>
                    </a:xfrm>
                    <a:prstGeom prst="rect">
                      <a:avLst/>
                    </a:prstGeom>
                    <a:noFill/>
                  </p:spPr>
                  <p:txBody>
                    <a:bodyPr wrap="square" rtlCol="0">
                      <a:spAutoFit/>
                    </a:bodyPr>
                    <a:lstStyle/>
                    <a:p>
                      <a:r>
                        <a:rPr lang="en-US" sz="2800" dirty="0"/>
                        <a:t>To Academic Senate</a:t>
                      </a:r>
                    </a:p>
                  </p:txBody>
                </p:sp>
                <p:grpSp>
                  <p:nvGrpSpPr>
                    <p:cNvPr id="12" name="Group 11">
                      <a:extLst>
                        <a:ext uri="{FF2B5EF4-FFF2-40B4-BE49-F238E27FC236}">
                          <a16:creationId xmlns:a16="http://schemas.microsoft.com/office/drawing/2014/main" id="{23D3371A-CAFE-4DD7-8F1F-9ED7272346C3}"/>
                        </a:ext>
                      </a:extLst>
                    </p:cNvPr>
                    <p:cNvGrpSpPr/>
                    <p:nvPr/>
                  </p:nvGrpSpPr>
                  <p:grpSpPr>
                    <a:xfrm>
                      <a:off x="695351" y="4508492"/>
                      <a:ext cx="2911677" cy="1521875"/>
                      <a:chOff x="2288935" y="4492063"/>
                      <a:chExt cx="2911677" cy="1521875"/>
                    </a:xfrm>
                  </p:grpSpPr>
                  <p:sp>
                    <p:nvSpPr>
                      <p:cNvPr id="10" name="Rectangle 9">
                        <a:extLst>
                          <a:ext uri="{FF2B5EF4-FFF2-40B4-BE49-F238E27FC236}">
                            <a16:creationId xmlns:a16="http://schemas.microsoft.com/office/drawing/2014/main" id="{A8F6A8FB-EE1C-4BB5-8302-3B622AA4A31B}"/>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D8B2C56A-3D49-4E87-B65B-54541F3315D7}"/>
                          </a:ext>
                        </a:extLst>
                      </p:cNvPr>
                      <p:cNvSpPr txBox="1"/>
                      <p:nvPr/>
                    </p:nvSpPr>
                    <p:spPr>
                      <a:xfrm>
                        <a:off x="2288935" y="4700490"/>
                        <a:ext cx="2911677" cy="1200329"/>
                      </a:xfrm>
                      <a:prstGeom prst="rect">
                        <a:avLst/>
                      </a:prstGeom>
                      <a:noFill/>
                    </p:spPr>
                    <p:txBody>
                      <a:bodyPr wrap="square" rtlCol="0">
                        <a:spAutoFit/>
                      </a:bodyPr>
                      <a:lstStyle/>
                      <a:p>
                        <a:pPr algn="ctr"/>
                        <a:r>
                          <a:rPr lang="en-US" sz="2400" dirty="0"/>
                          <a:t>Facilities Resource Allocation Workgroup</a:t>
                        </a:r>
                      </a:p>
                      <a:p>
                        <a:pPr algn="ctr"/>
                        <a:r>
                          <a:rPr lang="en-US" sz="2400" dirty="0"/>
                          <a:t>(FRAWG)</a:t>
                        </a:r>
                      </a:p>
                    </p:txBody>
                  </p:sp>
                </p:grpSp>
                <p:cxnSp>
                  <p:nvCxnSpPr>
                    <p:cNvPr id="19" name="Straight Arrow Connector 18">
                      <a:extLst>
                        <a:ext uri="{FF2B5EF4-FFF2-40B4-BE49-F238E27FC236}">
                          <a16:creationId xmlns:a16="http://schemas.microsoft.com/office/drawing/2014/main" id="{F48DCB52-FE45-419A-B853-6F35D3ACA07B}"/>
                        </a:ext>
                      </a:extLst>
                    </p:cNvPr>
                    <p:cNvCxnSpPr>
                      <a:cxnSpLocks/>
                    </p:cNvCxnSpPr>
                    <p:nvPr/>
                  </p:nvCxnSpPr>
                  <p:spPr>
                    <a:xfrm flipH="1">
                      <a:off x="2904563" y="3955384"/>
                      <a:ext cx="1250854" cy="55310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BE0794DB-E7A1-465C-8766-D7B7FD8B9753}"/>
                        </a:ext>
                      </a:extLst>
                    </p:cNvPr>
                    <p:cNvCxnSpPr>
                      <a:cxnSpLocks/>
                    </p:cNvCxnSpPr>
                    <p:nvPr/>
                  </p:nvCxnSpPr>
                  <p:spPr>
                    <a:xfrm>
                      <a:off x="7396089" y="3945784"/>
                      <a:ext cx="1230923" cy="56270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nvGrpSpPr>
                    <p:cNvPr id="24" name="Group 23">
                      <a:extLst>
                        <a:ext uri="{FF2B5EF4-FFF2-40B4-BE49-F238E27FC236}">
                          <a16:creationId xmlns:a16="http://schemas.microsoft.com/office/drawing/2014/main" id="{06F0C8E1-9994-47E1-ABF3-E5F853F39C7A}"/>
                        </a:ext>
                      </a:extLst>
                    </p:cNvPr>
                    <p:cNvGrpSpPr/>
                    <p:nvPr/>
                  </p:nvGrpSpPr>
                  <p:grpSpPr>
                    <a:xfrm>
                      <a:off x="4349268" y="4524922"/>
                      <a:ext cx="6518024" cy="1521875"/>
                      <a:chOff x="-1362215" y="4492063"/>
                      <a:chExt cx="6518024" cy="1521875"/>
                    </a:xfrm>
                  </p:grpSpPr>
                  <p:sp>
                    <p:nvSpPr>
                      <p:cNvPr id="25" name="Rectangle 24">
                        <a:extLst>
                          <a:ext uri="{FF2B5EF4-FFF2-40B4-BE49-F238E27FC236}">
                            <a16:creationId xmlns:a16="http://schemas.microsoft.com/office/drawing/2014/main" id="{34BBCCD2-F222-46A7-8462-55B2F6280210}"/>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6" name="TextBox 25">
                        <a:extLst>
                          <a:ext uri="{FF2B5EF4-FFF2-40B4-BE49-F238E27FC236}">
                            <a16:creationId xmlns:a16="http://schemas.microsoft.com/office/drawing/2014/main" id="{E38938CF-D382-4C86-94FB-B72365EC4672}"/>
                          </a:ext>
                        </a:extLst>
                      </p:cNvPr>
                      <p:cNvSpPr txBox="1"/>
                      <p:nvPr/>
                    </p:nvSpPr>
                    <p:spPr>
                      <a:xfrm>
                        <a:off x="-1362215" y="4684061"/>
                        <a:ext cx="2911677" cy="1200329"/>
                      </a:xfrm>
                      <a:prstGeom prst="rect">
                        <a:avLst/>
                      </a:prstGeom>
                      <a:noFill/>
                    </p:spPr>
                    <p:txBody>
                      <a:bodyPr wrap="square" rtlCol="0">
                        <a:spAutoFit/>
                      </a:bodyPr>
                      <a:lstStyle/>
                      <a:p>
                        <a:pPr algn="ctr"/>
                        <a:r>
                          <a:rPr lang="en-US" sz="2400" dirty="0"/>
                          <a:t>Planning Resource Allocation Workgroup</a:t>
                        </a:r>
                      </a:p>
                      <a:p>
                        <a:pPr algn="ctr"/>
                        <a:r>
                          <a:rPr lang="en-US" sz="2400" dirty="0"/>
                          <a:t>(PAWG)</a:t>
                        </a:r>
                      </a:p>
                    </p:txBody>
                  </p:sp>
                </p:grpSp>
                <p:cxnSp>
                  <p:nvCxnSpPr>
                    <p:cNvPr id="27" name="Straight Arrow Connector 26">
                      <a:extLst>
                        <a:ext uri="{FF2B5EF4-FFF2-40B4-BE49-F238E27FC236}">
                          <a16:creationId xmlns:a16="http://schemas.microsoft.com/office/drawing/2014/main" id="{2C8492FC-752C-4C1B-8420-7D057B72306C}"/>
                        </a:ext>
                      </a:extLst>
                    </p:cNvPr>
                    <p:cNvCxnSpPr>
                      <a:cxnSpLocks/>
                    </p:cNvCxnSpPr>
                    <p:nvPr/>
                  </p:nvCxnSpPr>
                  <p:spPr>
                    <a:xfrm>
                      <a:off x="5790766" y="3929028"/>
                      <a:ext cx="0" cy="595894"/>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id="{4E29BD07-91F1-4747-8B45-D4C0410B267C}"/>
                        </a:ext>
                      </a:extLst>
                    </p:cNvPr>
                    <p:cNvCxnSpPr>
                      <a:cxnSpLocks/>
                    </p:cNvCxnSpPr>
                    <p:nvPr/>
                  </p:nvCxnSpPr>
                  <p:spPr>
                    <a:xfrm flipH="1">
                      <a:off x="3551092" y="5283743"/>
                      <a:ext cx="798176" cy="0"/>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E75BA385-B0C0-4FBD-9006-004556F203EA}"/>
                        </a:ext>
                      </a:extLst>
                    </p:cNvPr>
                    <p:cNvCxnSpPr/>
                    <p:nvPr/>
                  </p:nvCxnSpPr>
                  <p:spPr>
                    <a:xfrm>
                      <a:off x="2142721" y="6562578"/>
                      <a:ext cx="7398691" cy="0"/>
                    </a:xfrm>
                    <a:prstGeom prst="line">
                      <a:avLst/>
                    </a:prstGeom>
                    <a:ln w="38100">
                      <a:prstDash val="dash"/>
                    </a:ln>
                  </p:spPr>
                  <p:style>
                    <a:lnRef idx="1">
                      <a:schemeClr val="dk1"/>
                    </a:lnRef>
                    <a:fillRef idx="0">
                      <a:schemeClr val="dk1"/>
                    </a:fillRef>
                    <a:effectRef idx="0">
                      <a:schemeClr val="dk1"/>
                    </a:effectRef>
                    <a:fontRef idx="minor">
                      <a:schemeClr val="tx1"/>
                    </a:fontRef>
                  </p:style>
                </p:cxnSp>
              </p:grpSp>
            </p:grpSp>
          </p:grpSp>
        </p:grpSp>
      </p:grpSp>
    </p:spTree>
    <p:extLst>
      <p:ext uri="{BB962C8B-B14F-4D97-AF65-F5344CB8AC3E}">
        <p14:creationId xmlns:p14="http://schemas.microsoft.com/office/powerpoint/2010/main" val="23140978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Fiscal Planning Committee</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8323771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Fiscal Planning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Makes recommendations on college-wide fiscal processes including:</a:t>
            </a:r>
          </a:p>
          <a:p>
            <a:pPr lvl="1"/>
            <a:r>
              <a:rPr lang="en-US" dirty="0"/>
              <a:t>Annually reviewing the District Budget Allocation Model and making recommendations for changes</a:t>
            </a:r>
          </a:p>
          <a:p>
            <a:pPr lvl="1"/>
            <a:r>
              <a:rPr lang="en-US" dirty="0"/>
              <a:t>Reviewing reports on development of the college general fund budgets and relaying information to constituents</a:t>
            </a:r>
          </a:p>
          <a:p>
            <a:pPr lvl="1"/>
            <a:r>
              <a:rPr lang="en-US" dirty="0"/>
              <a:t>Reviewing emergent budget needs and constraints</a:t>
            </a:r>
          </a:p>
          <a:p>
            <a:pPr lvl="1"/>
            <a:r>
              <a:rPr lang="en-US" dirty="0"/>
              <a:t>Implementing the annual Classified Hiring Prioritization process</a:t>
            </a:r>
          </a:p>
          <a:p>
            <a:pPr lvl="1"/>
            <a:r>
              <a:rPr lang="en-US" dirty="0"/>
              <a:t>Annually with </a:t>
            </a:r>
            <a:r>
              <a:rPr lang="en-US" dirty="0" err="1"/>
              <a:t>EdCAP</a:t>
            </a:r>
            <a:r>
              <a:rPr lang="en-US" dirty="0"/>
              <a:t>, reviews college resource recommendations in relation to the Strategic Plan for gap analysis and recommendations</a:t>
            </a:r>
          </a:p>
          <a:p>
            <a:pPr lvl="1"/>
            <a:endParaRPr lang="en-US" dirty="0"/>
          </a:p>
          <a:p>
            <a:pPr lvl="1"/>
            <a:endParaRPr lang="en-US" dirty="0"/>
          </a:p>
        </p:txBody>
      </p:sp>
    </p:spTree>
    <p:extLst>
      <p:ext uri="{BB962C8B-B14F-4D97-AF65-F5344CB8AC3E}">
        <p14:creationId xmlns:p14="http://schemas.microsoft.com/office/powerpoint/2010/main" val="3980449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B2BD9-2D59-4C58-815F-04BE4D307A23}"/>
              </a:ext>
            </a:extLst>
          </p:cNvPr>
          <p:cNvSpPr>
            <a:spLocks noGrp="1"/>
          </p:cNvSpPr>
          <p:nvPr>
            <p:ph type="title"/>
          </p:nvPr>
        </p:nvSpPr>
        <p:spPr/>
        <p:txBody>
          <a:bodyPr/>
          <a:lstStyle/>
          <a:p>
            <a:pPr algn="ctr"/>
            <a:r>
              <a:rPr lang="en-US" dirty="0"/>
              <a:t>Academic Senate</a:t>
            </a:r>
          </a:p>
        </p:txBody>
      </p:sp>
      <p:sp>
        <p:nvSpPr>
          <p:cNvPr id="4" name="Text Placeholder 3">
            <a:extLst>
              <a:ext uri="{FF2B5EF4-FFF2-40B4-BE49-F238E27FC236}">
                <a16:creationId xmlns:a16="http://schemas.microsoft.com/office/drawing/2014/main" id="{69BE97CE-5F94-485B-9B6B-545D5E76AF1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41994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Fiscal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544321"/>
            <a:ext cx="10515600" cy="1606868"/>
          </a:xfrm>
        </p:spPr>
        <p:txBody>
          <a:bodyPr>
            <a:normAutofit lnSpcReduction="10000"/>
          </a:bodyPr>
          <a:lstStyle/>
          <a:p>
            <a:r>
              <a:rPr lang="en-US" dirty="0"/>
              <a:t>Co-Chairs:</a:t>
            </a:r>
          </a:p>
          <a:p>
            <a:pPr lvl="1"/>
            <a:r>
              <a:rPr lang="en-US" dirty="0"/>
              <a:t>Academic Senate President or designee</a:t>
            </a:r>
          </a:p>
          <a:p>
            <a:pPr lvl="1"/>
            <a:r>
              <a:rPr lang="en-US" dirty="0"/>
              <a:t>Classified Senate President or designee</a:t>
            </a:r>
          </a:p>
          <a:p>
            <a:pPr lvl="1"/>
            <a:r>
              <a:rPr lang="en-US" dirty="0"/>
              <a:t>Vice-President of Business Services</a:t>
            </a:r>
          </a:p>
          <a:p>
            <a:pPr lvl="1"/>
            <a:endParaRPr lang="en-US" dirty="0"/>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Faculty department chairs and coordinators or designees</a:t>
            </a:r>
          </a:p>
          <a:p>
            <a:pPr lvl="1"/>
            <a:r>
              <a:rPr lang="en-US" dirty="0"/>
              <a:t>Director of facilities, maintenance, and operations</a:t>
            </a:r>
          </a:p>
          <a:p>
            <a:pPr lvl="1"/>
            <a:r>
              <a:rPr lang="en-US" dirty="0"/>
              <a:t>Three deans</a:t>
            </a:r>
          </a:p>
          <a:p>
            <a:pPr lvl="1"/>
            <a:r>
              <a:rPr lang="en-US" dirty="0"/>
              <a:t>Five classified professionals</a:t>
            </a:r>
          </a:p>
          <a:p>
            <a:pPr lvl="1"/>
            <a:r>
              <a:rPr lang="en-US" dirty="0"/>
              <a:t>Faculty member appointed by AFT</a:t>
            </a:r>
          </a:p>
          <a:p>
            <a:pPr lvl="1"/>
            <a:r>
              <a:rPr lang="en-US" dirty="0"/>
              <a:t>Classified professional for SEIU</a:t>
            </a:r>
          </a:p>
          <a:p>
            <a:pPr marL="457200" lvl="1" indent="0">
              <a:buNone/>
            </a:pPr>
            <a:endParaRPr lang="en-US" dirty="0"/>
          </a:p>
        </p:txBody>
      </p:sp>
      <p:sp>
        <p:nvSpPr>
          <p:cNvPr id="6" name="Content Placeholder 2">
            <a:extLst>
              <a:ext uri="{FF2B5EF4-FFF2-40B4-BE49-F238E27FC236}">
                <a16:creationId xmlns:a16="http://schemas.microsoft.com/office/drawing/2014/main" id="{0FE077AE-78B5-44FE-A9D8-AAC1A3BB05EA}"/>
              </a:ext>
            </a:extLst>
          </p:cNvPr>
          <p:cNvSpPr txBox="1">
            <a:spLocks/>
          </p:cNvSpPr>
          <p:nvPr/>
        </p:nvSpPr>
        <p:spPr>
          <a:xfrm>
            <a:off x="6285727" y="3144181"/>
            <a:ext cx="5251174" cy="16792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 (cont.):</a:t>
            </a:r>
          </a:p>
          <a:p>
            <a:pPr lvl="1"/>
            <a:r>
              <a:rPr lang="en-US" dirty="0"/>
              <a:t>Two classified supervisors </a:t>
            </a:r>
          </a:p>
          <a:p>
            <a:pPr lvl="1"/>
            <a:r>
              <a:rPr lang="en-US" dirty="0"/>
              <a:t>Student appointed by Associated Students</a:t>
            </a:r>
          </a:p>
        </p:txBody>
      </p:sp>
      <p:sp>
        <p:nvSpPr>
          <p:cNvPr id="5" name="Content Placeholder 2">
            <a:extLst>
              <a:ext uri="{FF2B5EF4-FFF2-40B4-BE49-F238E27FC236}">
                <a16:creationId xmlns:a16="http://schemas.microsoft.com/office/drawing/2014/main" id="{36DC8A50-64B0-4C6B-8229-731F5E738B17}"/>
              </a:ext>
            </a:extLst>
          </p:cNvPr>
          <p:cNvSpPr txBox="1">
            <a:spLocks/>
          </p:cNvSpPr>
          <p:nvPr/>
        </p:nvSpPr>
        <p:spPr>
          <a:xfrm>
            <a:off x="6285727" y="5155565"/>
            <a:ext cx="5636642"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VPAA</a:t>
            </a:r>
          </a:p>
          <a:p>
            <a:pPr lvl="1"/>
            <a:r>
              <a:rPr lang="en-US" dirty="0"/>
              <a:t>VPSS</a:t>
            </a:r>
          </a:p>
        </p:txBody>
      </p:sp>
    </p:spTree>
    <p:extLst>
      <p:ext uri="{BB962C8B-B14F-4D97-AF65-F5344CB8AC3E}">
        <p14:creationId xmlns:p14="http://schemas.microsoft.com/office/powerpoint/2010/main" val="19863393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Professional Development Committee (PD)</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15495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Professional Development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Makes recommendations on the direction of professional development activities for full-time and part-time faculty and classified professionals including:</a:t>
            </a:r>
          </a:p>
          <a:p>
            <a:pPr lvl="1"/>
            <a:r>
              <a:rPr lang="en-US" dirty="0"/>
              <a:t>Planning, implementing, and assessing Fall and </a:t>
            </a:r>
            <a:r>
              <a:rPr lang="en-US"/>
              <a:t>Spring PD </a:t>
            </a:r>
            <a:r>
              <a:rPr lang="en-US" dirty="0"/>
              <a:t>(FLEX) activities</a:t>
            </a:r>
          </a:p>
          <a:p>
            <a:pPr lvl="1"/>
            <a:r>
              <a:rPr lang="en-US" dirty="0"/>
              <a:t>Planning, implementing, and assessing Classified Professionals PD opportunities</a:t>
            </a:r>
          </a:p>
          <a:p>
            <a:pPr lvl="1"/>
            <a:r>
              <a:rPr lang="en-US" dirty="0"/>
              <a:t>Coordinating, promoting, and assessing college-wide PD activities</a:t>
            </a:r>
          </a:p>
          <a:p>
            <a:pPr lvl="1"/>
            <a:r>
              <a:rPr lang="en-US" dirty="0"/>
              <a:t>Evaluating applications for awarding professional development funds to full-time faculty</a:t>
            </a:r>
          </a:p>
          <a:p>
            <a:pPr lvl="1"/>
            <a:r>
              <a:rPr lang="en-US" dirty="0"/>
              <a:t>Evaluating applications and awarding other funds provided to the PD committee</a:t>
            </a:r>
          </a:p>
          <a:p>
            <a:pPr lvl="1"/>
            <a:endParaRPr lang="en-US" dirty="0"/>
          </a:p>
        </p:txBody>
      </p:sp>
    </p:spTree>
    <p:extLst>
      <p:ext uri="{BB962C8B-B14F-4D97-AF65-F5344CB8AC3E}">
        <p14:creationId xmlns:p14="http://schemas.microsoft.com/office/powerpoint/2010/main" val="31297285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Professional Development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544321"/>
            <a:ext cx="10515600" cy="1606868"/>
          </a:xfrm>
        </p:spPr>
        <p:txBody>
          <a:bodyPr>
            <a:normAutofit lnSpcReduction="10000"/>
          </a:bodyPr>
          <a:lstStyle/>
          <a:p>
            <a:r>
              <a:rPr lang="en-US" dirty="0"/>
              <a:t>Co-Chairs:</a:t>
            </a:r>
          </a:p>
          <a:p>
            <a:pPr lvl="1"/>
            <a:r>
              <a:rPr lang="en-US" dirty="0"/>
              <a:t>Faculty member appointed by the Academic Senate Council</a:t>
            </a:r>
          </a:p>
          <a:p>
            <a:pPr lvl="1"/>
            <a:r>
              <a:rPr lang="en-US" dirty="0"/>
              <a:t>Classified Senate Vice-President or designee</a:t>
            </a:r>
          </a:p>
          <a:p>
            <a:pPr lvl="1"/>
            <a:r>
              <a:rPr lang="en-US" dirty="0"/>
              <a:t>Dean appointed by VPAA/VPSS</a:t>
            </a:r>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Two faculty from each division</a:t>
            </a:r>
          </a:p>
          <a:p>
            <a:pPr lvl="1"/>
            <a:r>
              <a:rPr lang="en-US" dirty="0"/>
              <a:t>Two classified professionals</a:t>
            </a:r>
          </a:p>
          <a:p>
            <a:pPr lvl="1"/>
            <a:r>
              <a:rPr lang="en-US" dirty="0"/>
              <a:t>Dean appointed by VPAA</a:t>
            </a:r>
          </a:p>
          <a:p>
            <a:pPr lvl="1"/>
            <a:r>
              <a:rPr lang="en-US" dirty="0"/>
              <a:t>Faculty member appointed by AFT</a:t>
            </a:r>
          </a:p>
          <a:p>
            <a:pPr lvl="1"/>
            <a:r>
              <a:rPr lang="en-US" dirty="0"/>
              <a:t>Classified professional for SEIU</a:t>
            </a:r>
          </a:p>
          <a:p>
            <a:pPr lvl="1"/>
            <a:r>
              <a:rPr lang="en-US" dirty="0"/>
              <a:t>Instructional technology rep</a:t>
            </a:r>
          </a:p>
          <a:p>
            <a:pPr marL="457200" lvl="1" indent="0">
              <a:buNone/>
            </a:pPr>
            <a:endParaRPr lang="en-US" dirty="0"/>
          </a:p>
        </p:txBody>
      </p:sp>
      <p:sp>
        <p:nvSpPr>
          <p:cNvPr id="6" name="Content Placeholder 2">
            <a:extLst>
              <a:ext uri="{FF2B5EF4-FFF2-40B4-BE49-F238E27FC236}">
                <a16:creationId xmlns:a16="http://schemas.microsoft.com/office/drawing/2014/main" id="{0FE077AE-78B5-44FE-A9D8-AAC1A3BB05EA}"/>
              </a:ext>
            </a:extLst>
          </p:cNvPr>
          <p:cNvSpPr txBox="1">
            <a:spLocks/>
          </p:cNvSpPr>
          <p:nvPr/>
        </p:nvSpPr>
        <p:spPr>
          <a:xfrm>
            <a:off x="6285727"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Professional Development Coordinator </a:t>
            </a:r>
          </a:p>
          <a:p>
            <a:pPr lvl="1"/>
            <a:r>
              <a:rPr lang="en-US" dirty="0"/>
              <a:t>Student appointed by Associated Students</a:t>
            </a:r>
          </a:p>
          <a:p>
            <a:pPr lvl="1"/>
            <a:r>
              <a:rPr lang="en-US" dirty="0"/>
              <a:t>Academic Senate President</a:t>
            </a:r>
          </a:p>
        </p:txBody>
      </p:sp>
    </p:spTree>
    <p:extLst>
      <p:ext uri="{BB962C8B-B14F-4D97-AF65-F5344CB8AC3E}">
        <p14:creationId xmlns:p14="http://schemas.microsoft.com/office/powerpoint/2010/main" val="35174958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6A94-D5B4-4BBD-8766-16905C77DA1A}"/>
              </a:ext>
            </a:extLst>
          </p:cNvPr>
          <p:cNvSpPr>
            <a:spLocks noGrp="1"/>
          </p:cNvSpPr>
          <p:nvPr>
            <p:ph type="title"/>
          </p:nvPr>
        </p:nvSpPr>
        <p:spPr>
          <a:xfrm>
            <a:off x="314963" y="365125"/>
            <a:ext cx="11663677" cy="1325563"/>
          </a:xfrm>
        </p:spPr>
        <p:txBody>
          <a:bodyPr/>
          <a:lstStyle/>
          <a:p>
            <a:pPr algn="ctr"/>
            <a:r>
              <a:rPr lang="en-US" dirty="0"/>
              <a:t>Professional Development Committee Workgroups</a:t>
            </a:r>
          </a:p>
        </p:txBody>
      </p:sp>
      <p:grpSp>
        <p:nvGrpSpPr>
          <p:cNvPr id="3" name="Group 2" descr="Relationship between the Professional Development (PD) Committee and its PD Travel Funds Workgroup.">
            <a:extLst>
              <a:ext uri="{FF2B5EF4-FFF2-40B4-BE49-F238E27FC236}">
                <a16:creationId xmlns:a16="http://schemas.microsoft.com/office/drawing/2014/main" id="{D82B54F6-E81C-40D0-95E4-37F35A025F40}"/>
              </a:ext>
            </a:extLst>
          </p:cNvPr>
          <p:cNvGrpSpPr/>
          <p:nvPr/>
        </p:nvGrpSpPr>
        <p:grpSpPr>
          <a:xfrm>
            <a:off x="3727938" y="1308296"/>
            <a:ext cx="5813474" cy="5002345"/>
            <a:chOff x="3727938" y="1308296"/>
            <a:chExt cx="5813474" cy="5002345"/>
          </a:xfrm>
        </p:grpSpPr>
        <p:grpSp>
          <p:nvGrpSpPr>
            <p:cNvPr id="6" name="Group 5">
              <a:extLst>
                <a:ext uri="{FF2B5EF4-FFF2-40B4-BE49-F238E27FC236}">
                  <a16:creationId xmlns:a16="http://schemas.microsoft.com/office/drawing/2014/main" id="{4CF90E78-05E1-4231-83E5-72B646F942C8}"/>
                </a:ext>
              </a:extLst>
            </p:cNvPr>
            <p:cNvGrpSpPr/>
            <p:nvPr/>
          </p:nvGrpSpPr>
          <p:grpSpPr>
            <a:xfrm>
              <a:off x="3727938" y="2243797"/>
              <a:ext cx="4283613" cy="1695157"/>
              <a:chOff x="3727938" y="2243797"/>
              <a:chExt cx="4283613" cy="1695157"/>
            </a:xfrm>
          </p:grpSpPr>
          <p:sp>
            <p:nvSpPr>
              <p:cNvPr id="4" name="Rectangle: Rounded Corners 3">
                <a:extLst>
                  <a:ext uri="{FF2B5EF4-FFF2-40B4-BE49-F238E27FC236}">
                    <a16:creationId xmlns:a16="http://schemas.microsoft.com/office/drawing/2014/main" id="{B0942BD9-97C6-4C21-8902-285222F57526}"/>
                  </a:ext>
                </a:extLst>
              </p:cNvPr>
              <p:cNvSpPr/>
              <p:nvPr/>
            </p:nvSpPr>
            <p:spPr>
              <a:xfrm>
                <a:off x="3727938" y="2243797"/>
                <a:ext cx="4283613" cy="1695157"/>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DC4C747B-1136-46D5-B993-A488899C54C9}"/>
                  </a:ext>
                </a:extLst>
              </p:cNvPr>
              <p:cNvSpPr txBox="1"/>
              <p:nvPr/>
            </p:nvSpPr>
            <p:spPr>
              <a:xfrm>
                <a:off x="3863534" y="2585925"/>
                <a:ext cx="4005777" cy="954107"/>
              </a:xfrm>
              <a:prstGeom prst="rect">
                <a:avLst/>
              </a:prstGeom>
              <a:noFill/>
            </p:spPr>
            <p:txBody>
              <a:bodyPr wrap="square" rtlCol="0">
                <a:spAutoFit/>
              </a:bodyPr>
              <a:lstStyle/>
              <a:p>
                <a:pPr algn="ctr"/>
                <a:r>
                  <a:rPr lang="en-US" sz="2800" dirty="0"/>
                  <a:t>Professional Development Committee</a:t>
                </a:r>
              </a:p>
            </p:txBody>
          </p:sp>
        </p:grpSp>
        <p:cxnSp>
          <p:nvCxnSpPr>
            <p:cNvPr id="8" name="Straight Arrow Connector 7">
              <a:extLst>
                <a:ext uri="{FF2B5EF4-FFF2-40B4-BE49-F238E27FC236}">
                  <a16:creationId xmlns:a16="http://schemas.microsoft.com/office/drawing/2014/main" id="{881E3317-7797-49DC-B0E4-F48BB2E8D7A6}"/>
                </a:ext>
              </a:extLst>
            </p:cNvPr>
            <p:cNvCxnSpPr>
              <a:cxnSpLocks/>
            </p:cNvCxnSpPr>
            <p:nvPr/>
          </p:nvCxnSpPr>
          <p:spPr>
            <a:xfrm flipH="1">
              <a:off x="5813473" y="1308296"/>
              <a:ext cx="0" cy="914400"/>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B066D120-455E-4E08-80D5-1D0CCE53E6B4}"/>
                </a:ext>
              </a:extLst>
            </p:cNvPr>
            <p:cNvSpPr txBox="1"/>
            <p:nvPr/>
          </p:nvSpPr>
          <p:spPr>
            <a:xfrm>
              <a:off x="5813473" y="1427593"/>
              <a:ext cx="3727939" cy="523220"/>
            </a:xfrm>
            <a:prstGeom prst="rect">
              <a:avLst/>
            </a:prstGeom>
            <a:noFill/>
          </p:spPr>
          <p:txBody>
            <a:bodyPr wrap="square" rtlCol="0">
              <a:spAutoFit/>
            </a:bodyPr>
            <a:lstStyle/>
            <a:p>
              <a:r>
                <a:rPr lang="en-US" sz="2800" dirty="0"/>
                <a:t>To Academic Senate</a:t>
              </a:r>
            </a:p>
          </p:txBody>
        </p:sp>
        <p:grpSp>
          <p:nvGrpSpPr>
            <p:cNvPr id="12" name="Group 11">
              <a:extLst>
                <a:ext uri="{FF2B5EF4-FFF2-40B4-BE49-F238E27FC236}">
                  <a16:creationId xmlns:a16="http://schemas.microsoft.com/office/drawing/2014/main" id="{23D3371A-CAFE-4DD7-8F1F-9ED7272346C3}"/>
                </a:ext>
              </a:extLst>
            </p:cNvPr>
            <p:cNvGrpSpPr/>
            <p:nvPr/>
          </p:nvGrpSpPr>
          <p:grpSpPr>
            <a:xfrm>
              <a:off x="4385602" y="4788766"/>
              <a:ext cx="2855741" cy="1521875"/>
              <a:chOff x="2300068" y="4492063"/>
              <a:chExt cx="2855741" cy="1521875"/>
            </a:xfrm>
          </p:grpSpPr>
          <p:sp>
            <p:nvSpPr>
              <p:cNvPr id="10" name="Rectangle 9">
                <a:extLst>
                  <a:ext uri="{FF2B5EF4-FFF2-40B4-BE49-F238E27FC236}">
                    <a16:creationId xmlns:a16="http://schemas.microsoft.com/office/drawing/2014/main" id="{A8F6A8FB-EE1C-4BB5-8302-3B622AA4A31B}"/>
                  </a:ext>
                </a:extLst>
              </p:cNvPr>
              <p:cNvSpPr/>
              <p:nvPr/>
            </p:nvSpPr>
            <p:spPr>
              <a:xfrm>
                <a:off x="2300068" y="4492063"/>
                <a:ext cx="2855741" cy="152187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D8B2C56A-3D49-4E87-B65B-54541F3315D7}"/>
                  </a:ext>
                </a:extLst>
              </p:cNvPr>
              <p:cNvSpPr txBox="1"/>
              <p:nvPr/>
            </p:nvSpPr>
            <p:spPr>
              <a:xfrm>
                <a:off x="2386231" y="4789860"/>
                <a:ext cx="2683414" cy="954107"/>
              </a:xfrm>
              <a:prstGeom prst="rect">
                <a:avLst/>
              </a:prstGeom>
              <a:noFill/>
            </p:spPr>
            <p:txBody>
              <a:bodyPr wrap="square" rtlCol="0">
                <a:spAutoFit/>
              </a:bodyPr>
              <a:lstStyle/>
              <a:p>
                <a:pPr algn="ctr"/>
                <a:r>
                  <a:rPr lang="en-US" sz="2800"/>
                  <a:t>PD Travel Funds </a:t>
                </a:r>
                <a:r>
                  <a:rPr lang="en-US" sz="2800" dirty="0"/>
                  <a:t>Workgroup</a:t>
                </a:r>
              </a:p>
            </p:txBody>
          </p:sp>
        </p:grpSp>
        <p:cxnSp>
          <p:nvCxnSpPr>
            <p:cNvPr id="19" name="Straight Arrow Connector 18">
              <a:extLst>
                <a:ext uri="{FF2B5EF4-FFF2-40B4-BE49-F238E27FC236}">
                  <a16:creationId xmlns:a16="http://schemas.microsoft.com/office/drawing/2014/main" id="{F48DCB52-FE45-419A-B853-6F35D3ACA07B}"/>
                </a:ext>
              </a:extLst>
            </p:cNvPr>
            <p:cNvCxnSpPr>
              <a:cxnSpLocks/>
            </p:cNvCxnSpPr>
            <p:nvPr/>
          </p:nvCxnSpPr>
          <p:spPr>
            <a:xfrm flipH="1">
              <a:off x="5813472" y="3938954"/>
              <a:ext cx="0" cy="849812"/>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976083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Student Equity and Achievement Committee (SEA)</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716563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Student Equity and Achievement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Makes recommendations on college-wide planning related to student success:</a:t>
            </a:r>
          </a:p>
          <a:p>
            <a:pPr lvl="1"/>
            <a:r>
              <a:rPr lang="en-US" dirty="0"/>
              <a:t>Reviewing and evaluating campus-wide student success and equity data</a:t>
            </a:r>
          </a:p>
          <a:p>
            <a:pPr lvl="1"/>
            <a:r>
              <a:rPr lang="en-US" dirty="0"/>
              <a:t>Developing and monitoring the student Equity Plan and reviewing related plans</a:t>
            </a:r>
          </a:p>
          <a:p>
            <a:pPr lvl="1"/>
            <a:r>
              <a:rPr lang="en-US" dirty="0"/>
              <a:t>Recommending, coordinating, and initiating strategies that enhance student success</a:t>
            </a:r>
          </a:p>
          <a:p>
            <a:pPr lvl="1"/>
            <a:r>
              <a:rPr lang="en-US" dirty="0"/>
              <a:t>Recommending, coordinating, and supporting programs and services that support diverse groups of students to promote student equity</a:t>
            </a:r>
          </a:p>
          <a:p>
            <a:pPr lvl="1"/>
            <a:r>
              <a:rPr lang="en-US" dirty="0"/>
              <a:t>Fostering communication and collaboration among campus student services and instructional programs in support of student success activities</a:t>
            </a:r>
          </a:p>
          <a:p>
            <a:pPr lvl="1"/>
            <a:endParaRPr lang="en-US" dirty="0"/>
          </a:p>
        </p:txBody>
      </p:sp>
    </p:spTree>
    <p:extLst>
      <p:ext uri="{BB962C8B-B14F-4D97-AF65-F5344CB8AC3E}">
        <p14:creationId xmlns:p14="http://schemas.microsoft.com/office/powerpoint/2010/main" val="41170277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Student Equity and Achievement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544321"/>
            <a:ext cx="10515600" cy="1606868"/>
          </a:xfrm>
        </p:spPr>
        <p:txBody>
          <a:bodyPr>
            <a:normAutofit/>
          </a:bodyPr>
          <a:lstStyle/>
          <a:p>
            <a:r>
              <a:rPr lang="en-US" dirty="0"/>
              <a:t>Co-Chairs:</a:t>
            </a:r>
          </a:p>
          <a:p>
            <a:pPr lvl="1"/>
            <a:r>
              <a:rPr lang="en-US" dirty="0"/>
              <a:t>Faculty member appointed by the Academic Senate Council</a:t>
            </a:r>
          </a:p>
          <a:p>
            <a:pPr lvl="1"/>
            <a:r>
              <a:rPr lang="en-US" dirty="0"/>
              <a:t>Vice-President of Student Support or designee</a:t>
            </a:r>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Two faculty from each division</a:t>
            </a:r>
          </a:p>
          <a:p>
            <a:pPr lvl="1"/>
            <a:r>
              <a:rPr lang="en-US" dirty="0"/>
              <a:t>Four student service reps appointed by VPSS</a:t>
            </a:r>
          </a:p>
          <a:p>
            <a:pPr lvl="1"/>
            <a:r>
              <a:rPr lang="en-US" dirty="0"/>
              <a:t>Three deans appointed by VPAA/VPSS</a:t>
            </a:r>
          </a:p>
          <a:p>
            <a:pPr lvl="1"/>
            <a:r>
              <a:rPr lang="en-US" dirty="0"/>
              <a:t>Institutional researcher</a:t>
            </a:r>
          </a:p>
          <a:p>
            <a:pPr lvl="1"/>
            <a:r>
              <a:rPr lang="en-US" dirty="0"/>
              <a:t>Student appointed by Associated Students</a:t>
            </a:r>
          </a:p>
        </p:txBody>
      </p:sp>
      <p:sp>
        <p:nvSpPr>
          <p:cNvPr id="6" name="Content Placeholder 2">
            <a:extLst>
              <a:ext uri="{FF2B5EF4-FFF2-40B4-BE49-F238E27FC236}">
                <a16:creationId xmlns:a16="http://schemas.microsoft.com/office/drawing/2014/main" id="{0FE077AE-78B5-44FE-A9D8-AAC1A3BB05EA}"/>
              </a:ext>
            </a:extLst>
          </p:cNvPr>
          <p:cNvSpPr txBox="1">
            <a:spLocks/>
          </p:cNvSpPr>
          <p:nvPr/>
        </p:nvSpPr>
        <p:spPr>
          <a:xfrm>
            <a:off x="6285727"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 (cont.):</a:t>
            </a:r>
          </a:p>
          <a:p>
            <a:pPr lvl="1"/>
            <a:r>
              <a:rPr lang="en-US" dirty="0"/>
              <a:t>Two classified professionals</a:t>
            </a:r>
          </a:p>
          <a:p>
            <a:pPr lvl="1"/>
            <a:r>
              <a:rPr lang="en-US" dirty="0"/>
              <a:t>Learning Support Advisory Committee rep</a:t>
            </a:r>
          </a:p>
          <a:p>
            <a:pPr lvl="1"/>
            <a:r>
              <a:rPr lang="en-US" dirty="0"/>
              <a:t>Guides Pathways Workgroup rep</a:t>
            </a:r>
          </a:p>
          <a:p>
            <a:pPr lvl="1"/>
            <a:r>
              <a:rPr lang="en-US" dirty="0"/>
              <a:t>Basic Needs Workgroup rep</a:t>
            </a:r>
          </a:p>
        </p:txBody>
      </p:sp>
      <p:sp>
        <p:nvSpPr>
          <p:cNvPr id="5" name="Content Placeholder 2">
            <a:extLst>
              <a:ext uri="{FF2B5EF4-FFF2-40B4-BE49-F238E27FC236}">
                <a16:creationId xmlns:a16="http://schemas.microsoft.com/office/drawing/2014/main" id="{EEF9E590-AD37-4AC2-910E-F576DF141DD2}"/>
              </a:ext>
            </a:extLst>
          </p:cNvPr>
          <p:cNvSpPr txBox="1">
            <a:spLocks/>
          </p:cNvSpPr>
          <p:nvPr/>
        </p:nvSpPr>
        <p:spPr>
          <a:xfrm>
            <a:off x="6285727" y="5619285"/>
            <a:ext cx="5251174" cy="1025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a:t>
            </a:r>
          </a:p>
          <a:p>
            <a:pPr lvl="1"/>
            <a:r>
              <a:rPr lang="en-US" dirty="0"/>
              <a:t>Academic Senate President</a:t>
            </a:r>
          </a:p>
        </p:txBody>
      </p:sp>
    </p:spTree>
    <p:extLst>
      <p:ext uri="{BB962C8B-B14F-4D97-AF65-F5344CB8AC3E}">
        <p14:creationId xmlns:p14="http://schemas.microsoft.com/office/powerpoint/2010/main" val="1863081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6A94-D5B4-4BBD-8766-16905C77DA1A}"/>
              </a:ext>
            </a:extLst>
          </p:cNvPr>
          <p:cNvSpPr>
            <a:spLocks noGrp="1"/>
          </p:cNvSpPr>
          <p:nvPr>
            <p:ph type="title"/>
          </p:nvPr>
        </p:nvSpPr>
        <p:spPr>
          <a:xfrm>
            <a:off x="125045" y="365125"/>
            <a:ext cx="11952065" cy="1325563"/>
          </a:xfrm>
        </p:spPr>
        <p:txBody>
          <a:bodyPr/>
          <a:lstStyle/>
          <a:p>
            <a:pPr algn="ctr"/>
            <a:r>
              <a:rPr lang="en-US" dirty="0"/>
              <a:t>Student Equity and Achievement Committee Workgroups</a:t>
            </a:r>
          </a:p>
        </p:txBody>
      </p:sp>
      <p:grpSp>
        <p:nvGrpSpPr>
          <p:cNvPr id="3" name="Group 2" descr="Relationship between the Student Equity and Achievement Committee and related Advisory Committees: Basic Needs, Learning Support, and Guided Pathways.">
            <a:extLst>
              <a:ext uri="{FF2B5EF4-FFF2-40B4-BE49-F238E27FC236}">
                <a16:creationId xmlns:a16="http://schemas.microsoft.com/office/drawing/2014/main" id="{62C1FA1E-62F4-43FF-895E-DD4476049956}"/>
              </a:ext>
            </a:extLst>
          </p:cNvPr>
          <p:cNvGrpSpPr/>
          <p:nvPr/>
        </p:nvGrpSpPr>
        <p:grpSpPr>
          <a:xfrm>
            <a:off x="690092" y="1308296"/>
            <a:ext cx="10935395" cy="4717360"/>
            <a:chOff x="690092" y="1308296"/>
            <a:chExt cx="10935395" cy="4717360"/>
          </a:xfrm>
        </p:grpSpPr>
        <p:grpSp>
          <p:nvGrpSpPr>
            <p:cNvPr id="6" name="Group 5">
              <a:extLst>
                <a:ext uri="{FF2B5EF4-FFF2-40B4-BE49-F238E27FC236}">
                  <a16:creationId xmlns:a16="http://schemas.microsoft.com/office/drawing/2014/main" id="{4CF90E78-05E1-4231-83E5-72B646F942C8}"/>
                </a:ext>
              </a:extLst>
            </p:cNvPr>
            <p:cNvGrpSpPr/>
            <p:nvPr/>
          </p:nvGrpSpPr>
          <p:grpSpPr>
            <a:xfrm>
              <a:off x="3954193" y="2220166"/>
              <a:ext cx="4283613" cy="1695157"/>
              <a:chOff x="3727938" y="2243797"/>
              <a:chExt cx="4283613" cy="1695157"/>
            </a:xfrm>
          </p:grpSpPr>
          <p:sp>
            <p:nvSpPr>
              <p:cNvPr id="4" name="Rectangle: Rounded Corners 3">
                <a:extLst>
                  <a:ext uri="{FF2B5EF4-FFF2-40B4-BE49-F238E27FC236}">
                    <a16:creationId xmlns:a16="http://schemas.microsoft.com/office/drawing/2014/main" id="{B0942BD9-97C6-4C21-8902-285222F57526}"/>
                  </a:ext>
                </a:extLst>
              </p:cNvPr>
              <p:cNvSpPr/>
              <p:nvPr/>
            </p:nvSpPr>
            <p:spPr>
              <a:xfrm>
                <a:off x="3727938" y="2243797"/>
                <a:ext cx="4283613" cy="1695157"/>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DC4C747B-1136-46D5-B993-A488899C54C9}"/>
                  </a:ext>
                </a:extLst>
              </p:cNvPr>
              <p:cNvSpPr txBox="1"/>
              <p:nvPr/>
            </p:nvSpPr>
            <p:spPr>
              <a:xfrm>
                <a:off x="3863534" y="2585925"/>
                <a:ext cx="4005777" cy="954107"/>
              </a:xfrm>
              <a:prstGeom prst="rect">
                <a:avLst/>
              </a:prstGeom>
              <a:noFill/>
            </p:spPr>
            <p:txBody>
              <a:bodyPr wrap="square" rtlCol="0">
                <a:spAutoFit/>
              </a:bodyPr>
              <a:lstStyle/>
              <a:p>
                <a:pPr algn="ctr"/>
                <a:r>
                  <a:rPr lang="en-US" sz="2800" dirty="0"/>
                  <a:t>Student Equity and Achievement Committee</a:t>
                </a:r>
              </a:p>
            </p:txBody>
          </p:sp>
        </p:grpSp>
        <p:cxnSp>
          <p:nvCxnSpPr>
            <p:cNvPr id="8" name="Straight Arrow Connector 7">
              <a:extLst>
                <a:ext uri="{FF2B5EF4-FFF2-40B4-BE49-F238E27FC236}">
                  <a16:creationId xmlns:a16="http://schemas.microsoft.com/office/drawing/2014/main" id="{881E3317-7797-49DC-B0E4-F48BB2E8D7A6}"/>
                </a:ext>
              </a:extLst>
            </p:cNvPr>
            <p:cNvCxnSpPr>
              <a:cxnSpLocks/>
            </p:cNvCxnSpPr>
            <p:nvPr/>
          </p:nvCxnSpPr>
          <p:spPr>
            <a:xfrm flipH="1">
              <a:off x="6097953" y="1308296"/>
              <a:ext cx="0" cy="914400"/>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B066D120-455E-4E08-80D5-1D0CCE53E6B4}"/>
                </a:ext>
              </a:extLst>
            </p:cNvPr>
            <p:cNvSpPr txBox="1"/>
            <p:nvPr/>
          </p:nvSpPr>
          <p:spPr>
            <a:xfrm>
              <a:off x="6057313" y="1427593"/>
              <a:ext cx="3727939" cy="523220"/>
            </a:xfrm>
            <a:prstGeom prst="rect">
              <a:avLst/>
            </a:prstGeom>
            <a:noFill/>
          </p:spPr>
          <p:txBody>
            <a:bodyPr wrap="square" rtlCol="0">
              <a:spAutoFit/>
            </a:bodyPr>
            <a:lstStyle/>
            <a:p>
              <a:r>
                <a:rPr lang="en-US" sz="2800" dirty="0"/>
                <a:t>To Academic Senate</a:t>
              </a:r>
            </a:p>
          </p:txBody>
        </p:sp>
        <p:grpSp>
          <p:nvGrpSpPr>
            <p:cNvPr id="12" name="Group 11">
              <a:extLst>
                <a:ext uri="{FF2B5EF4-FFF2-40B4-BE49-F238E27FC236}">
                  <a16:creationId xmlns:a16="http://schemas.microsoft.com/office/drawing/2014/main" id="{23D3371A-CAFE-4DD7-8F1F-9ED7272346C3}"/>
                </a:ext>
              </a:extLst>
            </p:cNvPr>
            <p:cNvGrpSpPr/>
            <p:nvPr/>
          </p:nvGrpSpPr>
          <p:grpSpPr>
            <a:xfrm>
              <a:off x="4555587" y="4492062"/>
              <a:ext cx="3172267" cy="1521875"/>
              <a:chOff x="2221128" y="4492063"/>
              <a:chExt cx="3172267" cy="1521875"/>
            </a:xfrm>
          </p:grpSpPr>
          <p:sp>
            <p:nvSpPr>
              <p:cNvPr id="10" name="Rectangle 9">
                <a:extLst>
                  <a:ext uri="{FF2B5EF4-FFF2-40B4-BE49-F238E27FC236}">
                    <a16:creationId xmlns:a16="http://schemas.microsoft.com/office/drawing/2014/main" id="{A8F6A8FB-EE1C-4BB5-8302-3B622AA4A31B}"/>
                  </a:ext>
                </a:extLst>
              </p:cNvPr>
              <p:cNvSpPr/>
              <p:nvPr/>
            </p:nvSpPr>
            <p:spPr>
              <a:xfrm>
                <a:off x="2300067" y="4492063"/>
                <a:ext cx="3017520" cy="1521875"/>
              </a:xfrm>
              <a:prstGeom prst="rect">
                <a:avLst/>
              </a:prstGeom>
              <a:noFill/>
              <a:ln w="381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D8B2C56A-3D49-4E87-B65B-54541F3315D7}"/>
                  </a:ext>
                </a:extLst>
              </p:cNvPr>
              <p:cNvSpPr txBox="1"/>
              <p:nvPr/>
            </p:nvSpPr>
            <p:spPr>
              <a:xfrm>
                <a:off x="2221128" y="4793196"/>
                <a:ext cx="3172267" cy="954107"/>
              </a:xfrm>
              <a:prstGeom prst="rect">
                <a:avLst/>
              </a:prstGeom>
              <a:noFill/>
            </p:spPr>
            <p:txBody>
              <a:bodyPr wrap="square" rtlCol="0">
                <a:spAutoFit/>
              </a:bodyPr>
              <a:lstStyle/>
              <a:p>
                <a:pPr algn="ctr"/>
                <a:r>
                  <a:rPr lang="en-US" sz="2800" dirty="0"/>
                  <a:t>Learning Support Advisory Committee</a:t>
                </a:r>
              </a:p>
            </p:txBody>
          </p:sp>
        </p:grpSp>
        <p:grpSp>
          <p:nvGrpSpPr>
            <p:cNvPr id="16" name="Group 15">
              <a:extLst>
                <a:ext uri="{FF2B5EF4-FFF2-40B4-BE49-F238E27FC236}">
                  <a16:creationId xmlns:a16="http://schemas.microsoft.com/office/drawing/2014/main" id="{95F9B710-5FF3-4653-AB1A-135143146BB6}"/>
                </a:ext>
              </a:extLst>
            </p:cNvPr>
            <p:cNvGrpSpPr/>
            <p:nvPr/>
          </p:nvGrpSpPr>
          <p:grpSpPr>
            <a:xfrm>
              <a:off x="8422545" y="4503781"/>
              <a:ext cx="3202942" cy="1521875"/>
              <a:chOff x="2221427" y="4492063"/>
              <a:chExt cx="3202942" cy="1521875"/>
            </a:xfrm>
          </p:grpSpPr>
          <p:sp>
            <p:nvSpPr>
              <p:cNvPr id="17" name="Rectangle 16">
                <a:extLst>
                  <a:ext uri="{FF2B5EF4-FFF2-40B4-BE49-F238E27FC236}">
                    <a16:creationId xmlns:a16="http://schemas.microsoft.com/office/drawing/2014/main" id="{2D140D30-B8EC-4B45-8110-25E2375E8109}"/>
                  </a:ext>
                </a:extLst>
              </p:cNvPr>
              <p:cNvSpPr/>
              <p:nvPr/>
            </p:nvSpPr>
            <p:spPr>
              <a:xfrm>
                <a:off x="2300067" y="4492063"/>
                <a:ext cx="3017520" cy="1521875"/>
              </a:xfrm>
              <a:prstGeom prst="rect">
                <a:avLst/>
              </a:prstGeom>
              <a:noFill/>
              <a:ln w="381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a:extLst>
                  <a:ext uri="{FF2B5EF4-FFF2-40B4-BE49-F238E27FC236}">
                    <a16:creationId xmlns:a16="http://schemas.microsoft.com/office/drawing/2014/main" id="{94D7E546-D133-45A1-AF71-045D9C7B5B1A}"/>
                  </a:ext>
                </a:extLst>
              </p:cNvPr>
              <p:cNvSpPr txBox="1"/>
              <p:nvPr/>
            </p:nvSpPr>
            <p:spPr>
              <a:xfrm>
                <a:off x="2221427" y="4775946"/>
                <a:ext cx="3202942" cy="954107"/>
              </a:xfrm>
              <a:prstGeom prst="rect">
                <a:avLst/>
              </a:prstGeom>
              <a:noFill/>
            </p:spPr>
            <p:txBody>
              <a:bodyPr wrap="square" rtlCol="0">
                <a:spAutoFit/>
              </a:bodyPr>
              <a:lstStyle/>
              <a:p>
                <a:pPr algn="ctr"/>
                <a:r>
                  <a:rPr lang="en-US" sz="2800" dirty="0"/>
                  <a:t>Guided Pathways Advisory Committee</a:t>
                </a:r>
              </a:p>
            </p:txBody>
          </p:sp>
        </p:grpSp>
        <p:cxnSp>
          <p:nvCxnSpPr>
            <p:cNvPr id="19" name="Straight Arrow Connector 18">
              <a:extLst>
                <a:ext uri="{FF2B5EF4-FFF2-40B4-BE49-F238E27FC236}">
                  <a16:creationId xmlns:a16="http://schemas.microsoft.com/office/drawing/2014/main" id="{F48DCB52-FE45-419A-B853-6F35D3ACA07B}"/>
                </a:ext>
              </a:extLst>
            </p:cNvPr>
            <p:cNvCxnSpPr>
              <a:cxnSpLocks/>
            </p:cNvCxnSpPr>
            <p:nvPr/>
          </p:nvCxnSpPr>
          <p:spPr>
            <a:xfrm flipH="1">
              <a:off x="2166426" y="3938954"/>
              <a:ext cx="2293032" cy="505847"/>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BE0794DB-E7A1-465C-8766-D7B7FD8B9753}"/>
                </a:ext>
              </a:extLst>
            </p:cNvPr>
            <p:cNvCxnSpPr>
              <a:cxnSpLocks/>
              <a:endCxn id="17" idx="0"/>
            </p:cNvCxnSpPr>
            <p:nvPr/>
          </p:nvCxnSpPr>
          <p:spPr>
            <a:xfrm>
              <a:off x="7848847" y="3938954"/>
              <a:ext cx="2161098" cy="564827"/>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grpSp>
          <p:nvGrpSpPr>
            <p:cNvPr id="20" name="Group 19">
              <a:extLst>
                <a:ext uri="{FF2B5EF4-FFF2-40B4-BE49-F238E27FC236}">
                  <a16:creationId xmlns:a16="http://schemas.microsoft.com/office/drawing/2014/main" id="{22BDBC46-EC06-4966-B871-5473C8CD7FA0}"/>
                </a:ext>
              </a:extLst>
            </p:cNvPr>
            <p:cNvGrpSpPr/>
            <p:nvPr/>
          </p:nvGrpSpPr>
          <p:grpSpPr>
            <a:xfrm>
              <a:off x="690092" y="4471964"/>
              <a:ext cx="3202942" cy="1521875"/>
              <a:chOff x="2208038" y="4492063"/>
              <a:chExt cx="3202942" cy="1521875"/>
            </a:xfrm>
          </p:grpSpPr>
          <p:sp>
            <p:nvSpPr>
              <p:cNvPr id="22" name="Rectangle 21">
                <a:extLst>
                  <a:ext uri="{FF2B5EF4-FFF2-40B4-BE49-F238E27FC236}">
                    <a16:creationId xmlns:a16="http://schemas.microsoft.com/office/drawing/2014/main" id="{0E3F7130-38CF-4EE9-A554-2CF58C444442}"/>
                  </a:ext>
                </a:extLst>
              </p:cNvPr>
              <p:cNvSpPr/>
              <p:nvPr/>
            </p:nvSpPr>
            <p:spPr>
              <a:xfrm>
                <a:off x="2300067" y="4492063"/>
                <a:ext cx="3017520" cy="1521875"/>
              </a:xfrm>
              <a:prstGeom prst="rect">
                <a:avLst/>
              </a:prstGeom>
              <a:noFill/>
              <a:ln w="381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23" name="TextBox 22">
                <a:extLst>
                  <a:ext uri="{FF2B5EF4-FFF2-40B4-BE49-F238E27FC236}">
                    <a16:creationId xmlns:a16="http://schemas.microsoft.com/office/drawing/2014/main" id="{B786C2BA-5B4B-4F69-B371-AB9B2A1DCD02}"/>
                  </a:ext>
                </a:extLst>
              </p:cNvPr>
              <p:cNvSpPr txBox="1"/>
              <p:nvPr/>
            </p:nvSpPr>
            <p:spPr>
              <a:xfrm>
                <a:off x="2208038" y="4789860"/>
                <a:ext cx="3202942" cy="954107"/>
              </a:xfrm>
              <a:prstGeom prst="rect">
                <a:avLst/>
              </a:prstGeom>
              <a:noFill/>
            </p:spPr>
            <p:txBody>
              <a:bodyPr wrap="square" rtlCol="0">
                <a:spAutoFit/>
              </a:bodyPr>
              <a:lstStyle/>
              <a:p>
                <a:pPr algn="ctr"/>
                <a:r>
                  <a:rPr lang="en-US" sz="2800" dirty="0"/>
                  <a:t>Basic Needs Advisory Committee</a:t>
                </a:r>
              </a:p>
            </p:txBody>
          </p:sp>
        </p:grpSp>
        <p:cxnSp>
          <p:nvCxnSpPr>
            <p:cNvPr id="24" name="Straight Arrow Connector 23">
              <a:extLst>
                <a:ext uri="{FF2B5EF4-FFF2-40B4-BE49-F238E27FC236}">
                  <a16:creationId xmlns:a16="http://schemas.microsoft.com/office/drawing/2014/main" id="{1989A2C4-097C-432B-B666-933D7208E16F}"/>
                </a:ext>
              </a:extLst>
            </p:cNvPr>
            <p:cNvCxnSpPr>
              <a:cxnSpLocks/>
            </p:cNvCxnSpPr>
            <p:nvPr/>
          </p:nvCxnSpPr>
          <p:spPr>
            <a:xfrm>
              <a:off x="6125308" y="3903507"/>
              <a:ext cx="0" cy="576739"/>
            </a:xfrm>
            <a:prstGeom prst="straightConnector1">
              <a:avLst/>
            </a:prstGeom>
            <a:ln w="38100">
              <a:solidFill>
                <a:schemeClr val="tx1"/>
              </a:solidFill>
              <a:prstDash val="dash"/>
              <a:headEnd type="triangle"/>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7734958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DACCCE-E0FB-457C-8377-AFD7DE03A23D}"/>
              </a:ext>
            </a:extLst>
          </p:cNvPr>
          <p:cNvSpPr>
            <a:spLocks noGrp="1"/>
          </p:cNvSpPr>
          <p:nvPr>
            <p:ph type="title"/>
          </p:nvPr>
        </p:nvSpPr>
        <p:spPr/>
        <p:txBody>
          <a:bodyPr/>
          <a:lstStyle/>
          <a:p>
            <a:pPr algn="ctr"/>
            <a:r>
              <a:rPr lang="en-US" dirty="0"/>
              <a:t>Student Learning Outcomes Committee (SLO)</a:t>
            </a:r>
          </a:p>
        </p:txBody>
      </p:sp>
      <p:sp>
        <p:nvSpPr>
          <p:cNvPr id="5" name="Text Placeholder 4">
            <a:extLst>
              <a:ext uri="{FF2B5EF4-FFF2-40B4-BE49-F238E27FC236}">
                <a16:creationId xmlns:a16="http://schemas.microsoft.com/office/drawing/2014/main" id="{C18EC375-E22C-497E-8A15-B20D61A66B8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0283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6251A2-74D5-4DF2-9CEC-CA6BE349BFFD}"/>
              </a:ext>
            </a:extLst>
          </p:cNvPr>
          <p:cNvSpPr>
            <a:spLocks noGrp="1"/>
          </p:cNvSpPr>
          <p:nvPr>
            <p:ph type="title"/>
          </p:nvPr>
        </p:nvSpPr>
        <p:spPr/>
        <p:txBody>
          <a:bodyPr/>
          <a:lstStyle/>
          <a:p>
            <a:pPr algn="ctr"/>
            <a:r>
              <a:rPr lang="en-US" dirty="0"/>
              <a:t>Academic and Professional Matters</a:t>
            </a:r>
          </a:p>
        </p:txBody>
      </p:sp>
      <p:sp>
        <p:nvSpPr>
          <p:cNvPr id="5" name="Text Placeholder 4">
            <a:extLst>
              <a:ext uri="{FF2B5EF4-FFF2-40B4-BE49-F238E27FC236}">
                <a16:creationId xmlns:a16="http://schemas.microsoft.com/office/drawing/2014/main" id="{901DC5B6-5942-43FB-BB5F-7BE374719C9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991404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CE47B-EB30-4A0D-93E1-5E800E9997B3}"/>
              </a:ext>
            </a:extLst>
          </p:cNvPr>
          <p:cNvSpPr>
            <a:spLocks noGrp="1"/>
          </p:cNvSpPr>
          <p:nvPr>
            <p:ph type="title"/>
          </p:nvPr>
        </p:nvSpPr>
        <p:spPr/>
        <p:txBody>
          <a:bodyPr>
            <a:normAutofit/>
          </a:bodyPr>
          <a:lstStyle/>
          <a:p>
            <a:pPr algn="ctr"/>
            <a:r>
              <a:rPr lang="en-US" dirty="0"/>
              <a:t>Student Learning Outcomes Committee Charter</a:t>
            </a:r>
          </a:p>
        </p:txBody>
      </p:sp>
      <p:sp>
        <p:nvSpPr>
          <p:cNvPr id="3" name="Content Placeholder 2">
            <a:extLst>
              <a:ext uri="{FF2B5EF4-FFF2-40B4-BE49-F238E27FC236}">
                <a16:creationId xmlns:a16="http://schemas.microsoft.com/office/drawing/2014/main" id="{DCC953C2-E142-4FEB-9C57-05A3E947E9E7}"/>
              </a:ext>
            </a:extLst>
          </p:cNvPr>
          <p:cNvSpPr>
            <a:spLocks noGrp="1"/>
          </p:cNvSpPr>
          <p:nvPr>
            <p:ph idx="1"/>
          </p:nvPr>
        </p:nvSpPr>
        <p:spPr>
          <a:xfrm>
            <a:off x="838199" y="1825625"/>
            <a:ext cx="10780644" cy="4667250"/>
          </a:xfrm>
        </p:spPr>
        <p:txBody>
          <a:bodyPr>
            <a:normAutofit/>
          </a:bodyPr>
          <a:lstStyle/>
          <a:p>
            <a:r>
              <a:rPr lang="en-US" dirty="0"/>
              <a:t>Promotes campus-wide understanding and integration of SLOs to enhance institutional effectiveness and continuous improvement, including:</a:t>
            </a:r>
          </a:p>
          <a:p>
            <a:pPr lvl="1"/>
            <a:r>
              <a:rPr lang="en-US" dirty="0"/>
              <a:t>Refining the plan and timeline for ongoing development and assessment of all types of learning outcomes</a:t>
            </a:r>
          </a:p>
          <a:p>
            <a:pPr lvl="1"/>
            <a:r>
              <a:rPr lang="en-US" dirty="0"/>
              <a:t>Guiding the ongoing process of developing, implementing, assessing, and evaluating outcomes</a:t>
            </a:r>
          </a:p>
          <a:p>
            <a:pPr lvl="1"/>
            <a:r>
              <a:rPr lang="en-US" dirty="0"/>
              <a:t>Monitoring and evaluating the process of assessing outcomes</a:t>
            </a:r>
          </a:p>
          <a:p>
            <a:pPr lvl="1"/>
            <a:r>
              <a:rPr lang="en-US" dirty="0"/>
              <a:t>Documenting all outcomes, processes, and results for accreditation</a:t>
            </a:r>
          </a:p>
          <a:p>
            <a:pPr lvl="1"/>
            <a:endParaRPr lang="en-US" dirty="0"/>
          </a:p>
        </p:txBody>
      </p:sp>
    </p:spTree>
    <p:extLst>
      <p:ext uri="{BB962C8B-B14F-4D97-AF65-F5344CB8AC3E}">
        <p14:creationId xmlns:p14="http://schemas.microsoft.com/office/powerpoint/2010/main" val="23770393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Student Learning Outcomes Committee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544321"/>
            <a:ext cx="10515600" cy="1606868"/>
          </a:xfrm>
        </p:spPr>
        <p:txBody>
          <a:bodyPr>
            <a:normAutofit/>
          </a:bodyPr>
          <a:lstStyle/>
          <a:p>
            <a:r>
              <a:rPr lang="en-US" dirty="0"/>
              <a:t>Co-Chairs:</a:t>
            </a:r>
          </a:p>
          <a:p>
            <a:pPr lvl="1"/>
            <a:r>
              <a:rPr lang="en-US" dirty="0"/>
              <a:t>Faculty member appointed by the Academic Senate Council</a:t>
            </a:r>
          </a:p>
          <a:p>
            <a:pPr lvl="1"/>
            <a:r>
              <a:rPr lang="en-US" dirty="0"/>
              <a:t>Dean appointed by VPAA</a:t>
            </a:r>
          </a:p>
        </p:txBody>
      </p:sp>
      <p:sp>
        <p:nvSpPr>
          <p:cNvPr id="4" name="Content Placeholder 2">
            <a:extLst>
              <a:ext uri="{FF2B5EF4-FFF2-40B4-BE49-F238E27FC236}">
                <a16:creationId xmlns:a16="http://schemas.microsoft.com/office/drawing/2014/main" id="{272D7DA9-CDEB-4A09-8342-3248CFD83C9D}"/>
              </a:ext>
            </a:extLst>
          </p:cNvPr>
          <p:cNvSpPr txBox="1">
            <a:spLocks/>
          </p:cNvSpPr>
          <p:nvPr/>
        </p:nvSpPr>
        <p:spPr>
          <a:xfrm>
            <a:off x="1034553"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Voting Members:</a:t>
            </a:r>
          </a:p>
          <a:p>
            <a:pPr lvl="1"/>
            <a:r>
              <a:rPr lang="en-US" dirty="0"/>
              <a:t>Faculty department chair, coordinator, or designee from each department</a:t>
            </a:r>
          </a:p>
          <a:p>
            <a:pPr lvl="1"/>
            <a:r>
              <a:rPr lang="en-US" dirty="0"/>
              <a:t>Dean appointed by VPAA/VPSS</a:t>
            </a:r>
          </a:p>
          <a:p>
            <a:pPr lvl="1"/>
            <a:r>
              <a:rPr lang="en-US" dirty="0"/>
              <a:t>Classified professional</a:t>
            </a:r>
          </a:p>
          <a:p>
            <a:pPr lvl="1"/>
            <a:r>
              <a:rPr lang="en-US" dirty="0"/>
              <a:t>Student appointed by Associated Students</a:t>
            </a:r>
          </a:p>
          <a:p>
            <a:pPr marL="457200" lvl="1" indent="0">
              <a:buNone/>
            </a:pPr>
            <a:endParaRPr lang="en-US" dirty="0"/>
          </a:p>
        </p:txBody>
      </p:sp>
      <p:sp>
        <p:nvSpPr>
          <p:cNvPr id="6" name="Content Placeholder 2">
            <a:extLst>
              <a:ext uri="{FF2B5EF4-FFF2-40B4-BE49-F238E27FC236}">
                <a16:creationId xmlns:a16="http://schemas.microsoft.com/office/drawing/2014/main" id="{0FE077AE-78B5-44FE-A9D8-AAC1A3BB05EA}"/>
              </a:ext>
            </a:extLst>
          </p:cNvPr>
          <p:cNvSpPr txBox="1">
            <a:spLocks/>
          </p:cNvSpPr>
          <p:nvPr/>
        </p:nvSpPr>
        <p:spPr>
          <a:xfrm>
            <a:off x="6285727" y="3233738"/>
            <a:ext cx="5251174" cy="33288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Non-Voting Members:</a:t>
            </a:r>
          </a:p>
          <a:p>
            <a:pPr lvl="1"/>
            <a:r>
              <a:rPr lang="en-US" dirty="0"/>
              <a:t>Student Learning Outcomes Coordinator</a:t>
            </a:r>
          </a:p>
          <a:p>
            <a:pPr lvl="1"/>
            <a:r>
              <a:rPr lang="en-US" dirty="0"/>
              <a:t>Academic Senate President</a:t>
            </a:r>
          </a:p>
        </p:txBody>
      </p:sp>
    </p:spTree>
    <p:extLst>
      <p:ext uri="{BB962C8B-B14F-4D97-AF65-F5344CB8AC3E}">
        <p14:creationId xmlns:p14="http://schemas.microsoft.com/office/powerpoint/2010/main" val="4061666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0C6D6-177E-475F-ABA4-DDA9A5417F78}"/>
              </a:ext>
            </a:extLst>
          </p:cNvPr>
          <p:cNvSpPr>
            <a:spLocks noGrp="1"/>
          </p:cNvSpPr>
          <p:nvPr>
            <p:ph type="title"/>
          </p:nvPr>
        </p:nvSpPr>
        <p:spPr/>
        <p:txBody>
          <a:bodyPr/>
          <a:lstStyle/>
          <a:p>
            <a:pPr algn="ctr"/>
            <a:r>
              <a:rPr lang="en-US" dirty="0"/>
              <a:t>Academic and Professional Matters (10+1)</a:t>
            </a:r>
            <a:br>
              <a:rPr lang="en-US" dirty="0"/>
            </a:br>
            <a:r>
              <a:rPr lang="en-US" dirty="0"/>
              <a:t>Title 5: §53200</a:t>
            </a:r>
          </a:p>
        </p:txBody>
      </p:sp>
      <p:sp>
        <p:nvSpPr>
          <p:cNvPr id="3" name="Content Placeholder 2">
            <a:extLst>
              <a:ext uri="{FF2B5EF4-FFF2-40B4-BE49-F238E27FC236}">
                <a16:creationId xmlns:a16="http://schemas.microsoft.com/office/drawing/2014/main" id="{B331BC0E-A532-412F-82D4-3402A2946AC7}"/>
              </a:ext>
            </a:extLst>
          </p:cNvPr>
          <p:cNvSpPr>
            <a:spLocks noGrp="1"/>
          </p:cNvSpPr>
          <p:nvPr>
            <p:ph idx="1"/>
          </p:nvPr>
        </p:nvSpPr>
        <p:spPr/>
        <p:txBody>
          <a:bodyPr/>
          <a:lstStyle/>
          <a:p>
            <a:pPr marL="514350" indent="-514350">
              <a:buFont typeface="+mj-lt"/>
              <a:buAutoNum type="arabicParenR"/>
            </a:pPr>
            <a:r>
              <a:rPr lang="en-US" dirty="0"/>
              <a:t>Curriculum, including establishing prerequisites, and placing courses within disciplines</a:t>
            </a:r>
          </a:p>
          <a:p>
            <a:pPr marL="514350" indent="-514350">
              <a:buFont typeface="+mj-lt"/>
              <a:buAutoNum type="arabicParenR"/>
            </a:pPr>
            <a:r>
              <a:rPr lang="en-US" dirty="0"/>
              <a:t>Degree and certificate requirements</a:t>
            </a:r>
          </a:p>
          <a:p>
            <a:pPr marL="514350" indent="-514350">
              <a:buFont typeface="+mj-lt"/>
              <a:buAutoNum type="arabicParenR"/>
            </a:pPr>
            <a:r>
              <a:rPr lang="en-US" dirty="0"/>
              <a:t>Grading policies</a:t>
            </a:r>
          </a:p>
          <a:p>
            <a:pPr marL="514350" indent="-514350">
              <a:buFont typeface="+mj-lt"/>
              <a:buAutoNum type="arabicParenR"/>
            </a:pPr>
            <a:r>
              <a:rPr lang="en-US" dirty="0"/>
              <a:t>Educational program development</a:t>
            </a:r>
          </a:p>
          <a:p>
            <a:pPr marL="514350" indent="-514350">
              <a:buFont typeface="+mj-lt"/>
              <a:buAutoNum type="arabicParenR"/>
            </a:pPr>
            <a:r>
              <a:rPr lang="en-US" dirty="0"/>
              <a:t>Standards or policies regarding student preparation and success</a:t>
            </a:r>
          </a:p>
          <a:p>
            <a:pPr marL="514350" indent="-514350">
              <a:buFont typeface="+mj-lt"/>
              <a:buAutoNum type="arabicParenR"/>
            </a:pPr>
            <a:r>
              <a:rPr lang="en-US" dirty="0"/>
              <a:t>District and college governance structures, as related to faculty roles</a:t>
            </a:r>
          </a:p>
        </p:txBody>
      </p:sp>
    </p:spTree>
    <p:extLst>
      <p:ext uri="{BB962C8B-B14F-4D97-AF65-F5344CB8AC3E}">
        <p14:creationId xmlns:p14="http://schemas.microsoft.com/office/powerpoint/2010/main" val="609111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0C6D6-177E-475F-ABA4-DDA9A5417F78}"/>
              </a:ext>
            </a:extLst>
          </p:cNvPr>
          <p:cNvSpPr>
            <a:spLocks noGrp="1"/>
          </p:cNvSpPr>
          <p:nvPr>
            <p:ph type="title"/>
          </p:nvPr>
        </p:nvSpPr>
        <p:spPr/>
        <p:txBody>
          <a:bodyPr/>
          <a:lstStyle/>
          <a:p>
            <a:pPr algn="ctr"/>
            <a:r>
              <a:rPr lang="en-US" dirty="0"/>
              <a:t>Academic and Professional Matters (10+1)</a:t>
            </a:r>
            <a:br>
              <a:rPr lang="en-US" dirty="0"/>
            </a:br>
            <a:r>
              <a:rPr lang="en-US" dirty="0"/>
              <a:t>Title 5: §53200  (Cont.)</a:t>
            </a:r>
          </a:p>
        </p:txBody>
      </p:sp>
      <p:sp>
        <p:nvSpPr>
          <p:cNvPr id="3" name="Content Placeholder 2">
            <a:extLst>
              <a:ext uri="{FF2B5EF4-FFF2-40B4-BE49-F238E27FC236}">
                <a16:creationId xmlns:a16="http://schemas.microsoft.com/office/drawing/2014/main" id="{B331BC0E-A532-412F-82D4-3402A2946AC7}"/>
              </a:ext>
            </a:extLst>
          </p:cNvPr>
          <p:cNvSpPr>
            <a:spLocks noGrp="1"/>
          </p:cNvSpPr>
          <p:nvPr>
            <p:ph idx="1"/>
          </p:nvPr>
        </p:nvSpPr>
        <p:spPr/>
        <p:txBody>
          <a:bodyPr/>
          <a:lstStyle/>
          <a:p>
            <a:pPr marL="514350" indent="-514350">
              <a:buFont typeface="+mj-lt"/>
              <a:buAutoNum type="arabicParenR" startAt="7"/>
            </a:pPr>
            <a:r>
              <a:rPr lang="en-US" dirty="0"/>
              <a:t>Faculty roles and involvement in accreditation processes, including self-study and annual reports</a:t>
            </a:r>
          </a:p>
          <a:p>
            <a:pPr marL="514350" indent="-514350">
              <a:buFont typeface="+mj-lt"/>
              <a:buAutoNum type="arabicParenR" startAt="7"/>
            </a:pPr>
            <a:r>
              <a:rPr lang="en-US" dirty="0"/>
              <a:t>Policies for faculty professional development activities</a:t>
            </a:r>
          </a:p>
          <a:p>
            <a:pPr marL="514350" indent="-514350">
              <a:buFont typeface="+mj-lt"/>
              <a:buAutoNum type="arabicParenR" startAt="7"/>
            </a:pPr>
            <a:r>
              <a:rPr lang="en-US" dirty="0"/>
              <a:t>Processes for program review</a:t>
            </a:r>
          </a:p>
          <a:p>
            <a:pPr marL="514350" indent="-514350">
              <a:buFont typeface="+mj-lt"/>
              <a:buAutoNum type="arabicParenR" startAt="7"/>
            </a:pPr>
            <a:r>
              <a:rPr lang="en-US" dirty="0"/>
              <a:t>Processes for institutional planning and budget development</a:t>
            </a:r>
          </a:p>
          <a:p>
            <a:pPr marL="514350" indent="-514350">
              <a:buFont typeface="+mj-lt"/>
              <a:buAutoNum type="arabicParenR" startAt="7"/>
            </a:pPr>
            <a:r>
              <a:rPr lang="en-US" dirty="0"/>
              <a:t>Other academic and professional matters as mutually agreed upon</a:t>
            </a:r>
          </a:p>
        </p:txBody>
      </p:sp>
    </p:spTree>
    <p:extLst>
      <p:ext uri="{BB962C8B-B14F-4D97-AF65-F5344CB8AC3E}">
        <p14:creationId xmlns:p14="http://schemas.microsoft.com/office/powerpoint/2010/main" val="699494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C6658-D776-40A0-B1FA-817E79E5B233}"/>
              </a:ext>
            </a:extLst>
          </p:cNvPr>
          <p:cNvSpPr>
            <a:spLocks noGrp="1"/>
          </p:cNvSpPr>
          <p:nvPr>
            <p:ph type="title"/>
          </p:nvPr>
        </p:nvSpPr>
        <p:spPr/>
        <p:txBody>
          <a:bodyPr/>
          <a:lstStyle/>
          <a:p>
            <a:pPr algn="ctr"/>
            <a:r>
              <a:rPr lang="en-US" dirty="0"/>
              <a:t>Academic Senate Membership</a:t>
            </a:r>
          </a:p>
        </p:txBody>
      </p:sp>
      <p:sp>
        <p:nvSpPr>
          <p:cNvPr id="3" name="Content Placeholder 2">
            <a:extLst>
              <a:ext uri="{FF2B5EF4-FFF2-40B4-BE49-F238E27FC236}">
                <a16:creationId xmlns:a16="http://schemas.microsoft.com/office/drawing/2014/main" id="{F72D327F-14E9-41A4-B891-CA6A04B3B63C}"/>
              </a:ext>
            </a:extLst>
          </p:cNvPr>
          <p:cNvSpPr>
            <a:spLocks noGrp="1"/>
          </p:cNvSpPr>
          <p:nvPr>
            <p:ph idx="1"/>
          </p:nvPr>
        </p:nvSpPr>
        <p:spPr>
          <a:xfrm>
            <a:off x="838200" y="1825624"/>
            <a:ext cx="10515600" cy="5032375"/>
          </a:xfrm>
        </p:spPr>
        <p:txBody>
          <a:bodyPr>
            <a:normAutofit lnSpcReduction="10000"/>
          </a:bodyPr>
          <a:lstStyle/>
          <a:p>
            <a:r>
              <a:rPr lang="en-US" dirty="0"/>
              <a:t>Officers:  President, Vice-President, Secretary, and Treasurer</a:t>
            </a:r>
          </a:p>
          <a:p>
            <a:r>
              <a:rPr lang="en-US" dirty="0"/>
              <a:t>One for each academic “department” or “faculty service area”</a:t>
            </a:r>
          </a:p>
          <a:p>
            <a:pPr lvl="1"/>
            <a:r>
              <a:rPr lang="en-US" dirty="0"/>
              <a:t>Department chair or full-time faculty coordinator (contract)</a:t>
            </a:r>
          </a:p>
          <a:p>
            <a:r>
              <a:rPr lang="en-US" dirty="0"/>
              <a:t>One for each of the following areas (insufficient rep by department/area):</a:t>
            </a:r>
          </a:p>
          <a:p>
            <a:pPr lvl="1"/>
            <a:r>
              <a:rPr lang="en-US" dirty="0"/>
              <a:t>Library</a:t>
            </a:r>
          </a:p>
          <a:p>
            <a:pPr lvl="1"/>
            <a:r>
              <a:rPr lang="en-US" dirty="0"/>
              <a:t>Athletics</a:t>
            </a:r>
          </a:p>
          <a:p>
            <a:r>
              <a:rPr lang="en-US" dirty="0"/>
              <a:t>Part-time representative</a:t>
            </a:r>
          </a:p>
          <a:p>
            <a:r>
              <a:rPr lang="en-US" dirty="0"/>
              <a:t>Non-voting members:</a:t>
            </a:r>
          </a:p>
          <a:p>
            <a:pPr lvl="1"/>
            <a:r>
              <a:rPr lang="en-US" dirty="0"/>
              <a:t>AFT representative</a:t>
            </a:r>
          </a:p>
          <a:p>
            <a:pPr lvl="1"/>
            <a:r>
              <a:rPr lang="en-US" dirty="0"/>
              <a:t>CTE Faculty Liaison &amp; Guided Pathways Liaison</a:t>
            </a:r>
          </a:p>
          <a:p>
            <a:pPr lvl="1"/>
            <a:r>
              <a:rPr lang="en-US" dirty="0"/>
              <a:t>Faculty co-chairs of standing committees</a:t>
            </a:r>
          </a:p>
          <a:p>
            <a:pPr lvl="1"/>
            <a:endParaRPr lang="en-US" dirty="0"/>
          </a:p>
          <a:p>
            <a:pPr lvl="1"/>
            <a:endParaRPr lang="en-US" dirty="0"/>
          </a:p>
        </p:txBody>
      </p:sp>
    </p:spTree>
    <p:extLst>
      <p:ext uri="{BB962C8B-B14F-4D97-AF65-F5344CB8AC3E}">
        <p14:creationId xmlns:p14="http://schemas.microsoft.com/office/powerpoint/2010/main" val="2139368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674677-48CB-4583-B6DB-9AE75E3E3C55}"/>
              </a:ext>
            </a:extLst>
          </p:cNvPr>
          <p:cNvSpPr>
            <a:spLocks noGrp="1"/>
          </p:cNvSpPr>
          <p:nvPr>
            <p:ph type="title"/>
          </p:nvPr>
        </p:nvSpPr>
        <p:spPr/>
        <p:txBody>
          <a:bodyPr/>
          <a:lstStyle/>
          <a:p>
            <a:pPr algn="ctr"/>
            <a:r>
              <a:rPr lang="en-US" dirty="0"/>
              <a:t>Academic Senate Organizational Chart</a:t>
            </a:r>
          </a:p>
        </p:txBody>
      </p:sp>
      <p:sp>
        <p:nvSpPr>
          <p:cNvPr id="5" name="Text Placeholder 4">
            <a:extLst>
              <a:ext uri="{FF2B5EF4-FFF2-40B4-BE49-F238E27FC236}">
                <a16:creationId xmlns:a16="http://schemas.microsoft.com/office/drawing/2014/main" id="{B553C3B0-A830-4D87-A158-02BBE8A9081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57954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F6CE4-0E55-451C-BBEA-32293CA978B4}"/>
              </a:ext>
            </a:extLst>
          </p:cNvPr>
          <p:cNvSpPr>
            <a:spLocks noGrp="1"/>
          </p:cNvSpPr>
          <p:nvPr>
            <p:ph type="title"/>
          </p:nvPr>
        </p:nvSpPr>
        <p:spPr/>
        <p:txBody>
          <a:bodyPr/>
          <a:lstStyle/>
          <a:p>
            <a:pPr algn="ctr"/>
            <a:r>
              <a:rPr lang="en-US" dirty="0"/>
              <a:t>Academic Senate and Standing Committees</a:t>
            </a:r>
          </a:p>
        </p:txBody>
      </p:sp>
      <p:grpSp>
        <p:nvGrpSpPr>
          <p:cNvPr id="3" name="Group 2" descr="Relationship between the Academic Senate and the Standing Committees.">
            <a:extLst>
              <a:ext uri="{FF2B5EF4-FFF2-40B4-BE49-F238E27FC236}">
                <a16:creationId xmlns:a16="http://schemas.microsoft.com/office/drawing/2014/main" id="{9F8FC994-ED6D-4A52-8CBC-5C3D9192000F}"/>
              </a:ext>
            </a:extLst>
          </p:cNvPr>
          <p:cNvGrpSpPr/>
          <p:nvPr/>
        </p:nvGrpSpPr>
        <p:grpSpPr>
          <a:xfrm>
            <a:off x="445849" y="2018714"/>
            <a:ext cx="11278696" cy="3208606"/>
            <a:chOff x="445849" y="2018714"/>
            <a:chExt cx="11278696" cy="3208606"/>
          </a:xfrm>
        </p:grpSpPr>
        <p:sp>
          <p:nvSpPr>
            <p:cNvPr id="4" name="Oval 3">
              <a:extLst>
                <a:ext uri="{FF2B5EF4-FFF2-40B4-BE49-F238E27FC236}">
                  <a16:creationId xmlns:a16="http://schemas.microsoft.com/office/drawing/2014/main" id="{D226F46F-0BA5-4C79-9699-E8A75882D445}"/>
                </a:ext>
              </a:extLst>
            </p:cNvPr>
            <p:cNvSpPr/>
            <p:nvPr/>
          </p:nvSpPr>
          <p:spPr>
            <a:xfrm>
              <a:off x="4121834" y="2018714"/>
              <a:ext cx="4114800" cy="1463040"/>
            </a:xfrm>
            <a:prstGeom prst="ellipse">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Academic Senate</a:t>
              </a:r>
            </a:p>
          </p:txBody>
        </p:sp>
        <p:sp>
          <p:nvSpPr>
            <p:cNvPr id="6" name="Rectangle: Rounded Corners 5">
              <a:extLst>
                <a:ext uri="{FF2B5EF4-FFF2-40B4-BE49-F238E27FC236}">
                  <a16:creationId xmlns:a16="http://schemas.microsoft.com/office/drawing/2014/main" id="{7A9901D9-42C2-46E0-94FD-2F978F52467B}"/>
                </a:ext>
              </a:extLst>
            </p:cNvPr>
            <p:cNvSpPr/>
            <p:nvPr/>
          </p:nvSpPr>
          <p:spPr>
            <a:xfrm>
              <a:off x="445849" y="4130039"/>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086D8080-1465-4F5A-B4D8-2F24F97F776D}"/>
                </a:ext>
              </a:extLst>
            </p:cNvPr>
            <p:cNvSpPr/>
            <p:nvPr/>
          </p:nvSpPr>
          <p:spPr>
            <a:xfrm>
              <a:off x="1862069"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CAE95376-4439-4C0D-A520-C1216025709B}"/>
                </a:ext>
              </a:extLst>
            </p:cNvPr>
            <p:cNvSpPr/>
            <p:nvPr/>
          </p:nvSpPr>
          <p:spPr>
            <a:xfrm>
              <a:off x="9049922"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6ACC5534-83DA-473D-AF57-9D373E1CCD1E}"/>
                </a:ext>
              </a:extLst>
            </p:cNvPr>
            <p:cNvSpPr/>
            <p:nvPr/>
          </p:nvSpPr>
          <p:spPr>
            <a:xfrm>
              <a:off x="7611502"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17AA2EC1-394F-43A6-800A-ED1858C9E173}"/>
                </a:ext>
              </a:extLst>
            </p:cNvPr>
            <p:cNvSpPr/>
            <p:nvPr/>
          </p:nvSpPr>
          <p:spPr>
            <a:xfrm>
              <a:off x="6138643"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50D351A2-C533-4833-B1F9-842EC3FCEDB7}"/>
                </a:ext>
              </a:extLst>
            </p:cNvPr>
            <p:cNvSpPr/>
            <p:nvPr/>
          </p:nvSpPr>
          <p:spPr>
            <a:xfrm>
              <a:off x="4697589"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Rectangle: Rounded Corners 17">
              <a:extLst>
                <a:ext uri="{FF2B5EF4-FFF2-40B4-BE49-F238E27FC236}">
                  <a16:creationId xmlns:a16="http://schemas.microsoft.com/office/drawing/2014/main" id="{57650756-A1C7-430F-B40C-908AA40EFF2D}"/>
                </a:ext>
              </a:extLst>
            </p:cNvPr>
            <p:cNvSpPr/>
            <p:nvPr/>
          </p:nvSpPr>
          <p:spPr>
            <a:xfrm>
              <a:off x="3270303" y="4138246"/>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E9E3A50A-E334-4F16-885F-2B0332F26FC4}"/>
                </a:ext>
              </a:extLst>
            </p:cNvPr>
            <p:cNvSpPr/>
            <p:nvPr/>
          </p:nvSpPr>
          <p:spPr>
            <a:xfrm>
              <a:off x="10526446" y="4141762"/>
              <a:ext cx="1198099" cy="1085558"/>
            </a:xfrm>
            <a:prstGeom prst="round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0" name="TextBox 19">
              <a:extLst>
                <a:ext uri="{FF2B5EF4-FFF2-40B4-BE49-F238E27FC236}">
                  <a16:creationId xmlns:a16="http://schemas.microsoft.com/office/drawing/2014/main" id="{02F7849F-843A-41AF-BEB8-9BF3D08D46AC}"/>
                </a:ext>
              </a:extLst>
            </p:cNvPr>
            <p:cNvSpPr txBox="1"/>
            <p:nvPr/>
          </p:nvSpPr>
          <p:spPr>
            <a:xfrm>
              <a:off x="445849" y="4488152"/>
              <a:ext cx="1274146" cy="369332"/>
            </a:xfrm>
            <a:prstGeom prst="rect">
              <a:avLst/>
            </a:prstGeom>
            <a:noFill/>
          </p:spPr>
          <p:txBody>
            <a:bodyPr wrap="square" rtlCol="0">
              <a:spAutoFit/>
            </a:bodyPr>
            <a:lstStyle/>
            <a:p>
              <a:r>
                <a:rPr lang="en-US" dirty="0"/>
                <a:t>Curriculum</a:t>
              </a:r>
            </a:p>
          </p:txBody>
        </p:sp>
        <p:sp>
          <p:nvSpPr>
            <p:cNvPr id="21" name="TextBox 20">
              <a:extLst>
                <a:ext uri="{FF2B5EF4-FFF2-40B4-BE49-F238E27FC236}">
                  <a16:creationId xmlns:a16="http://schemas.microsoft.com/office/drawing/2014/main" id="{4F35F05C-E73B-4DF5-A93A-82C91708238F}"/>
                </a:ext>
              </a:extLst>
            </p:cNvPr>
            <p:cNvSpPr txBox="1"/>
            <p:nvPr/>
          </p:nvSpPr>
          <p:spPr>
            <a:xfrm>
              <a:off x="1820052" y="4349652"/>
              <a:ext cx="1274146" cy="646331"/>
            </a:xfrm>
            <a:prstGeom prst="rect">
              <a:avLst/>
            </a:prstGeom>
            <a:noFill/>
          </p:spPr>
          <p:txBody>
            <a:bodyPr wrap="square" rtlCol="0">
              <a:spAutoFit/>
            </a:bodyPr>
            <a:lstStyle/>
            <a:p>
              <a:pPr algn="ctr"/>
              <a:r>
                <a:rPr lang="en-US" dirty="0"/>
                <a:t>Distance Education</a:t>
              </a:r>
            </a:p>
          </p:txBody>
        </p:sp>
        <p:sp>
          <p:nvSpPr>
            <p:cNvPr id="22" name="TextBox 21">
              <a:extLst>
                <a:ext uri="{FF2B5EF4-FFF2-40B4-BE49-F238E27FC236}">
                  <a16:creationId xmlns:a16="http://schemas.microsoft.com/office/drawing/2014/main" id="{978477B3-FB07-4418-ABF9-8CF91A1E6191}"/>
                </a:ext>
              </a:extLst>
            </p:cNvPr>
            <p:cNvSpPr txBox="1"/>
            <p:nvPr/>
          </p:nvSpPr>
          <p:spPr>
            <a:xfrm>
              <a:off x="3202094" y="4496359"/>
              <a:ext cx="1274146" cy="369332"/>
            </a:xfrm>
            <a:prstGeom prst="rect">
              <a:avLst/>
            </a:prstGeom>
            <a:noFill/>
          </p:spPr>
          <p:txBody>
            <a:bodyPr wrap="square" rtlCol="0">
              <a:spAutoFit/>
            </a:bodyPr>
            <a:lstStyle/>
            <a:p>
              <a:pPr algn="ctr"/>
              <a:r>
                <a:rPr lang="en-US" dirty="0" err="1"/>
                <a:t>EdCAP</a:t>
              </a:r>
              <a:endParaRPr lang="en-US" dirty="0"/>
            </a:p>
          </p:txBody>
        </p:sp>
        <p:sp>
          <p:nvSpPr>
            <p:cNvPr id="23" name="TextBox 22">
              <a:extLst>
                <a:ext uri="{FF2B5EF4-FFF2-40B4-BE49-F238E27FC236}">
                  <a16:creationId xmlns:a16="http://schemas.microsoft.com/office/drawing/2014/main" id="{A5A6C1B1-DDE0-4886-B919-BA2B5434C179}"/>
                </a:ext>
              </a:extLst>
            </p:cNvPr>
            <p:cNvSpPr txBox="1"/>
            <p:nvPr/>
          </p:nvSpPr>
          <p:spPr>
            <a:xfrm>
              <a:off x="4659050" y="4488151"/>
              <a:ext cx="1274146" cy="369332"/>
            </a:xfrm>
            <a:prstGeom prst="rect">
              <a:avLst/>
            </a:prstGeom>
            <a:noFill/>
          </p:spPr>
          <p:txBody>
            <a:bodyPr wrap="square" rtlCol="0">
              <a:spAutoFit/>
            </a:bodyPr>
            <a:lstStyle/>
            <a:p>
              <a:pPr algn="ctr"/>
              <a:r>
                <a:rPr lang="en-US" dirty="0"/>
                <a:t>FTCAP</a:t>
              </a:r>
            </a:p>
          </p:txBody>
        </p:sp>
        <p:sp>
          <p:nvSpPr>
            <p:cNvPr id="24" name="TextBox 23">
              <a:extLst>
                <a:ext uri="{FF2B5EF4-FFF2-40B4-BE49-F238E27FC236}">
                  <a16:creationId xmlns:a16="http://schemas.microsoft.com/office/drawing/2014/main" id="{1FB66331-1D65-4FDF-AEB2-7E390CFE0040}"/>
                </a:ext>
              </a:extLst>
            </p:cNvPr>
            <p:cNvSpPr txBox="1"/>
            <p:nvPr/>
          </p:nvSpPr>
          <p:spPr>
            <a:xfrm>
              <a:off x="6053358" y="4496359"/>
              <a:ext cx="1274146" cy="369332"/>
            </a:xfrm>
            <a:prstGeom prst="rect">
              <a:avLst/>
            </a:prstGeom>
            <a:noFill/>
          </p:spPr>
          <p:txBody>
            <a:bodyPr wrap="square" rtlCol="0">
              <a:spAutoFit/>
            </a:bodyPr>
            <a:lstStyle/>
            <a:p>
              <a:pPr algn="ctr"/>
              <a:r>
                <a:rPr lang="en-US" dirty="0"/>
                <a:t>Fiscal</a:t>
              </a:r>
            </a:p>
          </p:txBody>
        </p:sp>
        <p:sp>
          <p:nvSpPr>
            <p:cNvPr id="25" name="TextBox 24">
              <a:extLst>
                <a:ext uri="{FF2B5EF4-FFF2-40B4-BE49-F238E27FC236}">
                  <a16:creationId xmlns:a16="http://schemas.microsoft.com/office/drawing/2014/main" id="{E947A41E-2A2D-4313-A09E-7B0B02F7E389}"/>
                </a:ext>
              </a:extLst>
            </p:cNvPr>
            <p:cNvSpPr txBox="1"/>
            <p:nvPr/>
          </p:nvSpPr>
          <p:spPr>
            <a:xfrm>
              <a:off x="7481135" y="4378345"/>
              <a:ext cx="1468793" cy="646331"/>
            </a:xfrm>
            <a:prstGeom prst="rect">
              <a:avLst/>
            </a:prstGeom>
            <a:noFill/>
          </p:spPr>
          <p:txBody>
            <a:bodyPr wrap="square" rtlCol="0">
              <a:spAutoFit/>
            </a:bodyPr>
            <a:lstStyle/>
            <a:p>
              <a:pPr algn="ctr"/>
              <a:r>
                <a:rPr lang="en-US" dirty="0"/>
                <a:t>Professional Development</a:t>
              </a:r>
            </a:p>
          </p:txBody>
        </p:sp>
        <p:sp>
          <p:nvSpPr>
            <p:cNvPr id="26" name="TextBox 25">
              <a:extLst>
                <a:ext uri="{FF2B5EF4-FFF2-40B4-BE49-F238E27FC236}">
                  <a16:creationId xmlns:a16="http://schemas.microsoft.com/office/drawing/2014/main" id="{9B342795-2776-47C3-AC76-514C37FBED37}"/>
                </a:ext>
              </a:extLst>
            </p:cNvPr>
            <p:cNvSpPr txBox="1"/>
            <p:nvPr/>
          </p:nvSpPr>
          <p:spPr>
            <a:xfrm>
              <a:off x="8963022" y="4496359"/>
              <a:ext cx="1274146" cy="369332"/>
            </a:xfrm>
            <a:prstGeom prst="rect">
              <a:avLst/>
            </a:prstGeom>
            <a:noFill/>
          </p:spPr>
          <p:txBody>
            <a:bodyPr wrap="square" rtlCol="0">
              <a:spAutoFit/>
            </a:bodyPr>
            <a:lstStyle/>
            <a:p>
              <a:pPr algn="ctr"/>
              <a:r>
                <a:rPr lang="en-US" dirty="0"/>
                <a:t>SEA</a:t>
              </a:r>
            </a:p>
          </p:txBody>
        </p:sp>
        <p:sp>
          <p:nvSpPr>
            <p:cNvPr id="27" name="TextBox 26">
              <a:extLst>
                <a:ext uri="{FF2B5EF4-FFF2-40B4-BE49-F238E27FC236}">
                  <a16:creationId xmlns:a16="http://schemas.microsoft.com/office/drawing/2014/main" id="{18AE0BA3-682F-4354-BFFF-C7452FCBD090}"/>
                </a:ext>
              </a:extLst>
            </p:cNvPr>
            <p:cNvSpPr txBox="1"/>
            <p:nvPr/>
          </p:nvSpPr>
          <p:spPr>
            <a:xfrm>
              <a:off x="10450399" y="4496359"/>
              <a:ext cx="1274146" cy="369332"/>
            </a:xfrm>
            <a:prstGeom prst="rect">
              <a:avLst/>
            </a:prstGeom>
            <a:noFill/>
          </p:spPr>
          <p:txBody>
            <a:bodyPr wrap="square" rtlCol="0">
              <a:spAutoFit/>
            </a:bodyPr>
            <a:lstStyle/>
            <a:p>
              <a:pPr algn="ctr"/>
              <a:r>
                <a:rPr lang="en-US" dirty="0"/>
                <a:t>SLO</a:t>
              </a:r>
            </a:p>
          </p:txBody>
        </p:sp>
        <p:cxnSp>
          <p:nvCxnSpPr>
            <p:cNvPr id="5" name="Straight Arrow Connector 4">
              <a:extLst>
                <a:ext uri="{FF2B5EF4-FFF2-40B4-BE49-F238E27FC236}">
                  <a16:creationId xmlns:a16="http://schemas.microsoft.com/office/drawing/2014/main" id="{A33BD845-B8BA-4640-A739-ADE60724E5EF}"/>
                </a:ext>
              </a:extLst>
            </p:cNvPr>
            <p:cNvCxnSpPr>
              <a:cxnSpLocks/>
              <a:endCxn id="6" idx="0"/>
            </p:cNvCxnSpPr>
            <p:nvPr/>
          </p:nvCxnSpPr>
          <p:spPr>
            <a:xfrm flipH="1">
              <a:off x="1044899" y="2960801"/>
              <a:ext cx="3147273" cy="1169238"/>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2C5E005B-2A25-4565-AA56-DFC2DBEC5A6F}"/>
                </a:ext>
              </a:extLst>
            </p:cNvPr>
            <p:cNvCxnSpPr>
              <a:cxnSpLocks/>
              <a:endCxn id="13" idx="0"/>
            </p:cNvCxnSpPr>
            <p:nvPr/>
          </p:nvCxnSpPr>
          <p:spPr>
            <a:xfrm flipH="1">
              <a:off x="2461119" y="3108960"/>
              <a:ext cx="1913933" cy="1029286"/>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468C69B7-A2E2-4494-B1CE-2F3DAADE4076}"/>
                </a:ext>
              </a:extLst>
            </p:cNvPr>
            <p:cNvCxnSpPr>
              <a:cxnSpLocks/>
              <a:stCxn id="4" idx="3"/>
              <a:endCxn id="18" idx="0"/>
            </p:cNvCxnSpPr>
            <p:nvPr/>
          </p:nvCxnSpPr>
          <p:spPr>
            <a:xfrm flipH="1">
              <a:off x="3869353" y="3267497"/>
              <a:ext cx="855080" cy="870749"/>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4197876C-09E3-4146-9A81-2624B3F3BAA7}"/>
                </a:ext>
              </a:extLst>
            </p:cNvPr>
            <p:cNvCxnSpPr>
              <a:cxnSpLocks/>
            </p:cNvCxnSpPr>
            <p:nvPr/>
          </p:nvCxnSpPr>
          <p:spPr>
            <a:xfrm flipH="1">
              <a:off x="5250329" y="3481754"/>
              <a:ext cx="362097" cy="669017"/>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49" name="Straight Arrow Connector 48">
              <a:extLst>
                <a:ext uri="{FF2B5EF4-FFF2-40B4-BE49-F238E27FC236}">
                  <a16:creationId xmlns:a16="http://schemas.microsoft.com/office/drawing/2014/main" id="{9814D67E-785B-4E23-B5F3-F08A55598CFD}"/>
                </a:ext>
              </a:extLst>
            </p:cNvPr>
            <p:cNvCxnSpPr>
              <a:cxnSpLocks/>
            </p:cNvCxnSpPr>
            <p:nvPr/>
          </p:nvCxnSpPr>
          <p:spPr>
            <a:xfrm>
              <a:off x="6390983" y="3504132"/>
              <a:ext cx="315800" cy="645962"/>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BD4D08E4-FA19-4A50-B289-07AB14C914FE}"/>
                </a:ext>
              </a:extLst>
            </p:cNvPr>
            <p:cNvCxnSpPr>
              <a:cxnSpLocks/>
            </p:cNvCxnSpPr>
            <p:nvPr/>
          </p:nvCxnSpPr>
          <p:spPr>
            <a:xfrm>
              <a:off x="7265963" y="3369212"/>
              <a:ext cx="938512" cy="745382"/>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2A1BF554-169F-40CD-9E8C-7B633CC5629F}"/>
                </a:ext>
              </a:extLst>
            </p:cNvPr>
            <p:cNvCxnSpPr>
              <a:cxnSpLocks/>
            </p:cNvCxnSpPr>
            <p:nvPr/>
          </p:nvCxnSpPr>
          <p:spPr>
            <a:xfrm>
              <a:off x="7816950" y="3165231"/>
              <a:ext cx="1832021" cy="937883"/>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a:extLst>
                <a:ext uri="{FF2B5EF4-FFF2-40B4-BE49-F238E27FC236}">
                  <a16:creationId xmlns:a16="http://schemas.microsoft.com/office/drawing/2014/main" id="{0739E0F1-06D5-4A20-8E58-DB3264223294}"/>
                </a:ext>
              </a:extLst>
            </p:cNvPr>
            <p:cNvCxnSpPr>
              <a:cxnSpLocks/>
              <a:endCxn id="19" idx="0"/>
            </p:cNvCxnSpPr>
            <p:nvPr/>
          </p:nvCxnSpPr>
          <p:spPr>
            <a:xfrm>
              <a:off x="8208498" y="2919046"/>
              <a:ext cx="2916998" cy="1222716"/>
            </a:xfrm>
            <a:prstGeom prst="straightConnector1">
              <a:avLst/>
            </a:prstGeom>
            <a:ln w="38100">
              <a:solidFill>
                <a:schemeClr val="tx1"/>
              </a:solidFill>
              <a:headEnd type="triangle"/>
              <a:tailEnd type="triangle"/>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157980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TotalTime>
  <Words>1800</Words>
  <Application>Microsoft Office PowerPoint</Application>
  <PresentationFormat>Widescreen</PresentationFormat>
  <Paragraphs>287</Paragraphs>
  <Slides>41</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Calibri Light</vt:lpstr>
      <vt:lpstr>Office Theme</vt:lpstr>
      <vt:lpstr>Participatory Governance at Moorpark College</vt:lpstr>
      <vt:lpstr>Moorpark College Mission Statement</vt:lpstr>
      <vt:lpstr>Academic Senate</vt:lpstr>
      <vt:lpstr>Academic and Professional Matters</vt:lpstr>
      <vt:lpstr>Academic and Professional Matters (10+1) Title 5: §53200</vt:lpstr>
      <vt:lpstr>Academic and Professional Matters (10+1) Title 5: §53200  (Cont.)</vt:lpstr>
      <vt:lpstr>Academic Senate Membership</vt:lpstr>
      <vt:lpstr>Academic Senate Organizational Chart</vt:lpstr>
      <vt:lpstr>Academic Senate and Standing Committees</vt:lpstr>
      <vt:lpstr>Standing Committees</vt:lpstr>
      <vt:lpstr>Curriculum Committee</vt:lpstr>
      <vt:lpstr>Curriculum Committee Charter</vt:lpstr>
      <vt:lpstr>Curriculum Committee Membership</vt:lpstr>
      <vt:lpstr>Curriculum Committee Workgroups</vt:lpstr>
      <vt:lpstr>Curriculum Committee: Curriculum Flowchart</vt:lpstr>
      <vt:lpstr>Distance Education Committee (DE)</vt:lpstr>
      <vt:lpstr>Distance Education Committee Charter</vt:lpstr>
      <vt:lpstr>Distance Education Committee Membership</vt:lpstr>
      <vt:lpstr>Committee on Accreditation and Planning—Education (EdCAP)</vt:lpstr>
      <vt:lpstr>Committee on Accreditation and Planning—Education (EdCAP) Charter: Planning</vt:lpstr>
      <vt:lpstr>Committee on Accreditation and Planning—Education (EdCAP) Charter: Accreditation</vt:lpstr>
      <vt:lpstr>Committee on Accreditation and Planning—Education (EdCAP) Charter</vt:lpstr>
      <vt:lpstr>Committee on Accreditation and Planning—Education (EdCAP) Membership</vt:lpstr>
      <vt:lpstr>Committee on Accreditation and Planning—Facilities and Technology (F/TCAP)</vt:lpstr>
      <vt:lpstr>Committee on Accreditation and Planning— Facilities and Technology (F/TCAP) Charter</vt:lpstr>
      <vt:lpstr>Committee on Accreditation and Planning— Facilities and Technology (F/TCAP) Membership</vt:lpstr>
      <vt:lpstr>F/TCAP Workgroups</vt:lpstr>
      <vt:lpstr>Fiscal Planning Committee</vt:lpstr>
      <vt:lpstr>Fiscal Planning Committee Charter</vt:lpstr>
      <vt:lpstr>Fiscal Committee Membership</vt:lpstr>
      <vt:lpstr>Professional Development Committee (PD)</vt:lpstr>
      <vt:lpstr>Professional Development Committee Charter</vt:lpstr>
      <vt:lpstr>Professional Development Committee Membership</vt:lpstr>
      <vt:lpstr>Professional Development Committee Workgroups</vt:lpstr>
      <vt:lpstr>Student Equity and Achievement Committee (SEA)</vt:lpstr>
      <vt:lpstr>Student Equity and Achievement Committee Charter</vt:lpstr>
      <vt:lpstr>Student Equity and Achievement Committee Membership</vt:lpstr>
      <vt:lpstr>Student Equity and Achievement Committee Workgroups</vt:lpstr>
      <vt:lpstr>Student Learning Outcomes Committee (SLO)</vt:lpstr>
      <vt:lpstr>Student Learning Outcomes Committee Charter</vt:lpstr>
      <vt:lpstr>Student Learning Outcomes Committee Membership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Erik Reese</dc:creator>
  <cp:lastModifiedBy>Erik Reese</cp:lastModifiedBy>
  <cp:revision>178</cp:revision>
  <dcterms:created xsi:type="dcterms:W3CDTF">2020-07-15T18:29:54Z</dcterms:created>
  <dcterms:modified xsi:type="dcterms:W3CDTF">2021-08-05T21:36:31Z</dcterms:modified>
</cp:coreProperties>
</file>