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1" r:id="rId3"/>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embeddedFontLst>
    <p:embeddedFont>
      <p:font typeface="Roboto"/>
      <p:regular r:id="rId37"/>
      <p:bold r:id="rId38"/>
      <p:italic r:id="rId39"/>
      <p:boldItalic r:id="rId40"/>
    </p:embeddedFont>
    <p:embeddedFont>
      <p:font typeface="Roboto Medium"/>
      <p:regular r:id="rId41"/>
      <p:bold r:id="rId42"/>
      <p:italic r:id="rId43"/>
      <p:boldItalic r:id="rId44"/>
    </p:embeddedFont>
    <p:embeddedFont>
      <p:font typeface="Poppins"/>
      <p:regular r:id="rId45"/>
      <p:bold r:id="rId46"/>
      <p:italic r:id="rId47"/>
      <p:boldItalic r:id="rId48"/>
    </p:embeddedFont>
    <p:embeddedFont>
      <p:font typeface="Lato Light"/>
      <p:regular r:id="rId49"/>
      <p:bold r:id="rId50"/>
      <p:italic r:id="rId51"/>
      <p:boldItalic r:id="rId52"/>
    </p:embeddedFont>
    <p:embeddedFont>
      <p:font typeface="Poppins Medium"/>
      <p:regular r:id="rId53"/>
      <p:bold r:id="rId54"/>
      <p:italic r:id="rId55"/>
      <p:boldItalic r:id="rId56"/>
    </p:embeddedFont>
    <p:embeddedFont>
      <p:font typeface="Poppins SemiBold"/>
      <p:regular r:id="rId57"/>
      <p:bold r:id="rId58"/>
      <p:italic r:id="rId59"/>
      <p:boldItalic r:id="rId60"/>
    </p:embeddedFont>
    <p:embeddedFont>
      <p:font typeface="Source Sans Pro"/>
      <p:regular r:id="rId61"/>
      <p:bold r:id="rId62"/>
      <p:italic r:id="rId63"/>
      <p:boldItalic r:id="rId64"/>
    </p:embeddedFont>
    <p:embeddedFont>
      <p:font typeface="Century Gothic"/>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RobotoMedium-bold.fntdata"/><Relationship Id="rId41" Type="http://schemas.openxmlformats.org/officeDocument/2006/relationships/font" Target="fonts/RobotoMedium-regular.fntdata"/><Relationship Id="rId44" Type="http://schemas.openxmlformats.org/officeDocument/2006/relationships/font" Target="fonts/RobotoMedium-boldItalic.fntdata"/><Relationship Id="rId43" Type="http://schemas.openxmlformats.org/officeDocument/2006/relationships/font" Target="fonts/RobotoMedium-italic.fntdata"/><Relationship Id="rId46" Type="http://schemas.openxmlformats.org/officeDocument/2006/relationships/font" Target="fonts/Poppins-bold.fntdata"/><Relationship Id="rId45"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Poppins-boldItalic.fntdata"/><Relationship Id="rId47" Type="http://schemas.openxmlformats.org/officeDocument/2006/relationships/font" Target="fonts/Poppins-italic.fntdata"/><Relationship Id="rId49" Type="http://schemas.openxmlformats.org/officeDocument/2006/relationships/font" Target="fonts/LatoLight-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oboto-regular.fntdata"/><Relationship Id="rId36" Type="http://schemas.openxmlformats.org/officeDocument/2006/relationships/slide" Target="slides/slide30.xml"/><Relationship Id="rId39" Type="http://schemas.openxmlformats.org/officeDocument/2006/relationships/font" Target="fonts/Roboto-italic.fntdata"/><Relationship Id="rId38" Type="http://schemas.openxmlformats.org/officeDocument/2006/relationships/font" Target="fonts/Roboto-bold.fntdata"/><Relationship Id="rId62" Type="http://schemas.openxmlformats.org/officeDocument/2006/relationships/font" Target="fonts/SourceSansPro-bold.fntdata"/><Relationship Id="rId61" Type="http://schemas.openxmlformats.org/officeDocument/2006/relationships/font" Target="fonts/SourceSansPro-regular.fntdata"/><Relationship Id="rId20" Type="http://schemas.openxmlformats.org/officeDocument/2006/relationships/slide" Target="slides/slide14.xml"/><Relationship Id="rId64" Type="http://schemas.openxmlformats.org/officeDocument/2006/relationships/font" Target="fonts/SourceSansPro-boldItalic.fntdata"/><Relationship Id="rId63" Type="http://schemas.openxmlformats.org/officeDocument/2006/relationships/font" Target="fonts/SourceSansPro-italic.fntdata"/><Relationship Id="rId22" Type="http://schemas.openxmlformats.org/officeDocument/2006/relationships/slide" Target="slides/slide16.xml"/><Relationship Id="rId66" Type="http://schemas.openxmlformats.org/officeDocument/2006/relationships/font" Target="fonts/CenturyGothic-bold.fntdata"/><Relationship Id="rId21" Type="http://schemas.openxmlformats.org/officeDocument/2006/relationships/slide" Target="slides/slide15.xml"/><Relationship Id="rId65" Type="http://schemas.openxmlformats.org/officeDocument/2006/relationships/font" Target="fonts/CenturyGothic-regular.fntdata"/><Relationship Id="rId24" Type="http://schemas.openxmlformats.org/officeDocument/2006/relationships/slide" Target="slides/slide18.xml"/><Relationship Id="rId68" Type="http://schemas.openxmlformats.org/officeDocument/2006/relationships/font" Target="fonts/CenturyGothic-boldItalic.fntdata"/><Relationship Id="rId23" Type="http://schemas.openxmlformats.org/officeDocument/2006/relationships/slide" Target="slides/slide17.xml"/><Relationship Id="rId67" Type="http://schemas.openxmlformats.org/officeDocument/2006/relationships/font" Target="fonts/CenturyGothic-italic.fntdata"/><Relationship Id="rId60" Type="http://schemas.openxmlformats.org/officeDocument/2006/relationships/font" Target="fonts/PoppinsSemiBold-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Light-italic.fntdata"/><Relationship Id="rId50" Type="http://schemas.openxmlformats.org/officeDocument/2006/relationships/font" Target="fonts/LatoLight-bold.fntdata"/><Relationship Id="rId53" Type="http://schemas.openxmlformats.org/officeDocument/2006/relationships/font" Target="fonts/PoppinsMedium-regular.fntdata"/><Relationship Id="rId52" Type="http://schemas.openxmlformats.org/officeDocument/2006/relationships/font" Target="fonts/LatoLight-boldItalic.fntdata"/><Relationship Id="rId11" Type="http://schemas.openxmlformats.org/officeDocument/2006/relationships/slide" Target="slides/slide5.xml"/><Relationship Id="rId55" Type="http://schemas.openxmlformats.org/officeDocument/2006/relationships/font" Target="fonts/PoppinsMedium-italic.fntdata"/><Relationship Id="rId10" Type="http://schemas.openxmlformats.org/officeDocument/2006/relationships/slide" Target="slides/slide4.xml"/><Relationship Id="rId54" Type="http://schemas.openxmlformats.org/officeDocument/2006/relationships/font" Target="fonts/PoppinsMedium-bold.fntdata"/><Relationship Id="rId13" Type="http://schemas.openxmlformats.org/officeDocument/2006/relationships/slide" Target="slides/slide7.xml"/><Relationship Id="rId57" Type="http://schemas.openxmlformats.org/officeDocument/2006/relationships/font" Target="fonts/PoppinsSemiBold-regular.fntdata"/><Relationship Id="rId12" Type="http://schemas.openxmlformats.org/officeDocument/2006/relationships/slide" Target="slides/slide6.xml"/><Relationship Id="rId56" Type="http://schemas.openxmlformats.org/officeDocument/2006/relationships/font" Target="fonts/PoppinsMedium-boldItalic.fntdata"/><Relationship Id="rId15" Type="http://schemas.openxmlformats.org/officeDocument/2006/relationships/slide" Target="slides/slide9.xml"/><Relationship Id="rId59" Type="http://schemas.openxmlformats.org/officeDocument/2006/relationships/font" Target="fonts/PoppinsSemiBold-italic.fntdata"/><Relationship Id="rId14" Type="http://schemas.openxmlformats.org/officeDocument/2006/relationships/slide" Target="slides/slide8.xml"/><Relationship Id="rId58" Type="http://schemas.openxmlformats.org/officeDocument/2006/relationships/font" Target="fonts/PoppinsSemiBold-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al.ca.gov/rulemaking_participatio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ccco.edu/About-Us/Chancellors-Office/Divisions/College-Finance-and-Facilities-Planning/Budget-News" TargetMode="External"/><Relationship Id="rId3" Type="http://schemas.openxmlformats.org/officeDocument/2006/relationships/hyperlink" Target="https://www.ebudget.ca.gov/" TargetMode="External"/><Relationship Id="rId4" Type="http://schemas.openxmlformats.org/officeDocument/2006/relationships/hyperlink" Target="https://lao.ca.gov/Policy-Areas?areaId=4&amp;category=4" TargetMode="External"/><Relationship Id="rId5" Type="http://schemas.openxmlformats.org/officeDocument/2006/relationships/hyperlink" Target="https://leginfo.legislature.ca.gov/faces/home.xhtml" TargetMode="External"/><Relationship Id="rId6" Type="http://schemas.openxmlformats.org/officeDocument/2006/relationships/hyperlink" Target="https://esd.dof.ca.gov/trailer-bill/trailerBill.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28feacd67_0_9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7" name="Google Shape;147;g1328feacd67_0_9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328feacd67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328feacd67_0_4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a:p>
            <a:pPr indent="0" lvl="0" marL="0" rtl="0" algn="l">
              <a:spcBef>
                <a:spcPts val="360"/>
              </a:spcBef>
              <a:spcAft>
                <a:spcPts val="0"/>
              </a:spcAft>
              <a:buNone/>
            </a:pPr>
            <a:r>
              <a:rPr lang="en-US"/>
              <a:t>Information, committee members, email, committee meeting dates, meeting recordings and webinar links, agendas, etc available at links on slide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Assembly/Senate alternate years</a:t>
            </a:r>
            <a:endParaRPr/>
          </a:p>
        </p:txBody>
      </p:sp>
      <p:sp>
        <p:nvSpPr>
          <p:cNvPr id="298" name="Google Shape;298;g1328feacd67_0_4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328feacd67_0_4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328feacd67_0_4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p:txBody>
      </p:sp>
      <p:sp>
        <p:nvSpPr>
          <p:cNvPr id="306" name="Google Shape;306;g1328feacd67_0_4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328feacd67_0_5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Cheryl</a:t>
            </a:r>
            <a:endParaRPr/>
          </a:p>
        </p:txBody>
      </p:sp>
      <p:sp>
        <p:nvSpPr>
          <p:cNvPr id="312" name="Google Shape;312;g1328feacd67_0_547: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328feacd67_0_4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p:txBody>
      </p:sp>
      <p:sp>
        <p:nvSpPr>
          <p:cNvPr id="344" name="Google Shape;344;g1328feacd67_0_485: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328feacd67_0_5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p:txBody>
      </p:sp>
      <p:sp>
        <p:nvSpPr>
          <p:cNvPr id="376" name="Google Shape;376;g1328feacd67_0_516: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328feacd67_0_5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328feacd67_0_5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p:txBody>
      </p:sp>
      <p:sp>
        <p:nvSpPr>
          <p:cNvPr id="401" name="Google Shape;401;g1328feacd67_0_5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328feacd67_0_5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328feacd67_0_5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Cheryl</a:t>
            </a:r>
            <a:endParaRPr/>
          </a:p>
          <a:p>
            <a:pPr indent="0" lvl="0" marL="0" rtl="0" algn="l">
              <a:spcBef>
                <a:spcPts val="360"/>
              </a:spcBef>
              <a:spcAft>
                <a:spcPts val="0"/>
              </a:spcAft>
              <a:buNone/>
            </a:pPr>
            <a:r>
              <a:rPr lang="en-US"/>
              <a:t>Create a login and track bills up to 50  - receive email alerts</a:t>
            </a:r>
            <a:endParaRPr/>
          </a:p>
          <a:p>
            <a:pPr indent="0" lvl="0" marL="0" rtl="0" algn="l">
              <a:spcBef>
                <a:spcPts val="360"/>
              </a:spcBef>
              <a:spcAft>
                <a:spcPts val="0"/>
              </a:spcAft>
              <a:buNone/>
            </a:pPr>
            <a:r>
              <a:rPr lang="en-US"/>
              <a:t>Track and review amendments, votes, bills analysis, who is in support, status</a:t>
            </a:r>
            <a:endParaRPr/>
          </a:p>
        </p:txBody>
      </p:sp>
      <p:sp>
        <p:nvSpPr>
          <p:cNvPr id="409" name="Google Shape;409;g1328feacd67_0_5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328feacd67_0_5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328feacd67_0_5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1400">
                <a:solidFill>
                  <a:srgbClr val="404040"/>
                </a:solidFill>
                <a:latin typeface="Arial"/>
                <a:ea typeface="Arial"/>
                <a:cs typeface="Arial"/>
                <a:sym typeface="Arial"/>
              </a:rPr>
              <a:t>Cheryl</a:t>
            </a:r>
            <a:endParaRPr sz="1400">
              <a:solidFill>
                <a:srgbClr val="404040"/>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t/>
            </a:r>
            <a:endParaRPr sz="1400">
              <a:solidFill>
                <a:srgbClr val="404040"/>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US" sz="1400">
                <a:solidFill>
                  <a:srgbClr val="404040"/>
                </a:solidFill>
                <a:latin typeface="Arial"/>
                <a:ea typeface="Arial"/>
                <a:cs typeface="Arial"/>
                <a:sym typeface="Arial"/>
              </a:rPr>
              <a:t>Introduced February 18, 2021: </a:t>
            </a:r>
            <a:r>
              <a:rPr lang="en-US" sz="1400">
                <a:solidFill>
                  <a:srgbClr val="333333"/>
                </a:solidFill>
                <a:highlight>
                  <a:schemeClr val="lt1"/>
                </a:highlight>
                <a:latin typeface="Arial"/>
                <a:ea typeface="Arial"/>
                <a:cs typeface="Arial"/>
                <a:sym typeface="Arial"/>
              </a:rPr>
              <a:t>AB 1111, as introduced, Berman. Department of Housing and Community Development: regional housing need allocation: low-income community college students.</a:t>
            </a:r>
            <a:endParaRPr sz="1400">
              <a:solidFill>
                <a:srgbClr val="333333"/>
              </a:solidFill>
              <a:highlight>
                <a:schemeClr val="lt1"/>
              </a:highlight>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US" sz="1400">
                <a:solidFill>
                  <a:srgbClr val="333333"/>
                </a:solidFill>
                <a:highlight>
                  <a:schemeClr val="lt1"/>
                </a:highlight>
                <a:latin typeface="Arial"/>
                <a:ea typeface="Arial"/>
                <a:cs typeface="Arial"/>
                <a:sym typeface="Arial"/>
              </a:rPr>
              <a:t>If one only looks at the August 26 version it appears as though Ed Code is only being changed regarding the date for full implementation and that the rest of it has been approved.</a:t>
            </a:r>
            <a:endParaRPr sz="1400">
              <a:latin typeface="Arial"/>
              <a:ea typeface="Arial"/>
              <a:cs typeface="Arial"/>
              <a:sym typeface="Arial"/>
            </a:endParaRPr>
          </a:p>
        </p:txBody>
      </p:sp>
      <p:sp>
        <p:nvSpPr>
          <p:cNvPr id="417" name="Google Shape;417;g1328feacd67_0_5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328feacd67_0_6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328feacd67_0_6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Cheryl</a:t>
            </a:r>
            <a:endParaRPr/>
          </a:p>
        </p:txBody>
      </p:sp>
      <p:sp>
        <p:nvSpPr>
          <p:cNvPr id="426" name="Google Shape;426;g1328feacd67_0_6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328feacd67_0_6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p:txBody>
      </p:sp>
      <p:sp>
        <p:nvSpPr>
          <p:cNvPr id="434" name="Google Shape;434;g1328feacd67_0_629: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28feacd67_0_9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328feacd67_0_9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3" name="Google Shape;153;g1328feacd67_0_9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328feacd67_0_6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328feacd67_0_6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Cheryl</a:t>
            </a:r>
            <a:endParaRPr/>
          </a:p>
        </p:txBody>
      </p:sp>
      <p:sp>
        <p:nvSpPr>
          <p:cNvPr id="450" name="Google Shape;450;g1328feacd67_0_6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328feacd67_0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328feacd67_0_6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Cheryl</a:t>
            </a:r>
            <a:endParaRPr/>
          </a:p>
          <a:p>
            <a:pPr indent="0" lvl="0" marL="0" rtl="0" algn="l">
              <a:spcBef>
                <a:spcPts val="360"/>
              </a:spcBef>
              <a:spcAft>
                <a:spcPts val="0"/>
              </a:spcAft>
              <a:buNone/>
            </a:pPr>
            <a:r>
              <a:rPr lang="en-US"/>
              <a:t>Watch committee hearings </a:t>
            </a:r>
            <a:endParaRPr/>
          </a:p>
          <a:p>
            <a:pPr indent="0" lvl="0" marL="0" rtl="0" algn="l">
              <a:spcBef>
                <a:spcPts val="360"/>
              </a:spcBef>
              <a:spcAft>
                <a:spcPts val="0"/>
              </a:spcAft>
              <a:buNone/>
            </a:pPr>
            <a:r>
              <a:rPr lang="en-US"/>
              <a:t>Provide testimony/public comment</a:t>
            </a:r>
            <a:endParaRPr/>
          </a:p>
        </p:txBody>
      </p:sp>
      <p:sp>
        <p:nvSpPr>
          <p:cNvPr id="459" name="Google Shape;459;g1328feacd67_0_6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328feacd67_0_6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328feacd67_0_6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en-US"/>
              <a:t>Wendy</a:t>
            </a:r>
            <a:endParaRPr/>
          </a:p>
          <a:p>
            <a:pPr indent="0" lvl="0" marL="0" rtl="0" algn="l">
              <a:spcBef>
                <a:spcPts val="360"/>
              </a:spcBef>
              <a:spcAft>
                <a:spcPts val="0"/>
              </a:spcAft>
              <a:buClr>
                <a:schemeClr val="dk1"/>
              </a:buClr>
              <a:buSzPts val="1100"/>
              <a:buFont typeface="Arial"/>
              <a:buNone/>
            </a:pPr>
            <a:r>
              <a:rPr lang="en-US"/>
              <a:t>Information, committee members, email, committee meeting dates, meeting recordings and webinar links, agendas, etc available at links on slide</a:t>
            </a:r>
            <a:endParaRPr/>
          </a:p>
          <a:p>
            <a:pPr indent="0" lvl="0" marL="0" rtl="0" algn="l">
              <a:spcBef>
                <a:spcPts val="360"/>
              </a:spcBef>
              <a:spcAft>
                <a:spcPts val="0"/>
              </a:spcAft>
              <a:buNone/>
            </a:pPr>
            <a:r>
              <a:t/>
            </a:r>
            <a:endParaRPr/>
          </a:p>
        </p:txBody>
      </p:sp>
      <p:sp>
        <p:nvSpPr>
          <p:cNvPr id="467" name="Google Shape;467;g1328feacd67_0_6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328feacd67_0_6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328feacd67_0_6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sz="1400">
                <a:solidFill>
                  <a:srgbClr val="404040"/>
                </a:solidFill>
                <a:latin typeface="Arial"/>
                <a:ea typeface="Arial"/>
                <a:cs typeface="Arial"/>
                <a:sym typeface="Arial"/>
              </a:rPr>
              <a:t>Cheryl</a:t>
            </a:r>
            <a:endParaRPr sz="1400">
              <a:solidFill>
                <a:srgbClr val="404040"/>
              </a:solidFill>
              <a:latin typeface="Arial"/>
              <a:ea typeface="Arial"/>
              <a:cs typeface="Arial"/>
              <a:sym typeface="Arial"/>
            </a:endParaRPr>
          </a:p>
          <a:p>
            <a:pPr indent="0" lvl="0" marL="0" rtl="0" algn="l">
              <a:lnSpc>
                <a:spcPct val="90000"/>
              </a:lnSpc>
              <a:spcBef>
                <a:spcPts val="1000"/>
              </a:spcBef>
              <a:spcAft>
                <a:spcPts val="0"/>
              </a:spcAft>
              <a:buNone/>
            </a:pPr>
            <a:r>
              <a:rPr lang="en-US" sz="1400">
                <a:solidFill>
                  <a:srgbClr val="404040"/>
                </a:solidFill>
                <a:latin typeface="Arial"/>
                <a:ea typeface="Arial"/>
                <a:cs typeface="Arial"/>
                <a:sym typeface="Arial"/>
              </a:rPr>
              <a:t>Legislators are people too! Find ways to connect with them before launching into an ask! Read about their interests and legislative proposals.</a:t>
            </a:r>
            <a:endParaRPr sz="1400">
              <a:solidFill>
                <a:srgbClr val="404040"/>
              </a:solidFill>
              <a:latin typeface="Arial"/>
              <a:ea typeface="Arial"/>
              <a:cs typeface="Arial"/>
              <a:sym typeface="Arial"/>
            </a:endParaRPr>
          </a:p>
          <a:p>
            <a:pPr indent="0" lvl="0" marL="0" rtl="0" algn="l">
              <a:lnSpc>
                <a:spcPct val="90000"/>
              </a:lnSpc>
              <a:spcBef>
                <a:spcPts val="1000"/>
              </a:spcBef>
              <a:spcAft>
                <a:spcPts val="0"/>
              </a:spcAft>
              <a:buNone/>
            </a:pPr>
            <a:r>
              <a:rPr lang="en-US" sz="1400">
                <a:solidFill>
                  <a:srgbClr val="404040"/>
                </a:solidFill>
                <a:latin typeface="Arial"/>
                <a:ea typeface="Arial"/>
                <a:cs typeface="Arial"/>
                <a:sym typeface="Arial"/>
              </a:rPr>
              <a:t>Locate legislator’s website </a:t>
            </a:r>
            <a:endParaRPr sz="1400">
              <a:solidFill>
                <a:srgbClr val="404040"/>
              </a:solidFill>
              <a:latin typeface="Arial"/>
              <a:ea typeface="Arial"/>
              <a:cs typeface="Arial"/>
              <a:sym typeface="Arial"/>
            </a:endParaRPr>
          </a:p>
          <a:p>
            <a:pPr indent="-317500" lvl="0" marL="457200" rtl="0" algn="l">
              <a:lnSpc>
                <a:spcPct val="90000"/>
              </a:lnSpc>
              <a:spcBef>
                <a:spcPts val="1000"/>
              </a:spcBef>
              <a:spcAft>
                <a:spcPts val="0"/>
              </a:spcAft>
              <a:buClr>
                <a:srgbClr val="404040"/>
              </a:buClr>
              <a:buSzPts val="1400"/>
              <a:buFont typeface="Arial"/>
              <a:buChar char="●"/>
            </a:pPr>
            <a:r>
              <a:rPr lang="en-US" sz="1400">
                <a:solidFill>
                  <a:srgbClr val="404040"/>
                </a:solidFill>
                <a:latin typeface="Arial"/>
                <a:ea typeface="Arial"/>
                <a:cs typeface="Arial"/>
                <a:sym typeface="Arial"/>
              </a:rPr>
              <a:t>Contact legislator</a:t>
            </a:r>
            <a:endParaRPr sz="1400">
              <a:solidFill>
                <a:srgbClr val="404040"/>
              </a:solidFill>
              <a:latin typeface="Arial"/>
              <a:ea typeface="Arial"/>
              <a:cs typeface="Arial"/>
              <a:sym typeface="Arial"/>
            </a:endParaRPr>
          </a:p>
          <a:p>
            <a:pPr indent="-317500" lvl="0" marL="457200" rtl="0" algn="l">
              <a:lnSpc>
                <a:spcPct val="90000"/>
              </a:lnSpc>
              <a:spcBef>
                <a:spcPts val="0"/>
              </a:spcBef>
              <a:spcAft>
                <a:spcPts val="0"/>
              </a:spcAft>
              <a:buClr>
                <a:srgbClr val="404040"/>
              </a:buClr>
              <a:buSzPts val="1400"/>
              <a:buFont typeface="Arial"/>
              <a:buChar char="●"/>
            </a:pPr>
            <a:r>
              <a:rPr lang="en-US" sz="1400">
                <a:solidFill>
                  <a:srgbClr val="404040"/>
                </a:solidFill>
                <a:latin typeface="Arial"/>
                <a:ea typeface="Arial"/>
                <a:cs typeface="Arial"/>
                <a:sym typeface="Arial"/>
              </a:rPr>
              <a:t>locate district office</a:t>
            </a:r>
            <a:endParaRPr sz="1400">
              <a:solidFill>
                <a:srgbClr val="404040"/>
              </a:solidFill>
              <a:latin typeface="Arial"/>
              <a:ea typeface="Arial"/>
              <a:cs typeface="Arial"/>
              <a:sym typeface="Arial"/>
            </a:endParaRPr>
          </a:p>
          <a:p>
            <a:pPr indent="-317500" lvl="0" marL="457200" rtl="0" algn="l">
              <a:lnSpc>
                <a:spcPct val="90000"/>
              </a:lnSpc>
              <a:spcBef>
                <a:spcPts val="0"/>
              </a:spcBef>
              <a:spcAft>
                <a:spcPts val="0"/>
              </a:spcAft>
              <a:buClr>
                <a:srgbClr val="404040"/>
              </a:buClr>
              <a:buSzPts val="1400"/>
              <a:buFont typeface="Arial"/>
              <a:buChar char="●"/>
            </a:pPr>
            <a:r>
              <a:rPr lang="en-US" sz="1400">
                <a:solidFill>
                  <a:srgbClr val="404040"/>
                </a:solidFill>
                <a:latin typeface="Arial"/>
                <a:ea typeface="Arial"/>
                <a:cs typeface="Arial"/>
                <a:sym typeface="Arial"/>
              </a:rPr>
              <a:t>Sign up for updates/press releases</a:t>
            </a:r>
            <a:endParaRPr sz="1400">
              <a:solidFill>
                <a:srgbClr val="404040"/>
              </a:solidFill>
              <a:latin typeface="Arial"/>
              <a:ea typeface="Arial"/>
              <a:cs typeface="Arial"/>
              <a:sym typeface="Arial"/>
            </a:endParaRPr>
          </a:p>
          <a:p>
            <a:pPr indent="-317500" lvl="0" marL="457200" rtl="0" algn="l">
              <a:lnSpc>
                <a:spcPct val="90000"/>
              </a:lnSpc>
              <a:spcBef>
                <a:spcPts val="0"/>
              </a:spcBef>
              <a:spcAft>
                <a:spcPts val="0"/>
              </a:spcAft>
              <a:buClr>
                <a:srgbClr val="404040"/>
              </a:buClr>
              <a:buSzPts val="1400"/>
              <a:buFont typeface="Arial"/>
              <a:buChar char="●"/>
            </a:pPr>
            <a:r>
              <a:rPr lang="en-US" sz="1400">
                <a:solidFill>
                  <a:srgbClr val="404040"/>
                </a:solidFill>
                <a:latin typeface="Arial"/>
                <a:ea typeface="Arial"/>
                <a:cs typeface="Arial"/>
                <a:sym typeface="Arial"/>
              </a:rPr>
              <a:t>Find events</a:t>
            </a:r>
            <a:endParaRPr sz="1400">
              <a:solidFill>
                <a:srgbClr val="404040"/>
              </a:solidFill>
              <a:latin typeface="Arial"/>
              <a:ea typeface="Arial"/>
              <a:cs typeface="Arial"/>
              <a:sym typeface="Arial"/>
            </a:endParaRPr>
          </a:p>
          <a:p>
            <a:pPr indent="-317500" lvl="0" marL="457200" rtl="0" algn="l">
              <a:lnSpc>
                <a:spcPct val="90000"/>
              </a:lnSpc>
              <a:spcBef>
                <a:spcPts val="0"/>
              </a:spcBef>
              <a:spcAft>
                <a:spcPts val="0"/>
              </a:spcAft>
              <a:buClr>
                <a:srgbClr val="404040"/>
              </a:buClr>
              <a:buSzPts val="1400"/>
              <a:buFont typeface="Arial"/>
              <a:buChar char="●"/>
            </a:pPr>
            <a:r>
              <a:rPr lang="en-US" sz="1400">
                <a:solidFill>
                  <a:srgbClr val="404040"/>
                </a:solidFill>
                <a:latin typeface="Arial"/>
                <a:ea typeface="Arial"/>
                <a:cs typeface="Arial"/>
                <a:sym typeface="Arial"/>
              </a:rPr>
              <a:t>discover what your legislator is interested in</a:t>
            </a:r>
            <a:endParaRPr sz="1400">
              <a:solidFill>
                <a:srgbClr val="404040"/>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US" sz="1400">
                <a:solidFill>
                  <a:srgbClr val="404040"/>
                </a:solidFill>
                <a:latin typeface="Arial"/>
                <a:ea typeface="Arial"/>
                <a:cs typeface="Arial"/>
                <a:sym typeface="Arial"/>
              </a:rPr>
              <a:t>State Capitol / In-district meetings</a:t>
            </a:r>
            <a:endParaRPr sz="1400">
              <a:solidFill>
                <a:srgbClr val="404040"/>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US" sz="1400">
                <a:solidFill>
                  <a:srgbClr val="404040"/>
                </a:solidFill>
                <a:latin typeface="Arial"/>
                <a:ea typeface="Arial"/>
                <a:cs typeface="Arial"/>
                <a:sym typeface="Arial"/>
              </a:rPr>
              <a:t>Zoom meetings</a:t>
            </a:r>
            <a:endParaRPr sz="1400"/>
          </a:p>
        </p:txBody>
      </p:sp>
      <p:sp>
        <p:nvSpPr>
          <p:cNvPr id="475" name="Google Shape;475;g1328feacd67_0_6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328feacd67_0_6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328feacd67_0_6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Cheryl</a:t>
            </a:r>
            <a:endParaRPr/>
          </a:p>
          <a:p>
            <a:pPr indent="0" lvl="0" marL="0" rtl="0" algn="l">
              <a:spcBef>
                <a:spcPts val="360"/>
              </a:spcBef>
              <a:spcAft>
                <a:spcPts val="0"/>
              </a:spcAft>
              <a:buNone/>
            </a:pPr>
            <a:r>
              <a:rPr lang="en-US"/>
              <a:t>It’s good for the first meeting to just talk and not need to ask for something, if possible.</a:t>
            </a:r>
            <a:endParaRPr/>
          </a:p>
          <a:p>
            <a:pPr indent="0" lvl="0" marL="0" rtl="0" algn="l">
              <a:spcBef>
                <a:spcPts val="360"/>
              </a:spcBef>
              <a:spcAft>
                <a:spcPts val="0"/>
              </a:spcAft>
              <a:buNone/>
            </a:pPr>
            <a:r>
              <a:rPr lang="en-US"/>
              <a:t>Try to avoid “winning a debate” in the first office visit - you want to leave at or above the same level as you entered. You don’t want the legislator or the staff feeling like they never want to meet with you again - LOL</a:t>
            </a:r>
            <a:endParaRPr/>
          </a:p>
        </p:txBody>
      </p:sp>
      <p:sp>
        <p:nvSpPr>
          <p:cNvPr id="483" name="Google Shape;483;g1328feacd67_0_6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328feacd67_0_7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328feacd67_0_7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Cheryl</a:t>
            </a:r>
            <a:endParaRPr/>
          </a:p>
        </p:txBody>
      </p:sp>
      <p:sp>
        <p:nvSpPr>
          <p:cNvPr id="491" name="Google Shape;491;g1328feacd67_0_7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328feacd67_0_7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328feacd67_0_7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p:txBody>
      </p:sp>
      <p:sp>
        <p:nvSpPr>
          <p:cNvPr id="499" name="Google Shape;499;g1328feacd67_0_7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328feacd67_0_8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1328feacd67_0_8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p:txBody>
      </p:sp>
      <p:sp>
        <p:nvSpPr>
          <p:cNvPr id="507" name="Google Shape;507;g1328feacd67_0_8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328feacd67_0_8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1328feacd67_0_8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p:txBody>
      </p:sp>
      <p:sp>
        <p:nvSpPr>
          <p:cNvPr id="516" name="Google Shape;516;g1328feacd67_0_8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328feacd67_0_8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1328feacd67_0_8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5" name="Google Shape;525;g1328feacd67_0_8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328feacd67_0_1075: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1328feacd67_0_1075: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61" name="Google Shape;161;g1328feacd67_0_1075: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328feacd67_0_8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328feacd67_0_8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4" name="Google Shape;534;g1328feacd67_0_8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28feacd67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328feacd67_0_1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Cheryl</a:t>
            </a:r>
            <a:endParaRPr/>
          </a:p>
        </p:txBody>
      </p:sp>
      <p:sp>
        <p:nvSpPr>
          <p:cNvPr id="168" name="Google Shape;168;g1328feacd67_0_1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328feacd67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328feacd67_0_1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a:p>
            <a:pPr indent="0" lvl="0" marL="0" rtl="0" algn="l">
              <a:spcBef>
                <a:spcPts val="360"/>
              </a:spcBef>
              <a:spcAft>
                <a:spcPts val="0"/>
              </a:spcAft>
              <a:buNone/>
            </a:pPr>
            <a:r>
              <a:rPr lang="en-US"/>
              <a:t>There is Title for CCCs and for CSU, so just keep that on your radar - CCC Title 5 is in Division 6.</a:t>
            </a:r>
            <a:endParaRPr/>
          </a:p>
          <a:p>
            <a:pPr indent="0" lvl="0" marL="0" rtl="0" algn="l">
              <a:spcBef>
                <a:spcPts val="360"/>
              </a:spcBef>
              <a:spcAft>
                <a:spcPts val="0"/>
              </a:spcAft>
              <a:buNone/>
            </a:pPr>
            <a:r>
              <a:rPr lang="en-US"/>
              <a:t>Regs are approved by the BoG, but also have to go through the Office of Administrative Law (OAL) before final approval: </a:t>
            </a:r>
            <a:r>
              <a:rPr lang="en-US" u="sng">
                <a:solidFill>
                  <a:schemeClr val="hlink"/>
                </a:solidFill>
                <a:hlinkClick r:id="rId2"/>
              </a:rPr>
              <a:t>https://oal.ca.gov/rulemaking_participation/</a:t>
            </a:r>
            <a:r>
              <a:rPr lang="en-US"/>
              <a:t> </a:t>
            </a:r>
            <a:endParaRPr/>
          </a:p>
          <a:p>
            <a:pPr indent="0" lvl="0" marL="0" rtl="0" algn="l">
              <a:spcBef>
                <a:spcPts val="360"/>
              </a:spcBef>
              <a:spcAft>
                <a:spcPts val="0"/>
              </a:spcAft>
              <a:buNone/>
            </a:pPr>
            <a:r>
              <a:rPr lang="en-US"/>
              <a:t>BoG provides 45-day public comment period, if changes are made in response then there is a 15-day public comment period. After BoG approval, must submit to the OAL within one year. OAL  has a review period of no more than 30 working days.</a:t>
            </a:r>
            <a:endParaRPr/>
          </a:p>
          <a:p>
            <a:pPr indent="0" lvl="0" marL="0" rtl="0" algn="l">
              <a:spcBef>
                <a:spcPts val="360"/>
              </a:spcBef>
              <a:spcAft>
                <a:spcPts val="0"/>
              </a:spcAft>
              <a:buNone/>
            </a:pPr>
            <a:r>
              <a:rPr lang="en-US"/>
              <a:t>The BoG relies primarily upon the advice and judgment of the 5C in regs on Curriculum and Instruction.</a:t>
            </a:r>
            <a:endParaRPr/>
          </a:p>
          <a:p>
            <a:pPr indent="0" lvl="0" marL="0" rtl="0" algn="l">
              <a:spcBef>
                <a:spcPts val="360"/>
              </a:spcBef>
              <a:spcAft>
                <a:spcPts val="0"/>
              </a:spcAft>
              <a:buNone/>
            </a:pPr>
            <a:r>
              <a:t/>
            </a:r>
            <a:endParaRPr/>
          </a:p>
        </p:txBody>
      </p:sp>
      <p:sp>
        <p:nvSpPr>
          <p:cNvPr id="176" name="Google Shape;176;g1328feacd67_0_1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28feacd67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328feacd67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0" marL="457200" rtl="0" algn="l">
              <a:lnSpc>
                <a:spcPct val="90000"/>
              </a:lnSpc>
              <a:spcBef>
                <a:spcPts val="1000"/>
              </a:spcBef>
              <a:spcAft>
                <a:spcPts val="0"/>
              </a:spcAft>
              <a:buClr>
                <a:srgbClr val="404040"/>
              </a:buClr>
              <a:buSzPts val="1200"/>
              <a:buChar char="•"/>
            </a:pPr>
            <a:r>
              <a:rPr lang="en-US">
                <a:solidFill>
                  <a:srgbClr val="404040"/>
                </a:solidFill>
                <a:latin typeface="Arial"/>
                <a:ea typeface="Arial"/>
                <a:cs typeface="Arial"/>
                <a:sym typeface="Arial"/>
              </a:rPr>
              <a:t>Wendy</a:t>
            </a:r>
            <a:endParaRPr>
              <a:solidFill>
                <a:srgbClr val="404040"/>
              </a:solidFill>
              <a:latin typeface="Arial"/>
              <a:ea typeface="Arial"/>
              <a:cs typeface="Arial"/>
              <a:sym typeface="Arial"/>
            </a:endParaRPr>
          </a:p>
          <a:p>
            <a:pPr indent="-304800" lvl="0" marL="457200" rtl="0" algn="l">
              <a:lnSpc>
                <a:spcPct val="90000"/>
              </a:lnSpc>
              <a:spcBef>
                <a:spcPts val="0"/>
              </a:spcBef>
              <a:spcAft>
                <a:spcPts val="0"/>
              </a:spcAft>
              <a:buClr>
                <a:srgbClr val="404040"/>
              </a:buClr>
              <a:buSzPts val="1200"/>
              <a:buChar char="•"/>
            </a:pPr>
            <a:r>
              <a:rPr lang="en-US">
                <a:solidFill>
                  <a:srgbClr val="404040"/>
                </a:solidFill>
                <a:latin typeface="Arial"/>
                <a:ea typeface="Arial"/>
                <a:cs typeface="Arial"/>
                <a:sym typeface="Arial"/>
              </a:rPr>
              <a:t>Board of Governors appointed by the governor</a:t>
            </a:r>
            <a:endParaRPr>
              <a:solidFill>
                <a:srgbClr val="404040"/>
              </a:solidFill>
              <a:latin typeface="Arial"/>
              <a:ea typeface="Arial"/>
              <a:cs typeface="Arial"/>
              <a:sym typeface="Arial"/>
            </a:endParaRPr>
          </a:p>
          <a:p>
            <a:pPr indent="-304800" lvl="1" marL="914400" rtl="0" algn="l">
              <a:lnSpc>
                <a:spcPct val="90000"/>
              </a:lnSpc>
              <a:spcBef>
                <a:spcPts val="0"/>
              </a:spcBef>
              <a:spcAft>
                <a:spcPts val="0"/>
              </a:spcAft>
              <a:buClr>
                <a:srgbClr val="404040"/>
              </a:buClr>
              <a:buSzPts val="1200"/>
              <a:buChar char="•"/>
            </a:pPr>
            <a:r>
              <a:rPr lang="en-US">
                <a:solidFill>
                  <a:srgbClr val="404040"/>
                </a:solidFill>
                <a:latin typeface="Arial"/>
                <a:ea typeface="Arial"/>
                <a:cs typeface="Arial"/>
                <a:sym typeface="Arial"/>
              </a:rPr>
              <a:t>6-year terms for most; 2-year terms for the two faculty members, two student members, and one classified professional member</a:t>
            </a:r>
            <a:endParaRPr>
              <a:solidFill>
                <a:srgbClr val="404040"/>
              </a:solidFill>
              <a:latin typeface="Arial"/>
              <a:ea typeface="Arial"/>
              <a:cs typeface="Arial"/>
              <a:sym typeface="Arial"/>
            </a:endParaRPr>
          </a:p>
          <a:p>
            <a:pPr indent="-304800" lvl="1" marL="914400" rtl="0" algn="l">
              <a:lnSpc>
                <a:spcPct val="90000"/>
              </a:lnSpc>
              <a:spcBef>
                <a:spcPts val="0"/>
              </a:spcBef>
              <a:spcAft>
                <a:spcPts val="0"/>
              </a:spcAft>
              <a:buClr>
                <a:srgbClr val="404040"/>
              </a:buClr>
              <a:buSzPts val="1200"/>
              <a:buChar char="•"/>
            </a:pPr>
            <a:r>
              <a:rPr lang="en-US">
                <a:solidFill>
                  <a:srgbClr val="404040"/>
                </a:solidFill>
                <a:latin typeface="Arial"/>
                <a:ea typeface="Arial"/>
                <a:cs typeface="Arial"/>
                <a:sym typeface="Arial"/>
              </a:rPr>
              <a:t>sets policy and provides guidance</a:t>
            </a:r>
            <a:endParaRPr>
              <a:solidFill>
                <a:srgbClr val="404040"/>
              </a:solidFill>
              <a:latin typeface="Arial"/>
              <a:ea typeface="Arial"/>
              <a:cs typeface="Arial"/>
              <a:sym typeface="Arial"/>
            </a:endParaRPr>
          </a:p>
          <a:p>
            <a:pPr indent="-304800" lvl="0" marL="457200" rtl="0" algn="l">
              <a:lnSpc>
                <a:spcPct val="90000"/>
              </a:lnSpc>
              <a:spcBef>
                <a:spcPts val="0"/>
              </a:spcBef>
              <a:spcAft>
                <a:spcPts val="0"/>
              </a:spcAft>
              <a:buClr>
                <a:srgbClr val="404040"/>
              </a:buClr>
              <a:buSzPts val="1200"/>
              <a:buChar char="•"/>
            </a:pPr>
            <a:r>
              <a:rPr lang="en-US">
                <a:solidFill>
                  <a:srgbClr val="404040"/>
                </a:solidFill>
                <a:latin typeface="Arial"/>
                <a:ea typeface="Arial"/>
                <a:cs typeface="Arial"/>
                <a:sym typeface="Arial"/>
              </a:rPr>
              <a:t>Consultation Council</a:t>
            </a:r>
            <a:endParaRPr>
              <a:solidFill>
                <a:srgbClr val="404040"/>
              </a:solidFill>
              <a:latin typeface="Arial"/>
              <a:ea typeface="Arial"/>
              <a:cs typeface="Arial"/>
              <a:sym typeface="Arial"/>
            </a:endParaRPr>
          </a:p>
          <a:p>
            <a:pPr indent="-304800" lvl="1" marL="914400" rtl="0" algn="l">
              <a:lnSpc>
                <a:spcPct val="90000"/>
              </a:lnSpc>
              <a:spcBef>
                <a:spcPts val="0"/>
              </a:spcBef>
              <a:spcAft>
                <a:spcPts val="0"/>
              </a:spcAft>
              <a:buClr>
                <a:srgbClr val="404040"/>
              </a:buClr>
              <a:buSzPts val="1200"/>
              <a:buChar char="•"/>
            </a:pPr>
            <a:r>
              <a:rPr lang="en-US">
                <a:solidFill>
                  <a:srgbClr val="404040"/>
                </a:solidFill>
                <a:latin typeface="Arial"/>
                <a:ea typeface="Arial"/>
                <a:cs typeface="Arial"/>
                <a:sym typeface="Arial"/>
              </a:rPr>
              <a:t>18 representatives from system practitioner groups</a:t>
            </a:r>
            <a:endParaRPr>
              <a:solidFill>
                <a:srgbClr val="404040"/>
              </a:solidFill>
              <a:latin typeface="Arial"/>
              <a:ea typeface="Arial"/>
              <a:cs typeface="Arial"/>
              <a:sym typeface="Arial"/>
            </a:endParaRPr>
          </a:p>
          <a:p>
            <a:pPr indent="-304800" lvl="1" marL="914400" rtl="0" algn="l">
              <a:lnSpc>
                <a:spcPct val="90000"/>
              </a:lnSpc>
              <a:spcBef>
                <a:spcPts val="0"/>
              </a:spcBef>
              <a:spcAft>
                <a:spcPts val="0"/>
              </a:spcAft>
              <a:buClr>
                <a:srgbClr val="404040"/>
              </a:buClr>
              <a:buSzPts val="1200"/>
              <a:buChar char="•"/>
            </a:pPr>
            <a:r>
              <a:rPr lang="en-US">
                <a:solidFill>
                  <a:srgbClr val="404040"/>
                </a:solidFill>
                <a:latin typeface="Arial"/>
                <a:ea typeface="Arial"/>
                <a:cs typeface="Arial"/>
                <a:sym typeface="Arial"/>
              </a:rPr>
              <a:t>chaired by deputy chancellor</a:t>
            </a:r>
            <a:endParaRPr>
              <a:solidFill>
                <a:srgbClr val="404040"/>
              </a:solidFill>
              <a:latin typeface="Arial"/>
              <a:ea typeface="Arial"/>
              <a:cs typeface="Arial"/>
              <a:sym typeface="Arial"/>
            </a:endParaRPr>
          </a:p>
          <a:p>
            <a:pPr indent="-304800" lvl="1" marL="914400" rtl="0" algn="l">
              <a:lnSpc>
                <a:spcPct val="90000"/>
              </a:lnSpc>
              <a:spcBef>
                <a:spcPts val="0"/>
              </a:spcBef>
              <a:spcAft>
                <a:spcPts val="0"/>
              </a:spcAft>
              <a:buClr>
                <a:srgbClr val="404040"/>
              </a:buClr>
              <a:buSzPts val="1200"/>
              <a:buChar char="•"/>
            </a:pPr>
            <a:r>
              <a:rPr lang="en-US">
                <a:solidFill>
                  <a:srgbClr val="404040"/>
                </a:solidFill>
                <a:latin typeface="Arial"/>
                <a:ea typeface="Arial"/>
                <a:cs typeface="Arial"/>
                <a:sym typeface="Arial"/>
              </a:rPr>
              <a:t>provides recommendations to the chancellor and Board of Governors</a:t>
            </a:r>
            <a:endParaRPr>
              <a:solidFill>
                <a:srgbClr val="404040"/>
              </a:solidFill>
              <a:latin typeface="Arial"/>
              <a:ea typeface="Arial"/>
              <a:cs typeface="Arial"/>
              <a:sym typeface="Arial"/>
            </a:endParaRPr>
          </a:p>
          <a:p>
            <a:pPr indent="-304800" lvl="0" marL="457200" rtl="0" algn="l">
              <a:lnSpc>
                <a:spcPct val="90000"/>
              </a:lnSpc>
              <a:spcBef>
                <a:spcPts val="0"/>
              </a:spcBef>
              <a:spcAft>
                <a:spcPts val="0"/>
              </a:spcAft>
              <a:buClr>
                <a:srgbClr val="404040"/>
              </a:buClr>
              <a:buSzPts val="1200"/>
              <a:buChar char="•"/>
            </a:pPr>
            <a:r>
              <a:rPr lang="en-US">
                <a:solidFill>
                  <a:srgbClr val="404040"/>
                </a:solidFill>
                <a:latin typeface="Arial"/>
                <a:ea typeface="Arial"/>
                <a:cs typeface="Arial"/>
                <a:sym typeface="Arial"/>
              </a:rPr>
              <a:t>Chancellor’s Office</a:t>
            </a:r>
            <a:endParaRPr>
              <a:solidFill>
                <a:srgbClr val="404040"/>
              </a:solidFill>
              <a:latin typeface="Arial"/>
              <a:ea typeface="Arial"/>
              <a:cs typeface="Arial"/>
              <a:sym typeface="Arial"/>
            </a:endParaRPr>
          </a:p>
          <a:p>
            <a:pPr indent="-304800" lvl="1" marL="914400" rtl="0" algn="l">
              <a:lnSpc>
                <a:spcPct val="90000"/>
              </a:lnSpc>
              <a:spcBef>
                <a:spcPts val="0"/>
              </a:spcBef>
              <a:spcAft>
                <a:spcPts val="0"/>
              </a:spcAft>
              <a:buClr>
                <a:srgbClr val="404040"/>
              </a:buClr>
              <a:buSzPts val="1200"/>
              <a:buChar char="•"/>
            </a:pPr>
            <a:r>
              <a:rPr lang="en-US">
                <a:solidFill>
                  <a:srgbClr val="404040"/>
                </a:solidFill>
                <a:latin typeface="Arial"/>
                <a:ea typeface="Arial"/>
                <a:cs typeface="Arial"/>
                <a:sym typeface="Arial"/>
              </a:rPr>
              <a:t>chancellor serves as CEO and oversees the system’s executive office</a:t>
            </a:r>
            <a:endParaRPr>
              <a:solidFill>
                <a:srgbClr val="404040"/>
              </a:solidFill>
              <a:latin typeface="Arial"/>
              <a:ea typeface="Arial"/>
              <a:cs typeface="Arial"/>
              <a:sym typeface="Arial"/>
            </a:endParaRPr>
          </a:p>
          <a:p>
            <a:pPr indent="-304800" lvl="1" marL="914400" rtl="0" algn="l">
              <a:lnSpc>
                <a:spcPct val="90000"/>
              </a:lnSpc>
              <a:spcBef>
                <a:spcPts val="0"/>
              </a:spcBef>
              <a:spcAft>
                <a:spcPts val="0"/>
              </a:spcAft>
              <a:buClr>
                <a:srgbClr val="404040"/>
              </a:buClr>
              <a:buSzPts val="1200"/>
              <a:buChar char="•"/>
            </a:pPr>
            <a:r>
              <a:rPr lang="en-US">
                <a:solidFill>
                  <a:srgbClr val="404040"/>
                </a:solidFill>
                <a:latin typeface="Arial"/>
                <a:ea typeface="Arial"/>
                <a:cs typeface="Arial"/>
                <a:sym typeface="Arial"/>
              </a:rPr>
              <a:t>divisions led by vice chancellors</a:t>
            </a:r>
            <a:endParaRPr>
              <a:solidFill>
                <a:srgbClr val="404040"/>
              </a:solidFill>
              <a:latin typeface="Arial"/>
              <a:ea typeface="Arial"/>
              <a:cs typeface="Arial"/>
              <a:sym typeface="Arial"/>
            </a:endParaRPr>
          </a:p>
          <a:p>
            <a:pPr indent="-304800" lvl="0" marL="457200" rtl="0" algn="l">
              <a:lnSpc>
                <a:spcPct val="90000"/>
              </a:lnSpc>
              <a:spcBef>
                <a:spcPts val="0"/>
              </a:spcBef>
              <a:spcAft>
                <a:spcPts val="0"/>
              </a:spcAft>
              <a:buClr>
                <a:srgbClr val="404040"/>
              </a:buClr>
              <a:buSzPts val="1200"/>
              <a:buChar char="•"/>
            </a:pPr>
            <a:r>
              <a:rPr lang="en-US">
                <a:solidFill>
                  <a:srgbClr val="404040"/>
                </a:solidFill>
                <a:latin typeface="Arial"/>
                <a:ea typeface="Arial"/>
                <a:cs typeface="Arial"/>
                <a:sym typeface="Arial"/>
              </a:rPr>
              <a:t>System Practitioners</a:t>
            </a:r>
            <a:endParaRPr/>
          </a:p>
        </p:txBody>
      </p:sp>
      <p:sp>
        <p:nvSpPr>
          <p:cNvPr id="184" name="Google Shape;184;g1328feacd67_0_1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328feacd67_0_368: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1328feacd67_0_3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Cheryl</a:t>
            </a:r>
            <a:endParaRPr/>
          </a:p>
          <a:p>
            <a:pPr indent="0" lvl="0" marL="0" rtl="0" algn="l">
              <a:spcBef>
                <a:spcPts val="0"/>
              </a:spcBef>
              <a:spcAft>
                <a:spcPts val="0"/>
              </a:spcAft>
              <a:buNone/>
            </a:pPr>
            <a:r>
              <a:rPr lang="en-US"/>
              <a:t>For System budget requests</a:t>
            </a:r>
            <a:endParaRPr/>
          </a:p>
        </p:txBody>
      </p:sp>
      <p:sp>
        <p:nvSpPr>
          <p:cNvPr id="205" name="Google Shape;205;g1328feacd67_0_3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328feacd67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328feacd67_0_4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Cheryl</a:t>
            </a:r>
            <a:endParaRPr/>
          </a:p>
          <a:p>
            <a:pPr indent="0" lvl="0" marL="0" rtl="0" algn="l">
              <a:spcBef>
                <a:spcPts val="360"/>
              </a:spcBef>
              <a:spcAft>
                <a:spcPts val="0"/>
              </a:spcAft>
              <a:buNone/>
            </a:pPr>
            <a:r>
              <a:rPr lang="en-US"/>
              <a:t>In addition to the system budget requests, and the system budget asks</a:t>
            </a:r>
            <a:endParaRPr/>
          </a:p>
          <a:p>
            <a:pPr indent="0" lvl="0" marL="0" rtl="0" algn="l">
              <a:spcBef>
                <a:spcPts val="360"/>
              </a:spcBef>
              <a:spcAft>
                <a:spcPts val="0"/>
              </a:spcAft>
              <a:buNone/>
            </a:pPr>
            <a:r>
              <a:rPr lang="en-US"/>
              <a:t>Mention - DOF and LAO links as well as the Prop 98 Primer</a:t>
            </a:r>
            <a:endParaRPr/>
          </a:p>
        </p:txBody>
      </p:sp>
      <p:sp>
        <p:nvSpPr>
          <p:cNvPr id="239" name="Google Shape;239;g1328feacd67_0_4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328feacd67_0_4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328feacd67_0_4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a:p>
            <a:pPr indent="0" lvl="0" marL="0" rtl="0" algn="l">
              <a:spcBef>
                <a:spcPts val="360"/>
              </a:spcBef>
              <a:spcAft>
                <a:spcPts val="0"/>
              </a:spcAft>
              <a:buNone/>
            </a:pPr>
            <a:r>
              <a:rPr lang="en-US"/>
              <a:t>Famous May Revise followed by lots of debate</a:t>
            </a:r>
            <a:endParaRPr/>
          </a:p>
          <a:p>
            <a:pPr indent="0" lvl="0" marL="0" rtl="0" algn="l">
              <a:spcBef>
                <a:spcPts val="360"/>
              </a:spcBef>
              <a:spcAft>
                <a:spcPts val="0"/>
              </a:spcAft>
              <a:buNone/>
            </a:pPr>
            <a:r>
              <a:rPr lang="en-US"/>
              <a:t>Budget must be passed by June 15</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Chancellor’s office budget information </a:t>
            </a:r>
            <a:r>
              <a:rPr lang="en-US" u="sng">
                <a:solidFill>
                  <a:schemeClr val="hlink"/>
                </a:solidFill>
                <a:hlinkClick r:id="rId2"/>
              </a:rPr>
              <a:t>https://www.cccco.edu/About-Us/Chancellors-Office/Divisions/College-Finance-and-Facilities-Planning/Budget-News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Governor’s budget documents available </a:t>
            </a:r>
            <a:endParaRPr/>
          </a:p>
          <a:p>
            <a:pPr indent="0" lvl="0" marL="0" rtl="0" algn="l">
              <a:spcBef>
                <a:spcPts val="360"/>
              </a:spcBef>
              <a:spcAft>
                <a:spcPts val="0"/>
              </a:spcAft>
              <a:buNone/>
            </a:pPr>
            <a:r>
              <a:rPr lang="en-US" u="sng">
                <a:solidFill>
                  <a:schemeClr val="hlink"/>
                </a:solidFill>
                <a:hlinkClick r:id="rId3"/>
              </a:rPr>
              <a:t>https://www.ebudget.ca.gov/</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Legislative Analyst's office</a:t>
            </a:r>
            <a:endParaRPr/>
          </a:p>
          <a:p>
            <a:pPr indent="0" lvl="0" marL="0" rtl="0" algn="l">
              <a:spcBef>
                <a:spcPts val="360"/>
              </a:spcBef>
              <a:spcAft>
                <a:spcPts val="0"/>
              </a:spcAft>
              <a:buNone/>
            </a:pPr>
            <a:r>
              <a:rPr lang="en-US" u="sng">
                <a:solidFill>
                  <a:schemeClr val="hlink"/>
                </a:solidFill>
                <a:hlinkClick r:id="rId4"/>
              </a:rPr>
              <a:t>https://lao.ca.gov/Policy-Areas?areaId=4&amp;category=4</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Bill Search for budget bills</a:t>
            </a:r>
            <a:endParaRPr/>
          </a:p>
          <a:p>
            <a:pPr indent="0" lvl="0" marL="0" rtl="0" algn="l">
              <a:spcBef>
                <a:spcPts val="360"/>
              </a:spcBef>
              <a:spcAft>
                <a:spcPts val="0"/>
              </a:spcAft>
              <a:buNone/>
            </a:pPr>
            <a:r>
              <a:rPr lang="en-US" u="sng">
                <a:solidFill>
                  <a:schemeClr val="hlink"/>
                </a:solidFill>
                <a:hlinkClick r:id="rId5"/>
              </a:rPr>
              <a:t>https://leginfo.legislature.ca.gov/faces/home.xhtml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Dept of Finance Trailer bills </a:t>
            </a:r>
            <a:endParaRPr/>
          </a:p>
          <a:p>
            <a:pPr indent="0" lvl="0" marL="0" rtl="0" algn="l">
              <a:spcBef>
                <a:spcPts val="360"/>
              </a:spcBef>
              <a:spcAft>
                <a:spcPts val="0"/>
              </a:spcAft>
              <a:buNone/>
            </a:pPr>
            <a:r>
              <a:rPr lang="en-US" u="sng">
                <a:solidFill>
                  <a:schemeClr val="hlink"/>
                </a:solidFill>
                <a:hlinkClick r:id="rId6"/>
              </a:rPr>
              <a:t>https://esd.dof.ca.gov/trailer-bill/trailerBill.html</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47" name="Google Shape;247;g1328feacd67_0_4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7272670" y="382773"/>
            <a:ext cx="4549215" cy="609597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1400"/>
              <a:buNone/>
              <a:defRPr sz="44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2"/>
          <p:cNvSpPr txBox="1"/>
          <p:nvPr>
            <p:ph type="title"/>
          </p:nvPr>
        </p:nvSpPr>
        <p:spPr>
          <a:xfrm>
            <a:off x="959005" y="4683512"/>
            <a:ext cx="10432200" cy="17367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sz="44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67" name="Shape 67"/>
        <p:cNvGrpSpPr/>
        <p:nvPr/>
      </p:nvGrpSpPr>
      <p:grpSpPr>
        <a:xfrm>
          <a:off x="0" y="0"/>
          <a:ext cx="0" cy="0"/>
          <a:chOff x="0" y="0"/>
          <a:chExt cx="0" cy="0"/>
        </a:xfrm>
      </p:grpSpPr>
      <p:pic>
        <p:nvPicPr>
          <p:cNvPr id="68" name="Google Shape;68;p13"/>
          <p:cNvPicPr preferRelativeResize="0"/>
          <p:nvPr/>
        </p:nvPicPr>
        <p:blipFill rotWithShape="1">
          <a:blip r:embed="rId2">
            <a:alphaModFix/>
          </a:blip>
          <a:srcRect b="0" l="0" r="0" t="0"/>
          <a:stretch/>
        </p:blipFill>
        <p:spPr>
          <a:xfrm>
            <a:off x="10494" y="0"/>
            <a:ext cx="3819175" cy="2352675"/>
          </a:xfrm>
          <a:prstGeom prst="rect">
            <a:avLst/>
          </a:prstGeom>
          <a:noFill/>
          <a:ln>
            <a:noFill/>
          </a:ln>
        </p:spPr>
      </p:pic>
      <p:sp>
        <p:nvSpPr>
          <p:cNvPr id="69" name="Google Shape;69;p13"/>
          <p:cNvSpPr/>
          <p:nvPr/>
        </p:nvSpPr>
        <p:spPr>
          <a:xfrm>
            <a:off x="3678238" y="0"/>
            <a:ext cx="8513700" cy="2352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 </a:t>
            </a:r>
            <a:endParaRPr/>
          </a:p>
        </p:txBody>
      </p:sp>
      <p:pic>
        <p:nvPicPr>
          <p:cNvPr id="70" name="Google Shape;70;p13"/>
          <p:cNvPicPr preferRelativeResize="0"/>
          <p:nvPr/>
        </p:nvPicPr>
        <p:blipFill rotWithShape="1">
          <a:blip r:embed="rId3">
            <a:alphaModFix/>
          </a:blip>
          <a:srcRect b="0" l="0" r="0" t="0"/>
          <a:stretch/>
        </p:blipFill>
        <p:spPr>
          <a:xfrm>
            <a:off x="830263" y="6376988"/>
            <a:ext cx="377825" cy="377825"/>
          </a:xfrm>
          <a:prstGeom prst="rect">
            <a:avLst/>
          </a:prstGeom>
          <a:noFill/>
          <a:ln>
            <a:noFill/>
          </a:ln>
        </p:spPr>
      </p:pic>
      <p:sp>
        <p:nvSpPr>
          <p:cNvPr id="71" name="Google Shape;71;p13"/>
          <p:cNvSpPr txBox="1"/>
          <p:nvPr>
            <p:ph type="title"/>
          </p:nvPr>
        </p:nvSpPr>
        <p:spPr>
          <a:xfrm>
            <a:off x="3295515" y="403412"/>
            <a:ext cx="8058300" cy="168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72" name="Google Shape;72;p13"/>
          <p:cNvSpPr txBox="1"/>
          <p:nvPr>
            <p:ph idx="1" type="body"/>
          </p:nvPr>
        </p:nvSpPr>
        <p:spPr>
          <a:xfrm>
            <a:off x="829994" y="2662568"/>
            <a:ext cx="10523700" cy="356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04040"/>
              </a:buClr>
              <a:buSzPts val="2400"/>
              <a:buFont typeface="Arial"/>
              <a:buNone/>
              <a:defRPr sz="2400"/>
            </a:lvl1pPr>
            <a:lvl2pPr indent="-381000" lvl="1" marL="914400" rtl="0" algn="l">
              <a:lnSpc>
                <a:spcPct val="90000"/>
              </a:lnSpc>
              <a:spcBef>
                <a:spcPts val="500"/>
              </a:spcBef>
              <a:spcAft>
                <a:spcPts val="0"/>
              </a:spcAft>
              <a:buClr>
                <a:srgbClr val="404040"/>
              </a:buClr>
              <a:buSzPts val="2400"/>
              <a:buChar char="•"/>
              <a:defRPr sz="2400"/>
            </a:lvl2pPr>
            <a:lvl3pPr indent="-355600" lvl="2" marL="1371600" rtl="0" algn="l">
              <a:lnSpc>
                <a:spcPct val="90000"/>
              </a:lnSpc>
              <a:spcBef>
                <a:spcPts val="500"/>
              </a:spcBef>
              <a:spcAft>
                <a:spcPts val="0"/>
              </a:spcAft>
              <a:buClr>
                <a:srgbClr val="404040"/>
              </a:buClr>
              <a:buSzPts val="2000"/>
              <a:buChar char="•"/>
              <a:defRPr sz="2000"/>
            </a:lvl3pPr>
            <a:lvl4pPr indent="-342900" lvl="3" marL="1828800" rtl="0" algn="l">
              <a:lnSpc>
                <a:spcPct val="90000"/>
              </a:lnSpc>
              <a:spcBef>
                <a:spcPts val="500"/>
              </a:spcBef>
              <a:spcAft>
                <a:spcPts val="0"/>
              </a:spcAft>
              <a:buClr>
                <a:srgbClr val="404040"/>
              </a:buClr>
              <a:buSzPts val="1800"/>
              <a:buChar char="•"/>
              <a:defRPr sz="1800"/>
            </a:lvl4pPr>
            <a:lvl5pPr indent="-355600" lvl="4" marL="2286000" rtl="0" algn="l">
              <a:lnSpc>
                <a:spcPct val="90000"/>
              </a:lnSpc>
              <a:spcBef>
                <a:spcPts val="500"/>
              </a:spcBef>
              <a:spcAft>
                <a:spcPts val="0"/>
              </a:spcAft>
              <a:buClr>
                <a:srgbClr val="404040"/>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73" name="Google Shape;73;p13"/>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74" name="Shape 74"/>
        <p:cNvGrpSpPr/>
        <p:nvPr/>
      </p:nvGrpSpPr>
      <p:grpSpPr>
        <a:xfrm>
          <a:off x="0" y="0"/>
          <a:ext cx="0" cy="0"/>
          <a:chOff x="0" y="0"/>
          <a:chExt cx="0" cy="0"/>
        </a:xfrm>
      </p:grpSpPr>
      <p:pic>
        <p:nvPicPr>
          <p:cNvPr id="75" name="Google Shape;75;p14"/>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76" name="Google Shape;76;p14"/>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77" name="Google Shape;77;p14"/>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8" name="Google Shape;78;p14"/>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9" name="Google Shape;79;p14"/>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0" name="Google Shape;80;p14"/>
          <p:cNvPicPr preferRelativeResize="0"/>
          <p:nvPr/>
        </p:nvPicPr>
        <p:blipFill rotWithShape="1">
          <a:blip r:embed="rId3">
            <a:alphaModFix/>
          </a:blip>
          <a:srcRect b="0" l="0" r="0" t="0"/>
          <a:stretch/>
        </p:blipFill>
        <p:spPr>
          <a:xfrm>
            <a:off x="0" y="0"/>
            <a:ext cx="825975" cy="6858000"/>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81" name="Shape 81"/>
        <p:cNvGrpSpPr/>
        <p:nvPr/>
      </p:nvGrpSpPr>
      <p:grpSpPr>
        <a:xfrm>
          <a:off x="0" y="0"/>
          <a:ext cx="0" cy="0"/>
          <a:chOff x="0" y="0"/>
          <a:chExt cx="0" cy="0"/>
        </a:xfrm>
      </p:grpSpPr>
      <p:pic>
        <p:nvPicPr>
          <p:cNvPr id="82" name="Google Shape;82;p1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83" name="Google Shape;83;p15"/>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84" name="Google Shape;84;p15"/>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5" name="Google Shape;85;p15"/>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5"/>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7" name="Google Shape;87;p15"/>
          <p:cNvPicPr preferRelativeResize="0"/>
          <p:nvPr/>
        </p:nvPicPr>
        <p:blipFill rotWithShape="1">
          <a:blip r:embed="rId3">
            <a:alphaModFix/>
          </a:blip>
          <a:srcRect b="0" l="0" r="0" t="0"/>
          <a:stretch/>
        </p:blipFill>
        <p:spPr>
          <a:xfrm>
            <a:off x="0" y="2646"/>
            <a:ext cx="822325" cy="6852709"/>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88" name="Shape 88"/>
        <p:cNvGrpSpPr/>
        <p:nvPr/>
      </p:nvGrpSpPr>
      <p:grpSpPr>
        <a:xfrm>
          <a:off x="0" y="0"/>
          <a:ext cx="0" cy="0"/>
          <a:chOff x="0" y="0"/>
          <a:chExt cx="0" cy="0"/>
        </a:xfrm>
      </p:grpSpPr>
      <p:pic>
        <p:nvPicPr>
          <p:cNvPr id="89" name="Google Shape;89;p16"/>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90" name="Google Shape;90;p16"/>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91" name="Google Shape;91;p16"/>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6"/>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3" name="Google Shape;93;p16"/>
          <p:cNvPicPr preferRelativeResize="0"/>
          <p:nvPr/>
        </p:nvPicPr>
        <p:blipFill rotWithShape="1">
          <a:blip r:embed="rId3">
            <a:alphaModFix/>
          </a:blip>
          <a:srcRect b="0" l="0" r="0" t="0"/>
          <a:stretch/>
        </p:blipFill>
        <p:spPr>
          <a:xfrm>
            <a:off x="0" y="0"/>
            <a:ext cx="825975" cy="6858000"/>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94" name="Shape 94"/>
        <p:cNvGrpSpPr/>
        <p:nvPr/>
      </p:nvGrpSpPr>
      <p:grpSpPr>
        <a:xfrm>
          <a:off x="0" y="0"/>
          <a:ext cx="0" cy="0"/>
          <a:chOff x="0" y="0"/>
          <a:chExt cx="0" cy="0"/>
        </a:xfrm>
      </p:grpSpPr>
      <p:pic>
        <p:nvPicPr>
          <p:cNvPr id="95" name="Google Shape;95;p17"/>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96" name="Google Shape;96;p17"/>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97" name="Google Shape;97;p17"/>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8" name="Google Shape;98;p17"/>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9" name="Google Shape;99;p17"/>
          <p:cNvPicPr preferRelativeResize="0"/>
          <p:nvPr/>
        </p:nvPicPr>
        <p:blipFill rotWithShape="1">
          <a:blip r:embed="rId3">
            <a:alphaModFix/>
          </a:blip>
          <a:srcRect b="0" l="0" r="0" t="0"/>
          <a:stretch/>
        </p:blipFill>
        <p:spPr>
          <a:xfrm>
            <a:off x="0" y="2646"/>
            <a:ext cx="822325" cy="6852709"/>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pic>
        <p:nvPicPr>
          <p:cNvPr id="101" name="Google Shape;101;p18"/>
          <p:cNvPicPr preferRelativeResize="0"/>
          <p:nvPr/>
        </p:nvPicPr>
        <p:blipFill rotWithShape="1">
          <a:blip r:embed="rId2">
            <a:alphaModFix/>
          </a:blip>
          <a:srcRect b="0" l="0" r="0" t="0"/>
          <a:stretch/>
        </p:blipFill>
        <p:spPr>
          <a:xfrm>
            <a:off x="830263" y="6376988"/>
            <a:ext cx="377825" cy="377825"/>
          </a:xfrm>
          <a:prstGeom prst="rect">
            <a:avLst/>
          </a:prstGeom>
          <a:noFill/>
          <a:ln>
            <a:noFill/>
          </a:ln>
        </p:spPr>
      </p:pic>
      <p:sp>
        <p:nvSpPr>
          <p:cNvPr id="102" name="Google Shape;102;p18"/>
          <p:cNvSpPr txBox="1"/>
          <p:nvPr>
            <p:ph idx="12" type="sldNum"/>
          </p:nvPr>
        </p:nvSpPr>
        <p:spPr>
          <a:xfrm>
            <a:off x="10298113" y="6356350"/>
            <a:ext cx="10557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20"/>
          <p:cNvSpPr txBox="1"/>
          <p:nvPr>
            <p:ph type="title"/>
          </p:nvPr>
        </p:nvSpPr>
        <p:spPr>
          <a:xfrm>
            <a:off x="959005" y="4683512"/>
            <a:ext cx="10432200" cy="17367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sz="44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109" name="Shape 109"/>
        <p:cNvGrpSpPr/>
        <p:nvPr/>
      </p:nvGrpSpPr>
      <p:grpSpPr>
        <a:xfrm>
          <a:off x="0" y="0"/>
          <a:ext cx="0" cy="0"/>
          <a:chOff x="0" y="0"/>
          <a:chExt cx="0" cy="0"/>
        </a:xfrm>
      </p:grpSpPr>
      <p:pic>
        <p:nvPicPr>
          <p:cNvPr id="110" name="Google Shape;110;p21"/>
          <p:cNvPicPr preferRelativeResize="0"/>
          <p:nvPr/>
        </p:nvPicPr>
        <p:blipFill rotWithShape="1">
          <a:blip r:embed="rId2">
            <a:alphaModFix/>
          </a:blip>
          <a:srcRect b="0" l="0" r="0" t="0"/>
          <a:stretch/>
        </p:blipFill>
        <p:spPr>
          <a:xfrm>
            <a:off x="10494" y="0"/>
            <a:ext cx="3819175" cy="2352675"/>
          </a:xfrm>
          <a:prstGeom prst="rect">
            <a:avLst/>
          </a:prstGeom>
          <a:noFill/>
          <a:ln>
            <a:noFill/>
          </a:ln>
        </p:spPr>
      </p:pic>
      <p:sp>
        <p:nvSpPr>
          <p:cNvPr id="111" name="Google Shape;111;p21"/>
          <p:cNvSpPr/>
          <p:nvPr/>
        </p:nvSpPr>
        <p:spPr>
          <a:xfrm>
            <a:off x="3678238" y="0"/>
            <a:ext cx="8513700" cy="2352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 </a:t>
            </a:r>
            <a:endParaRPr/>
          </a:p>
        </p:txBody>
      </p:sp>
      <p:pic>
        <p:nvPicPr>
          <p:cNvPr id="112" name="Google Shape;112;p21"/>
          <p:cNvPicPr preferRelativeResize="0"/>
          <p:nvPr/>
        </p:nvPicPr>
        <p:blipFill rotWithShape="1">
          <a:blip r:embed="rId3">
            <a:alphaModFix/>
          </a:blip>
          <a:srcRect b="0" l="0" r="0" t="0"/>
          <a:stretch/>
        </p:blipFill>
        <p:spPr>
          <a:xfrm>
            <a:off x="830263" y="6376988"/>
            <a:ext cx="377825" cy="377825"/>
          </a:xfrm>
          <a:prstGeom prst="rect">
            <a:avLst/>
          </a:prstGeom>
          <a:noFill/>
          <a:ln>
            <a:noFill/>
          </a:ln>
        </p:spPr>
      </p:pic>
      <p:sp>
        <p:nvSpPr>
          <p:cNvPr id="113" name="Google Shape;113;p21"/>
          <p:cNvSpPr txBox="1"/>
          <p:nvPr>
            <p:ph type="title"/>
          </p:nvPr>
        </p:nvSpPr>
        <p:spPr>
          <a:xfrm>
            <a:off x="3295515" y="403412"/>
            <a:ext cx="8058300" cy="168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114" name="Google Shape;114;p21"/>
          <p:cNvSpPr txBox="1"/>
          <p:nvPr>
            <p:ph idx="1" type="body"/>
          </p:nvPr>
        </p:nvSpPr>
        <p:spPr>
          <a:xfrm>
            <a:off x="829994" y="2662568"/>
            <a:ext cx="10523700" cy="356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04040"/>
              </a:buClr>
              <a:buSzPts val="2400"/>
              <a:buFont typeface="Arial"/>
              <a:buNone/>
              <a:defRPr sz="2400"/>
            </a:lvl1pPr>
            <a:lvl2pPr indent="-381000" lvl="1" marL="914400" rtl="0" algn="l">
              <a:lnSpc>
                <a:spcPct val="90000"/>
              </a:lnSpc>
              <a:spcBef>
                <a:spcPts val="500"/>
              </a:spcBef>
              <a:spcAft>
                <a:spcPts val="0"/>
              </a:spcAft>
              <a:buClr>
                <a:srgbClr val="404040"/>
              </a:buClr>
              <a:buSzPts val="2400"/>
              <a:buChar char="•"/>
              <a:defRPr sz="2400"/>
            </a:lvl2pPr>
            <a:lvl3pPr indent="-355600" lvl="2" marL="1371600" rtl="0" algn="l">
              <a:lnSpc>
                <a:spcPct val="90000"/>
              </a:lnSpc>
              <a:spcBef>
                <a:spcPts val="500"/>
              </a:spcBef>
              <a:spcAft>
                <a:spcPts val="0"/>
              </a:spcAft>
              <a:buClr>
                <a:srgbClr val="404040"/>
              </a:buClr>
              <a:buSzPts val="2000"/>
              <a:buChar char="•"/>
              <a:defRPr sz="2000"/>
            </a:lvl3pPr>
            <a:lvl4pPr indent="-342900" lvl="3" marL="1828800" rtl="0" algn="l">
              <a:lnSpc>
                <a:spcPct val="90000"/>
              </a:lnSpc>
              <a:spcBef>
                <a:spcPts val="500"/>
              </a:spcBef>
              <a:spcAft>
                <a:spcPts val="0"/>
              </a:spcAft>
              <a:buClr>
                <a:srgbClr val="404040"/>
              </a:buClr>
              <a:buSzPts val="1800"/>
              <a:buChar char="•"/>
              <a:defRPr sz="1800"/>
            </a:lvl4pPr>
            <a:lvl5pPr indent="-355600" lvl="4" marL="2286000" rtl="0" algn="l">
              <a:lnSpc>
                <a:spcPct val="90000"/>
              </a:lnSpc>
              <a:spcBef>
                <a:spcPts val="500"/>
              </a:spcBef>
              <a:spcAft>
                <a:spcPts val="0"/>
              </a:spcAft>
              <a:buClr>
                <a:srgbClr val="404040"/>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15" name="Google Shape;115;p21"/>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116" name="Shape 116"/>
        <p:cNvGrpSpPr/>
        <p:nvPr/>
      </p:nvGrpSpPr>
      <p:grpSpPr>
        <a:xfrm>
          <a:off x="0" y="0"/>
          <a:ext cx="0" cy="0"/>
          <a:chOff x="0" y="0"/>
          <a:chExt cx="0" cy="0"/>
        </a:xfrm>
      </p:grpSpPr>
      <p:pic>
        <p:nvPicPr>
          <p:cNvPr id="117" name="Google Shape;117;p22"/>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118" name="Google Shape;118;p22"/>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119" name="Google Shape;119;p22"/>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0" name="Google Shape;120;p22"/>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1" name="Google Shape;121;p22"/>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2" name="Google Shape;122;p22"/>
          <p:cNvPicPr preferRelativeResize="0"/>
          <p:nvPr/>
        </p:nvPicPr>
        <p:blipFill rotWithShape="1">
          <a:blip r:embed="rId3">
            <a:alphaModFix/>
          </a:blip>
          <a:srcRect b="0" l="0" r="0" t="0"/>
          <a:stretch/>
        </p:blipFill>
        <p:spPr>
          <a:xfrm>
            <a:off x="0" y="0"/>
            <a:ext cx="825975" cy="6858000"/>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 type="objTx">
  <p:cSld name="OBJECT_WITH_CAPTION_TEXT">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0" y="-23658"/>
            <a:ext cx="4008438" cy="6924365"/>
          </a:xfrm>
          <a:prstGeom prst="rect">
            <a:avLst/>
          </a:prstGeom>
          <a:noFill/>
          <a:ln>
            <a:noFill/>
          </a:ln>
          <a:effectLst>
            <a:outerShdw blurRad="190500" rotWithShape="0" algn="l" dist="38100">
              <a:srgbClr val="000000">
                <a:alpha val="40000"/>
              </a:srgbClr>
            </a:outerShdw>
          </a:effectLst>
        </p:spPr>
      </p:pic>
      <p:sp>
        <p:nvSpPr>
          <p:cNvPr id="17" name="Google Shape;17;p3"/>
          <p:cNvSpPr/>
          <p:nvPr/>
        </p:nvSpPr>
        <p:spPr>
          <a:xfrm>
            <a:off x="-1" y="1122218"/>
            <a:ext cx="4008439" cy="4613564"/>
          </a:xfrm>
          <a:prstGeom prst="rect">
            <a:avLst/>
          </a:prstGeom>
          <a:solidFill>
            <a:schemeClr val="lt1">
              <a:alpha val="8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8" name="Google Shape;18;p3"/>
          <p:cNvPicPr preferRelativeResize="0"/>
          <p:nvPr/>
        </p:nvPicPr>
        <p:blipFill rotWithShape="1">
          <a:blip r:embed="rId3">
            <a:alphaModFix/>
          </a:blip>
          <a:srcRect b="0" l="0" r="0" t="0"/>
          <a:stretch/>
        </p:blipFill>
        <p:spPr>
          <a:xfrm>
            <a:off x="4360863" y="6376988"/>
            <a:ext cx="377825" cy="377825"/>
          </a:xfrm>
          <a:prstGeom prst="rect">
            <a:avLst/>
          </a:prstGeom>
          <a:noFill/>
          <a:ln>
            <a:noFill/>
          </a:ln>
        </p:spPr>
      </p:pic>
      <p:sp>
        <p:nvSpPr>
          <p:cNvPr id="19" name="Google Shape;19;p3"/>
          <p:cNvSpPr txBox="1"/>
          <p:nvPr>
            <p:ph type="title"/>
          </p:nvPr>
        </p:nvSpPr>
        <p:spPr>
          <a:xfrm>
            <a:off x="227885" y="1335091"/>
            <a:ext cx="3583461" cy="161199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3"/>
          <p:cNvSpPr txBox="1"/>
          <p:nvPr>
            <p:ph idx="1" type="body"/>
          </p:nvPr>
        </p:nvSpPr>
        <p:spPr>
          <a:xfrm>
            <a:off x="4356705" y="1335091"/>
            <a:ext cx="6672648" cy="489012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68300" lvl="1" marL="914400" algn="l">
              <a:lnSpc>
                <a:spcPct val="90000"/>
              </a:lnSpc>
              <a:spcBef>
                <a:spcPts val="500"/>
              </a:spcBef>
              <a:spcAft>
                <a:spcPts val="0"/>
              </a:spcAft>
              <a:buClr>
                <a:srgbClr val="404040"/>
              </a:buClr>
              <a:buSzPts val="2200"/>
              <a:buChar char="•"/>
              <a:defRPr sz="22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 name="Google Shape;21;p3"/>
          <p:cNvSpPr txBox="1"/>
          <p:nvPr>
            <p:ph idx="2" type="body"/>
          </p:nvPr>
        </p:nvSpPr>
        <p:spPr>
          <a:xfrm>
            <a:off x="227885" y="2947086"/>
            <a:ext cx="3583461" cy="257582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0B41"/>
              </a:buClr>
              <a:buSzPts val="2600"/>
              <a:buNone/>
              <a:defRPr sz="2600">
                <a:solidFill>
                  <a:srgbClr val="810B41"/>
                </a:solidFill>
              </a:defRPr>
            </a:lvl1pPr>
            <a:lvl2pPr indent="-228600" lvl="1" marL="914400" algn="l">
              <a:lnSpc>
                <a:spcPct val="90000"/>
              </a:lnSpc>
              <a:spcBef>
                <a:spcPts val="500"/>
              </a:spcBef>
              <a:spcAft>
                <a:spcPts val="0"/>
              </a:spcAft>
              <a:buClr>
                <a:srgbClr val="404040"/>
              </a:buClr>
              <a:buSzPts val="1400"/>
              <a:buNone/>
              <a:defRPr sz="1400"/>
            </a:lvl2pPr>
            <a:lvl3pPr indent="-228600" lvl="2" marL="1371600" algn="l">
              <a:lnSpc>
                <a:spcPct val="90000"/>
              </a:lnSpc>
              <a:spcBef>
                <a:spcPts val="500"/>
              </a:spcBef>
              <a:spcAft>
                <a:spcPts val="0"/>
              </a:spcAft>
              <a:buClr>
                <a:srgbClr val="404040"/>
              </a:buClr>
              <a:buSzPts val="1200"/>
              <a:buNone/>
              <a:defRPr sz="1200"/>
            </a:lvl3pPr>
            <a:lvl4pPr indent="-228600" lvl="3" marL="1828800" algn="l">
              <a:lnSpc>
                <a:spcPct val="90000"/>
              </a:lnSpc>
              <a:spcBef>
                <a:spcPts val="500"/>
              </a:spcBef>
              <a:spcAft>
                <a:spcPts val="0"/>
              </a:spcAft>
              <a:buClr>
                <a:srgbClr val="404040"/>
              </a:buClr>
              <a:buSzPts val="1000"/>
              <a:buNone/>
              <a:defRPr sz="1000"/>
            </a:lvl4pPr>
            <a:lvl5pPr indent="-228600" lvl="4" marL="2286000" algn="l">
              <a:lnSpc>
                <a:spcPct val="90000"/>
              </a:lnSpc>
              <a:spcBef>
                <a:spcPts val="500"/>
              </a:spcBef>
              <a:spcAft>
                <a:spcPts val="0"/>
              </a:spcAft>
              <a:buClr>
                <a:srgbClr val="40404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 name="Google Shape;22;p3"/>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p:nvPr/>
        </p:nvSpPr>
        <p:spPr>
          <a:xfrm>
            <a:off x="11490325" y="0"/>
            <a:ext cx="701675" cy="6858000"/>
          </a:xfrm>
          <a:prstGeom prst="rect">
            <a:avLst/>
          </a:prstGeom>
          <a:solidFill>
            <a:srgbClr val="451084"/>
          </a:solidFill>
          <a:ln>
            <a:noFill/>
          </a:ln>
          <a:effectLst>
            <a:outerShdw blurRad="190500" rotWithShape="0" algn="ctr" dir="108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123" name="Shape 123"/>
        <p:cNvGrpSpPr/>
        <p:nvPr/>
      </p:nvGrpSpPr>
      <p:grpSpPr>
        <a:xfrm>
          <a:off x="0" y="0"/>
          <a:ext cx="0" cy="0"/>
          <a:chOff x="0" y="0"/>
          <a:chExt cx="0" cy="0"/>
        </a:xfrm>
      </p:grpSpPr>
      <p:pic>
        <p:nvPicPr>
          <p:cNvPr id="124" name="Google Shape;124;p23"/>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125" name="Google Shape;125;p23"/>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126" name="Google Shape;126;p23"/>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7" name="Google Shape;127;p23"/>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8" name="Google Shape;128;p23"/>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9" name="Google Shape;129;p23"/>
          <p:cNvPicPr preferRelativeResize="0"/>
          <p:nvPr/>
        </p:nvPicPr>
        <p:blipFill rotWithShape="1">
          <a:blip r:embed="rId3">
            <a:alphaModFix/>
          </a:blip>
          <a:srcRect b="0" l="0" r="0" t="0"/>
          <a:stretch/>
        </p:blipFill>
        <p:spPr>
          <a:xfrm>
            <a:off x="0" y="2646"/>
            <a:ext cx="822325" cy="6852709"/>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130" name="Shape 130"/>
        <p:cNvGrpSpPr/>
        <p:nvPr/>
      </p:nvGrpSpPr>
      <p:grpSpPr>
        <a:xfrm>
          <a:off x="0" y="0"/>
          <a:ext cx="0" cy="0"/>
          <a:chOff x="0" y="0"/>
          <a:chExt cx="0" cy="0"/>
        </a:xfrm>
      </p:grpSpPr>
      <p:pic>
        <p:nvPicPr>
          <p:cNvPr id="131" name="Google Shape;131;p24"/>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132" name="Google Shape;132;p24"/>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133" name="Google Shape;133;p24"/>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4" name="Google Shape;134;p24"/>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p24"/>
          <p:cNvPicPr preferRelativeResize="0"/>
          <p:nvPr/>
        </p:nvPicPr>
        <p:blipFill rotWithShape="1">
          <a:blip r:embed="rId3">
            <a:alphaModFix/>
          </a:blip>
          <a:srcRect b="0" l="0" r="0" t="0"/>
          <a:stretch/>
        </p:blipFill>
        <p:spPr>
          <a:xfrm>
            <a:off x="0" y="0"/>
            <a:ext cx="825975" cy="6858000"/>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136" name="Shape 136"/>
        <p:cNvGrpSpPr/>
        <p:nvPr/>
      </p:nvGrpSpPr>
      <p:grpSpPr>
        <a:xfrm>
          <a:off x="0" y="0"/>
          <a:ext cx="0" cy="0"/>
          <a:chOff x="0" y="0"/>
          <a:chExt cx="0" cy="0"/>
        </a:xfrm>
      </p:grpSpPr>
      <p:pic>
        <p:nvPicPr>
          <p:cNvPr id="137" name="Google Shape;137;p2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138" name="Google Shape;138;p25"/>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139" name="Google Shape;139;p2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0" name="Google Shape;140;p25"/>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1" name="Google Shape;141;p25"/>
          <p:cNvPicPr preferRelativeResize="0"/>
          <p:nvPr/>
        </p:nvPicPr>
        <p:blipFill rotWithShape="1">
          <a:blip r:embed="rId3">
            <a:alphaModFix/>
          </a:blip>
          <a:srcRect b="0" l="0" r="0" t="0"/>
          <a:stretch/>
        </p:blipFill>
        <p:spPr>
          <a:xfrm>
            <a:off x="0" y="2646"/>
            <a:ext cx="822325" cy="6852709"/>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2" name="Shape 142"/>
        <p:cNvGrpSpPr/>
        <p:nvPr/>
      </p:nvGrpSpPr>
      <p:grpSpPr>
        <a:xfrm>
          <a:off x="0" y="0"/>
          <a:ext cx="0" cy="0"/>
          <a:chOff x="0" y="0"/>
          <a:chExt cx="0" cy="0"/>
        </a:xfrm>
      </p:grpSpPr>
      <p:pic>
        <p:nvPicPr>
          <p:cNvPr id="143" name="Google Shape;143;p26"/>
          <p:cNvPicPr preferRelativeResize="0"/>
          <p:nvPr/>
        </p:nvPicPr>
        <p:blipFill rotWithShape="1">
          <a:blip r:embed="rId2">
            <a:alphaModFix/>
          </a:blip>
          <a:srcRect b="0" l="0" r="0" t="0"/>
          <a:stretch/>
        </p:blipFill>
        <p:spPr>
          <a:xfrm>
            <a:off x="830263" y="6376988"/>
            <a:ext cx="377825" cy="377825"/>
          </a:xfrm>
          <a:prstGeom prst="rect">
            <a:avLst/>
          </a:prstGeom>
          <a:noFill/>
          <a:ln>
            <a:noFill/>
          </a:ln>
        </p:spPr>
      </p:pic>
      <p:sp>
        <p:nvSpPr>
          <p:cNvPr id="144" name="Google Shape;144;p26"/>
          <p:cNvSpPr txBox="1"/>
          <p:nvPr>
            <p:ph idx="12" type="sldNum"/>
          </p:nvPr>
        </p:nvSpPr>
        <p:spPr>
          <a:xfrm>
            <a:off x="10298113" y="6356350"/>
            <a:ext cx="10557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24"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26" name="Google Shape;26;p4"/>
          <p:cNvPicPr preferRelativeResize="0"/>
          <p:nvPr/>
        </p:nvPicPr>
        <p:blipFill rotWithShape="1">
          <a:blip r:embed="rId3">
            <a:alphaModFix/>
          </a:blip>
          <a:srcRect b="0" l="0" r="0" t="0"/>
          <a:stretch/>
        </p:blipFill>
        <p:spPr>
          <a:xfrm>
            <a:off x="0" y="0"/>
            <a:ext cx="822325" cy="6858000"/>
          </a:xfrm>
          <a:prstGeom prst="rect">
            <a:avLst/>
          </a:prstGeom>
          <a:solidFill>
            <a:schemeClr val="accent5"/>
          </a:solidFill>
          <a:ln>
            <a:noFill/>
          </a:ln>
          <a:effectLst>
            <a:outerShdw blurRad="190500" rotWithShape="0" algn="ctr" dist="38100">
              <a:srgbClr val="000000">
                <a:alpha val="40000"/>
              </a:srgbClr>
            </a:outerShdw>
          </a:effectLst>
        </p:spPr>
      </p:pic>
      <p:sp>
        <p:nvSpPr>
          <p:cNvPr id="27" name="Google Shape;27;p4"/>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 name="Google Shape;28;p4"/>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3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33" name="Google Shape;33;p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 name="Google Shape;34;p5"/>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 name="Google Shape;37;p5"/>
          <p:cNvPicPr preferRelativeResize="0"/>
          <p:nvPr/>
        </p:nvPicPr>
        <p:blipFill rotWithShape="1">
          <a:blip r:embed="rId3">
            <a:alphaModFix/>
          </a:blip>
          <a:srcRect b="0" l="0" r="0" t="0"/>
          <a:stretch/>
        </p:blipFill>
        <p:spPr>
          <a:xfrm>
            <a:off x="0" y="2646"/>
            <a:ext cx="822325" cy="6852708"/>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38"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40" name="Google Shape;40;p6"/>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1" name="Google Shape;41;p6"/>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3">
            <a:alphaModFix/>
          </a:blip>
          <a:srcRect b="0" l="0" r="0" t="0"/>
          <a:stretch/>
        </p:blipFill>
        <p:spPr>
          <a:xfrm>
            <a:off x="0" y="0"/>
            <a:ext cx="822325" cy="6858000"/>
          </a:xfrm>
          <a:prstGeom prst="rect">
            <a:avLst/>
          </a:prstGeom>
          <a:solidFill>
            <a:schemeClr val="accent5"/>
          </a:solidFill>
          <a:ln>
            <a:noFill/>
          </a:ln>
          <a:effectLst>
            <a:outerShdw blurRad="190500" rotWithShape="0" algn="ctr" dist="381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44"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46" name="Google Shape;46;p7"/>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7"/>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9" name="Google Shape;49;p7"/>
          <p:cNvPicPr preferRelativeResize="0"/>
          <p:nvPr/>
        </p:nvPicPr>
        <p:blipFill rotWithShape="1">
          <a:blip r:embed="rId3">
            <a:alphaModFix/>
          </a:blip>
          <a:srcRect b="0" l="0" r="0" t="0"/>
          <a:stretch/>
        </p:blipFill>
        <p:spPr>
          <a:xfrm>
            <a:off x="0" y="2646"/>
            <a:ext cx="822325" cy="6852708"/>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pic>
        <p:nvPicPr>
          <p:cNvPr id="51" name="Google Shape;51;p8"/>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52" name="Google Shape;52;p8"/>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9"/>
          <p:cNvSpPr txBox="1"/>
          <p:nvPr>
            <p:ph type="title"/>
          </p:nvPr>
        </p:nvSpPr>
        <p:spPr>
          <a:xfrm>
            <a:off x="5165557" y="1780675"/>
            <a:ext cx="6689700" cy="47163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sz="44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55"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b="0" l="0" r="0" t="0"/>
          <a:stretch/>
        </p:blipFill>
        <p:spPr>
          <a:xfrm>
            <a:off x="-6876" y="0"/>
            <a:ext cx="3806513" cy="2352690"/>
          </a:xfrm>
          <a:prstGeom prst="rect">
            <a:avLst/>
          </a:prstGeom>
          <a:noFill/>
          <a:ln>
            <a:noFill/>
          </a:ln>
        </p:spPr>
      </p:pic>
      <p:sp>
        <p:nvSpPr>
          <p:cNvPr id="57" name="Google Shape;57;p10"/>
          <p:cNvSpPr/>
          <p:nvPr/>
        </p:nvSpPr>
        <p:spPr>
          <a:xfrm>
            <a:off x="3214777" y="0"/>
            <a:ext cx="8977200" cy="2352600"/>
          </a:xfrm>
          <a:prstGeom prst="rect">
            <a:avLst/>
          </a:prstGeom>
          <a:solidFill>
            <a:srgbClr val="1C4B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8" name="Google Shape;58;p10"/>
          <p:cNvSpPr txBox="1"/>
          <p:nvPr>
            <p:ph type="title"/>
          </p:nvPr>
        </p:nvSpPr>
        <p:spPr>
          <a:xfrm>
            <a:off x="2839453" y="403412"/>
            <a:ext cx="8514300" cy="168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59" name="Google Shape;59;p10"/>
          <p:cNvSpPr txBox="1"/>
          <p:nvPr>
            <p:ph idx="1" type="body"/>
          </p:nvPr>
        </p:nvSpPr>
        <p:spPr>
          <a:xfrm>
            <a:off x="829994" y="2662568"/>
            <a:ext cx="10523700" cy="356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04040"/>
              </a:buClr>
              <a:buSzPts val="2400"/>
              <a:buFont typeface="Arial"/>
              <a:buNone/>
              <a:defRPr sz="2400"/>
            </a:lvl1pPr>
            <a:lvl2pPr indent="-381000" lvl="1" marL="914400" rtl="0" algn="l">
              <a:lnSpc>
                <a:spcPct val="90000"/>
              </a:lnSpc>
              <a:spcBef>
                <a:spcPts val="500"/>
              </a:spcBef>
              <a:spcAft>
                <a:spcPts val="0"/>
              </a:spcAft>
              <a:buClr>
                <a:srgbClr val="404040"/>
              </a:buClr>
              <a:buSzPts val="2400"/>
              <a:buChar char="•"/>
              <a:defRPr sz="2400"/>
            </a:lvl2pPr>
            <a:lvl3pPr indent="-355600" lvl="2" marL="1371600" rtl="0" algn="l">
              <a:lnSpc>
                <a:spcPct val="90000"/>
              </a:lnSpc>
              <a:spcBef>
                <a:spcPts val="500"/>
              </a:spcBef>
              <a:spcAft>
                <a:spcPts val="0"/>
              </a:spcAft>
              <a:buClr>
                <a:srgbClr val="404040"/>
              </a:buClr>
              <a:buSzPts val="2000"/>
              <a:buChar char="•"/>
              <a:defRPr sz="2000"/>
            </a:lvl3pPr>
            <a:lvl4pPr indent="-342900" lvl="3" marL="1828800" rtl="0" algn="l">
              <a:lnSpc>
                <a:spcPct val="90000"/>
              </a:lnSpc>
              <a:spcBef>
                <a:spcPts val="500"/>
              </a:spcBef>
              <a:spcAft>
                <a:spcPts val="0"/>
              </a:spcAft>
              <a:buClr>
                <a:srgbClr val="404040"/>
              </a:buClr>
              <a:buSzPts val="1800"/>
              <a:buChar char="•"/>
              <a:defRPr sz="1800"/>
            </a:lvl4pPr>
            <a:lvl5pPr indent="-355600" lvl="4" marL="2286000" rtl="0" algn="l">
              <a:lnSpc>
                <a:spcPct val="90000"/>
              </a:lnSpc>
              <a:spcBef>
                <a:spcPts val="500"/>
              </a:spcBef>
              <a:spcAft>
                <a:spcPts val="0"/>
              </a:spcAft>
              <a:buClr>
                <a:srgbClr val="404040"/>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0" name="Google Shape;60;p10"/>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77938" y="365125"/>
            <a:ext cx="10075862"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p1"/>
          <p:cNvSpPr txBox="1"/>
          <p:nvPr>
            <p:ph idx="1" type="body"/>
          </p:nvPr>
        </p:nvSpPr>
        <p:spPr>
          <a:xfrm>
            <a:off x="1289050" y="1825625"/>
            <a:ext cx="1006475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11"/>
          <p:cNvSpPr txBox="1"/>
          <p:nvPr>
            <p:ph type="title"/>
          </p:nvPr>
        </p:nvSpPr>
        <p:spPr>
          <a:xfrm>
            <a:off x="1277938" y="365125"/>
            <a:ext cx="100758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63" name="Google Shape;63;p11"/>
          <p:cNvSpPr txBox="1"/>
          <p:nvPr>
            <p:ph idx="1" type="body"/>
          </p:nvPr>
        </p:nvSpPr>
        <p:spPr>
          <a:xfrm>
            <a:off x="1289050" y="1825625"/>
            <a:ext cx="10064700" cy="4351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4" name="Google Shape;64;p11"/>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19"/>
          <p:cNvSpPr txBox="1"/>
          <p:nvPr>
            <p:ph type="title"/>
          </p:nvPr>
        </p:nvSpPr>
        <p:spPr>
          <a:xfrm>
            <a:off x="1277938" y="365125"/>
            <a:ext cx="100758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05" name="Google Shape;105;p19"/>
          <p:cNvSpPr txBox="1"/>
          <p:nvPr>
            <p:ph idx="1" type="body"/>
          </p:nvPr>
        </p:nvSpPr>
        <p:spPr>
          <a:xfrm>
            <a:off x="1289050" y="1825625"/>
            <a:ext cx="10064700" cy="4351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6" name="Google Shape;106;p19"/>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abgt.assembly.ca.gov/" TargetMode="External"/><Relationship Id="rId4" Type="http://schemas.openxmlformats.org/officeDocument/2006/relationships/hyperlink" Target="https://abgt.assembly.ca.gov/sub2educationfinance" TargetMode="External"/><Relationship Id="rId5" Type="http://schemas.openxmlformats.org/officeDocument/2006/relationships/hyperlink" Target="https://sbud.senate.ca.gov/" TargetMode="External"/><Relationship Id="rId6" Type="http://schemas.openxmlformats.org/officeDocument/2006/relationships/hyperlink" Target="https://sbud.senate.ca.gov/subcommittee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leginfo.legislature.ca.gov/"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asccc.org/legislative-updates" TargetMode="External"/><Relationship Id="rId4" Type="http://schemas.openxmlformats.org/officeDocument/2006/relationships/hyperlink" Target="https://ctweb.capitoltrack.com/public/publish.aspx?session=21&amp;id=c46c38e2-40d8-49bb-a9aa-7d7ea2c467ea" TargetMode="External"/><Relationship Id="rId9" Type="http://schemas.openxmlformats.org/officeDocument/2006/relationships/image" Target="../media/image14.png"/><Relationship Id="rId5" Type="http://schemas.openxmlformats.org/officeDocument/2006/relationships/hyperlink" Target="https://www.cft.org/legislative-updates" TargetMode="External"/><Relationship Id="rId6" Type="http://schemas.openxmlformats.org/officeDocument/2006/relationships/hyperlink" Target="https://cca4us.org/issuesandaction/legislationpoliticalaction/" TargetMode="External"/><Relationship Id="rId7" Type="http://schemas.openxmlformats.org/officeDocument/2006/relationships/hyperlink" Target="https://www.cccco.edu/About-Us/Chancellors-Office/Divisions/Governmental-Relations/Policy-in-action/State-Relations/Tracked-Legislation" TargetMode="External"/><Relationship Id="rId8" Type="http://schemas.openxmlformats.org/officeDocument/2006/relationships/hyperlink" Target="https://ccleague.org/advocacy/legislative-actio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findyourrep.legislature.ca.gov/"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senate.ca.gov/" TargetMode="External"/><Relationship Id="rId4" Type="http://schemas.openxmlformats.org/officeDocument/2006/relationships/hyperlink" Target="https://www.senate.ca.gov/senators" TargetMode="External"/><Relationship Id="rId5" Type="http://schemas.openxmlformats.org/officeDocument/2006/relationships/hyperlink" Target="https://www.senate.ca.gov/media" TargetMode="External"/><Relationship Id="rId6" Type="http://schemas.openxmlformats.org/officeDocument/2006/relationships/hyperlink" Target="https://www.assembly.ca.gov/" TargetMode="External"/><Relationship Id="rId7" Type="http://schemas.openxmlformats.org/officeDocument/2006/relationships/hyperlink" Target="https://www.assembly.ca.gov/assemblymembers" TargetMode="External"/><Relationship Id="rId8" Type="http://schemas.openxmlformats.org/officeDocument/2006/relationships/hyperlink" Target="https://www.assembly.ca.gov/todaysevent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ahed.assembly.ca.gov/" TargetMode="External"/><Relationship Id="rId4" Type="http://schemas.openxmlformats.org/officeDocument/2006/relationships/hyperlink" Target="https://sedn.senate.ca.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asccc.org/legislative-liaison" TargetMode="External"/><Relationship Id="rId4" Type="http://schemas.openxmlformats.org/officeDocument/2006/relationships/hyperlink" Target="https://asccc.org/college-directory" TargetMode="External"/><Relationship Id="rId5" Type="http://schemas.openxmlformats.org/officeDocument/2006/relationships/hyperlink" Target="https://asccc.org/sign-our-newsletters" TargetMode="External"/><Relationship Id="rId6" Type="http://schemas.openxmlformats.org/officeDocument/2006/relationships/hyperlink" Target="https://faccc.memberclicks.net/index.php?option=com_mcform&amp;view=ngforms&amp;id=205323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leginfo.legislature.ca.gov/faces/codesTOCSelected.xhtml?tocCode=EDC&amp;tocTitle=+Education+Code+-+EDC" TargetMode="External"/><Relationship Id="rId4" Type="http://schemas.openxmlformats.org/officeDocument/2006/relationships/hyperlink" Target="https://govt.westlaw.com/calregs/Index?transitionType=Default&amp;contextData=%28sc.Default%29" TargetMode="External"/><Relationship Id="rId5" Type="http://schemas.openxmlformats.org/officeDocument/2006/relationships/hyperlink" Target="https://www.cccco.edu/About-Us/Board-of-Governors" TargetMode="External"/><Relationship Id="rId6" Type="http://schemas.openxmlformats.org/officeDocument/2006/relationships/hyperlink" Target="https://www.cccco.edu/About-Us/Consultation-Counci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youtube.com/watch?v=r7GpFrD5tgk" TargetMode="External"/><Relationship Id="rId4" Type="http://schemas.openxmlformats.org/officeDocument/2006/relationships/hyperlink" Target="https://docs.google.com/presentation/d/1ifCwSM4o2ewpgJI1TMOLfkcDmTJm87rMQO0gVSvqP0g/edit?usp=sharing" TargetMode="External"/><Relationship Id="rId5" Type="http://schemas.openxmlformats.org/officeDocument/2006/relationships/hyperlink" Target="https://asccc.org/content/why-legislative-advocacy-matters" TargetMode="External"/><Relationship Id="rId6" Type="http://schemas.openxmlformats.org/officeDocument/2006/relationships/hyperlink" Target="https://asccc.org/content/advocacy-local-level-what-your-senate-can-do-stay-informed-and-activ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info@ascc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leginfo.legislature.ca.gov/faces/codesTOCSelected.xhtml?tocCode=ED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govt.westlaw.com/calregs/Browse/Home/California/CaliforniaCodeofRegulations?guid=I3C0A67A0D48411DEBC02831C6D6C108E&amp;originationContext=documenttoc&amp;transitionType=Default&amp;contextData=(sc.Defaul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cccco.edu/About-Us/Chancellors-Office/Divisions/College-Finance-and-Facilities-Planning/Budget-News"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www.ebudget.ca.gov/" TargetMode="External"/><Relationship Id="rId4" Type="http://schemas.openxmlformats.org/officeDocument/2006/relationships/hyperlink" Target="https://esd.dof.ca.gov/trailer-bill/trailerBill.html" TargetMode="External"/><Relationship Id="rId5" Type="http://schemas.openxmlformats.org/officeDocument/2006/relationships/hyperlink" Target="https://lao.ca.gov/Policy-Areas?areaId=4&amp;category=4" TargetMode="External"/><Relationship Id="rId6" Type="http://schemas.openxmlformats.org/officeDocument/2006/relationships/hyperlink" Target="https://www.ebudget.ca.gov/" TargetMode="External"/><Relationship Id="rId7" Type="http://schemas.openxmlformats.org/officeDocument/2006/relationships/hyperlink" Target="https://www.ebudget.ca.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958850" y="4683125"/>
            <a:ext cx="10433100" cy="1736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None/>
            </a:pPr>
            <a:r>
              <a:rPr b="1" lang="en-US" sz="3600">
                <a:solidFill>
                  <a:schemeClr val="accent2"/>
                </a:solidFill>
              </a:rPr>
              <a:t>Becoming an Advocate: Understanding the Budget and Legislative Process </a:t>
            </a:r>
            <a:br>
              <a:rPr b="1" lang="en-US" sz="3600">
                <a:solidFill>
                  <a:schemeClr val="accent4"/>
                </a:solidFill>
              </a:rPr>
            </a:br>
            <a:r>
              <a:rPr lang="en-US" sz="2400">
                <a:solidFill>
                  <a:schemeClr val="accent4"/>
                </a:solidFill>
              </a:rPr>
              <a:t>Friday, June 17, 2022, General Session: 1:00-2:00 PM</a:t>
            </a:r>
            <a:endParaRPr sz="360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6"/>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latin typeface="Poppins"/>
                <a:ea typeface="Poppins"/>
                <a:cs typeface="Poppins"/>
                <a:sym typeface="Poppins"/>
              </a:rPr>
              <a:t>Legislative </a:t>
            </a:r>
            <a:r>
              <a:rPr b="1" lang="en-US" sz="4000">
                <a:latin typeface="Poppins"/>
                <a:ea typeface="Poppins"/>
                <a:cs typeface="Poppins"/>
                <a:sym typeface="Poppins"/>
              </a:rPr>
              <a:t>Budget Committees</a:t>
            </a:r>
            <a:endParaRPr b="1" sz="4000">
              <a:latin typeface="Poppins"/>
              <a:ea typeface="Poppins"/>
              <a:cs typeface="Poppins"/>
              <a:sym typeface="Poppins"/>
            </a:endParaRPr>
          </a:p>
        </p:txBody>
      </p:sp>
      <p:sp>
        <p:nvSpPr>
          <p:cNvPr id="301" name="Google Shape;301;p36"/>
          <p:cNvSpPr txBox="1"/>
          <p:nvPr>
            <p:ph idx="1" type="body"/>
          </p:nvPr>
        </p:nvSpPr>
        <p:spPr>
          <a:xfrm>
            <a:off x="1655600" y="1798325"/>
            <a:ext cx="9680400" cy="4419600"/>
          </a:xfrm>
          <a:prstGeom prst="rect">
            <a:avLst/>
          </a:prstGeom>
        </p:spPr>
        <p:txBody>
          <a:bodyPr anchorCtr="0" anchor="t" bIns="45700" lIns="91425" spcFirstLastPara="1" rIns="91425" wrap="square" tIns="45700">
            <a:noAutofit/>
          </a:bodyPr>
          <a:lstStyle/>
          <a:p>
            <a:pPr indent="0" lvl="0" marL="0" rtl="0" algn="l">
              <a:lnSpc>
                <a:spcPct val="80000"/>
              </a:lnSpc>
              <a:spcBef>
                <a:spcPts val="1000"/>
              </a:spcBef>
              <a:spcAft>
                <a:spcPts val="0"/>
              </a:spcAft>
              <a:buNone/>
            </a:pPr>
            <a:r>
              <a:rPr lang="en-US" sz="3000" u="sng">
                <a:solidFill>
                  <a:schemeClr val="dk1"/>
                </a:solidFill>
                <a:hlinkClick r:id="rId3">
                  <a:extLst>
                    <a:ext uri="{A12FA001-AC4F-418D-AE19-62706E023703}">
                      <ahyp:hlinkClr val="tx"/>
                    </a:ext>
                  </a:extLst>
                </a:hlinkClick>
              </a:rPr>
              <a:t>Assembly Budget</a:t>
            </a:r>
            <a:r>
              <a:rPr lang="en-US" sz="3000">
                <a:solidFill>
                  <a:schemeClr val="dk1"/>
                </a:solidFill>
              </a:rPr>
              <a:t> (Ting)</a:t>
            </a:r>
            <a:endParaRPr sz="3000">
              <a:solidFill>
                <a:schemeClr val="dk1"/>
              </a:solidFill>
            </a:endParaRPr>
          </a:p>
          <a:p>
            <a:pPr indent="-304800" lvl="0" marL="342900" rtl="0" algn="l">
              <a:lnSpc>
                <a:spcPct val="80000"/>
              </a:lnSpc>
              <a:spcBef>
                <a:spcPts val="1000"/>
              </a:spcBef>
              <a:spcAft>
                <a:spcPts val="0"/>
              </a:spcAft>
              <a:buClr>
                <a:schemeClr val="dk1"/>
              </a:buClr>
              <a:buSzPts val="3000"/>
              <a:buChar char="•"/>
            </a:pPr>
            <a:r>
              <a:rPr lang="en-US" sz="3000">
                <a:solidFill>
                  <a:schemeClr val="dk1"/>
                </a:solidFill>
              </a:rPr>
              <a:t>Mark Martin, Principal Consultant</a:t>
            </a:r>
            <a:endParaRPr sz="3000">
              <a:solidFill>
                <a:schemeClr val="dk1"/>
              </a:solidFill>
            </a:endParaRPr>
          </a:p>
          <a:p>
            <a:pPr indent="-304800" lvl="1" marL="640080" rtl="0" algn="l">
              <a:lnSpc>
                <a:spcPct val="80000"/>
              </a:lnSpc>
              <a:spcBef>
                <a:spcPts val="1000"/>
              </a:spcBef>
              <a:spcAft>
                <a:spcPts val="0"/>
              </a:spcAft>
              <a:buClr>
                <a:schemeClr val="dk1"/>
              </a:buClr>
              <a:buSzPts val="3000"/>
              <a:buChar char="•"/>
            </a:pPr>
            <a:r>
              <a:rPr lang="en-US" sz="3000" u="sng">
                <a:solidFill>
                  <a:schemeClr val="dk1"/>
                </a:solidFill>
                <a:hlinkClick r:id="rId4">
                  <a:extLst>
                    <a:ext uri="{A12FA001-AC4F-418D-AE19-62706E023703}">
                      <ahyp:hlinkClr val="tx"/>
                    </a:ext>
                  </a:extLst>
                </a:hlinkClick>
              </a:rPr>
              <a:t>Sub 2 Education Finance</a:t>
            </a:r>
            <a:r>
              <a:rPr lang="en-US" sz="3000">
                <a:solidFill>
                  <a:schemeClr val="dk1"/>
                </a:solidFill>
              </a:rPr>
              <a:t> (McCarty)</a:t>
            </a:r>
            <a:endParaRPr sz="3000">
              <a:solidFill>
                <a:schemeClr val="dk1"/>
              </a:solidFill>
            </a:endParaRPr>
          </a:p>
          <a:p>
            <a:pPr indent="0" lvl="0" marL="0" rtl="0" algn="l">
              <a:lnSpc>
                <a:spcPct val="80000"/>
              </a:lnSpc>
              <a:spcBef>
                <a:spcPts val="1000"/>
              </a:spcBef>
              <a:spcAft>
                <a:spcPts val="0"/>
              </a:spcAft>
              <a:buNone/>
            </a:pPr>
            <a:r>
              <a:t/>
            </a:r>
            <a:endParaRPr sz="3000">
              <a:solidFill>
                <a:schemeClr val="dk1"/>
              </a:solidFill>
            </a:endParaRPr>
          </a:p>
          <a:p>
            <a:pPr indent="0" lvl="0" marL="0" rtl="0" algn="l">
              <a:lnSpc>
                <a:spcPct val="80000"/>
              </a:lnSpc>
              <a:spcBef>
                <a:spcPts val="1000"/>
              </a:spcBef>
              <a:spcAft>
                <a:spcPts val="0"/>
              </a:spcAft>
              <a:buNone/>
            </a:pPr>
            <a:r>
              <a:t/>
            </a:r>
            <a:endParaRPr sz="3000">
              <a:solidFill>
                <a:schemeClr val="dk1"/>
              </a:solidFill>
            </a:endParaRPr>
          </a:p>
          <a:p>
            <a:pPr indent="0" lvl="0" marL="0" rtl="0" algn="l">
              <a:lnSpc>
                <a:spcPct val="80000"/>
              </a:lnSpc>
              <a:spcBef>
                <a:spcPts val="1000"/>
              </a:spcBef>
              <a:spcAft>
                <a:spcPts val="0"/>
              </a:spcAft>
              <a:buClr>
                <a:schemeClr val="accent4"/>
              </a:buClr>
              <a:buSzPts val="2170"/>
              <a:buFont typeface="Arial"/>
              <a:buNone/>
            </a:pPr>
            <a:r>
              <a:rPr lang="en-US" sz="3000" u="sng">
                <a:solidFill>
                  <a:schemeClr val="dk1"/>
                </a:solidFill>
                <a:hlinkClick r:id="rId5">
                  <a:extLst>
                    <a:ext uri="{A12FA001-AC4F-418D-AE19-62706E023703}">
                      <ahyp:hlinkClr val="tx"/>
                    </a:ext>
                  </a:extLst>
                </a:hlinkClick>
              </a:rPr>
              <a:t>Senate Budget &amp; Fiscal Review</a:t>
            </a:r>
            <a:r>
              <a:rPr lang="en-US" sz="3000">
                <a:solidFill>
                  <a:schemeClr val="dk1"/>
                </a:solidFill>
              </a:rPr>
              <a:t> (Skinner)</a:t>
            </a:r>
            <a:endParaRPr sz="3000">
              <a:solidFill>
                <a:schemeClr val="dk1"/>
              </a:solidFill>
            </a:endParaRPr>
          </a:p>
          <a:p>
            <a:pPr indent="-419100" lvl="0" marL="457200" rtl="0" algn="l">
              <a:lnSpc>
                <a:spcPct val="80000"/>
              </a:lnSpc>
              <a:spcBef>
                <a:spcPts val="1000"/>
              </a:spcBef>
              <a:spcAft>
                <a:spcPts val="0"/>
              </a:spcAft>
              <a:buClr>
                <a:schemeClr val="dk1"/>
              </a:buClr>
              <a:buSzPts val="3000"/>
              <a:buChar char="•"/>
            </a:pPr>
            <a:r>
              <a:rPr lang="en-US" sz="3000">
                <a:solidFill>
                  <a:schemeClr val="dk1"/>
                </a:solidFill>
              </a:rPr>
              <a:t>Christopher Francis, Consultant</a:t>
            </a:r>
            <a:endParaRPr sz="3000">
              <a:solidFill>
                <a:schemeClr val="dk1"/>
              </a:solidFill>
            </a:endParaRPr>
          </a:p>
          <a:p>
            <a:pPr indent="-419100" lvl="1" marL="1371600" rtl="0" algn="l">
              <a:lnSpc>
                <a:spcPct val="80000"/>
              </a:lnSpc>
              <a:spcBef>
                <a:spcPts val="0"/>
              </a:spcBef>
              <a:spcAft>
                <a:spcPts val="0"/>
              </a:spcAft>
              <a:buClr>
                <a:schemeClr val="dk1"/>
              </a:buClr>
              <a:buSzPts val="3000"/>
              <a:buChar char="•"/>
            </a:pPr>
            <a:r>
              <a:rPr lang="en-US" sz="3000" u="sng">
                <a:solidFill>
                  <a:schemeClr val="dk1"/>
                </a:solidFill>
                <a:hlinkClick r:id="rId6">
                  <a:extLst>
                    <a:ext uri="{A12FA001-AC4F-418D-AE19-62706E023703}">
                      <ahyp:hlinkClr val="tx"/>
                    </a:ext>
                  </a:extLst>
                </a:hlinkClick>
              </a:rPr>
              <a:t>Subcommittee 1 on Education</a:t>
            </a:r>
            <a:r>
              <a:rPr lang="en-US" sz="3000">
                <a:solidFill>
                  <a:schemeClr val="dk1"/>
                </a:solidFill>
              </a:rPr>
              <a:t> (Laird)</a:t>
            </a:r>
            <a:endParaRPr sz="3000">
              <a:solidFill>
                <a:schemeClr val="dk1"/>
              </a:solidFill>
            </a:endParaRPr>
          </a:p>
          <a:p>
            <a:pPr indent="0" lvl="0" marL="0" rtl="0" algn="l">
              <a:spcBef>
                <a:spcPts val="1000"/>
              </a:spcBef>
              <a:spcAft>
                <a:spcPts val="0"/>
              </a:spcAft>
              <a:buNone/>
            </a:pPr>
            <a:r>
              <a:t/>
            </a:r>
            <a:endParaRPr/>
          </a:p>
        </p:txBody>
      </p:sp>
      <p:sp>
        <p:nvSpPr>
          <p:cNvPr id="302" name="Google Shape;302;p36"/>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7"/>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09" name="Google Shape;309;p37"/>
          <p:cNvPicPr preferRelativeResize="0"/>
          <p:nvPr/>
        </p:nvPicPr>
        <p:blipFill rotWithShape="1">
          <a:blip r:embed="rId3">
            <a:alphaModFix/>
          </a:blip>
          <a:srcRect b="0" l="0" r="0" t="0"/>
          <a:stretch/>
        </p:blipFill>
        <p:spPr>
          <a:xfrm>
            <a:off x="1177051" y="438550"/>
            <a:ext cx="10563824" cy="6220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8"/>
          <p:cNvSpPr/>
          <p:nvPr/>
        </p:nvSpPr>
        <p:spPr>
          <a:xfrm>
            <a:off x="3777829" y="1912602"/>
            <a:ext cx="4589922" cy="4589189"/>
          </a:xfrm>
          <a:custGeom>
            <a:rect b="b" l="l" r="r" t="t"/>
            <a:pathLst>
              <a:path extrusionOk="0" h="305183" w="305181">
                <a:moveTo>
                  <a:pt x="307470" y="153736"/>
                </a:moveTo>
                <a:cubicBezTo>
                  <a:pt x="307470" y="238642"/>
                  <a:pt x="238641" y="307472"/>
                  <a:pt x="153735" y="307472"/>
                </a:cubicBezTo>
                <a:cubicBezTo>
                  <a:pt x="68830" y="307472"/>
                  <a:pt x="0" y="238642"/>
                  <a:pt x="0" y="153736"/>
                </a:cubicBezTo>
                <a:cubicBezTo>
                  <a:pt x="0" y="68830"/>
                  <a:pt x="68830" y="0"/>
                  <a:pt x="153735" y="0"/>
                </a:cubicBezTo>
                <a:cubicBezTo>
                  <a:pt x="238641" y="0"/>
                  <a:pt x="307470" y="68830"/>
                  <a:pt x="307470" y="153736"/>
                </a:cubicBezTo>
                <a:close/>
              </a:path>
            </a:pathLst>
          </a:custGeom>
          <a:solidFill>
            <a:srgbClr val="F2F2F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5" name="Google Shape;315;p38"/>
          <p:cNvSpPr txBox="1"/>
          <p:nvPr/>
        </p:nvSpPr>
        <p:spPr>
          <a:xfrm>
            <a:off x="3529262" y="523450"/>
            <a:ext cx="5133300" cy="6618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b="1" lang="en-US" sz="4000">
                <a:solidFill>
                  <a:schemeClr val="dk2"/>
                </a:solidFill>
                <a:latin typeface="Poppins"/>
                <a:ea typeface="Poppins"/>
                <a:cs typeface="Poppins"/>
                <a:sym typeface="Poppins"/>
              </a:rPr>
              <a:t>Sponsor vs. Author</a:t>
            </a:r>
            <a:endParaRPr b="1" sz="4000">
              <a:latin typeface="Poppins"/>
              <a:ea typeface="Poppins"/>
              <a:cs typeface="Poppins"/>
              <a:sym typeface="Poppins"/>
            </a:endParaRPr>
          </a:p>
        </p:txBody>
      </p:sp>
      <p:sp>
        <p:nvSpPr>
          <p:cNvPr id="316" name="Google Shape;316;p38"/>
          <p:cNvSpPr txBox="1"/>
          <p:nvPr/>
        </p:nvSpPr>
        <p:spPr>
          <a:xfrm>
            <a:off x="1334502" y="1191655"/>
            <a:ext cx="9522900" cy="7233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2200">
                <a:solidFill>
                  <a:schemeClr val="dk1"/>
                </a:solidFill>
                <a:latin typeface="Lato Light"/>
                <a:ea typeface="Lato Light"/>
                <a:cs typeface="Lato Light"/>
                <a:sym typeface="Lato Light"/>
              </a:rPr>
              <a:t>The bill sponsor’s idea is into draft legislative language by the Legislative Council and is introduced to the house of origin by the legislative author. </a:t>
            </a:r>
            <a:endParaRPr sz="2200">
              <a:solidFill>
                <a:schemeClr val="dk1"/>
              </a:solidFill>
              <a:latin typeface="Lato Light"/>
              <a:ea typeface="Lato Light"/>
              <a:cs typeface="Lato Light"/>
              <a:sym typeface="Lato Light"/>
            </a:endParaRPr>
          </a:p>
        </p:txBody>
      </p:sp>
      <p:sp>
        <p:nvSpPr>
          <p:cNvPr id="317" name="Google Shape;317;p38"/>
          <p:cNvSpPr/>
          <p:nvPr/>
        </p:nvSpPr>
        <p:spPr>
          <a:xfrm>
            <a:off x="6054597" y="2886611"/>
            <a:ext cx="18300" cy="382928"/>
          </a:xfrm>
          <a:custGeom>
            <a:rect b="b" l="l" r="r" t="t"/>
            <a:pathLst>
              <a:path extrusionOk="0" h="53407" w="120000">
                <a:moveTo>
                  <a:pt x="0" y="0"/>
                </a:moveTo>
                <a:lnTo>
                  <a:pt x="6529" y="0"/>
                </a:lnTo>
                <a:lnTo>
                  <a:pt x="6529" y="54577"/>
                </a:lnTo>
                <a:lnTo>
                  <a:pt x="0" y="54577"/>
                </a:lnTo>
                <a:close/>
              </a:path>
            </a:pathLst>
          </a:custGeom>
          <a:solidFill>
            <a:srgbClr val="00ABDF"/>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8" name="Google Shape;318;p38"/>
          <p:cNvSpPr/>
          <p:nvPr/>
        </p:nvSpPr>
        <p:spPr>
          <a:xfrm>
            <a:off x="4959184" y="3078068"/>
            <a:ext cx="2188911" cy="2188162"/>
          </a:xfrm>
          <a:custGeom>
            <a:rect b="b" l="l" r="r" t="t"/>
            <a:pathLst>
              <a:path extrusionOk="0" h="305183" w="305181">
                <a:moveTo>
                  <a:pt x="307470" y="153736"/>
                </a:moveTo>
                <a:cubicBezTo>
                  <a:pt x="307470" y="238642"/>
                  <a:pt x="238641" y="307472"/>
                  <a:pt x="153735" y="307472"/>
                </a:cubicBezTo>
                <a:cubicBezTo>
                  <a:pt x="68830" y="307472"/>
                  <a:pt x="0" y="238642"/>
                  <a:pt x="0" y="153736"/>
                </a:cubicBezTo>
                <a:cubicBezTo>
                  <a:pt x="0" y="68830"/>
                  <a:pt x="68830" y="0"/>
                  <a:pt x="153735" y="0"/>
                </a:cubicBezTo>
                <a:cubicBezTo>
                  <a:pt x="238641" y="0"/>
                  <a:pt x="307470" y="68830"/>
                  <a:pt x="307470" y="153736"/>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9" name="Google Shape;319;p38"/>
          <p:cNvSpPr txBox="1"/>
          <p:nvPr/>
        </p:nvSpPr>
        <p:spPr>
          <a:xfrm>
            <a:off x="8367750" y="5195025"/>
            <a:ext cx="2986200" cy="9696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2000">
                <a:solidFill>
                  <a:schemeClr val="dk1"/>
                </a:solidFill>
                <a:latin typeface="Lato Light"/>
                <a:ea typeface="Lato Light"/>
                <a:cs typeface="Lato Light"/>
                <a:sym typeface="Lato Light"/>
              </a:rPr>
              <a:t>Elected representative in California Assembly or Senate</a:t>
            </a:r>
            <a:endParaRPr sz="2000"/>
          </a:p>
        </p:txBody>
      </p:sp>
      <p:sp>
        <p:nvSpPr>
          <p:cNvPr id="320" name="Google Shape;320;p38"/>
          <p:cNvSpPr/>
          <p:nvPr/>
        </p:nvSpPr>
        <p:spPr>
          <a:xfrm>
            <a:off x="7340296" y="2938051"/>
            <a:ext cx="4126312" cy="2189377"/>
          </a:xfrm>
          <a:custGeom>
            <a:rect b="b" l="l" r="r" t="t"/>
            <a:pathLst>
              <a:path extrusionOk="0" h="1066" w="2278">
                <a:moveTo>
                  <a:pt x="2277" y="587"/>
                </a:moveTo>
                <a:lnTo>
                  <a:pt x="2277" y="587"/>
                </a:lnTo>
                <a:cubicBezTo>
                  <a:pt x="2277" y="428"/>
                  <a:pt x="2143" y="281"/>
                  <a:pt x="1971" y="281"/>
                </a:cubicBezTo>
                <a:cubicBezTo>
                  <a:pt x="1935" y="281"/>
                  <a:pt x="1910" y="294"/>
                  <a:pt x="1873" y="306"/>
                </a:cubicBezTo>
                <a:cubicBezTo>
                  <a:pt x="1812" y="159"/>
                  <a:pt x="1678" y="61"/>
                  <a:pt x="1518" y="61"/>
                </a:cubicBezTo>
                <a:cubicBezTo>
                  <a:pt x="1445" y="61"/>
                  <a:pt x="1372" y="85"/>
                  <a:pt x="1310" y="134"/>
                </a:cubicBezTo>
                <a:cubicBezTo>
                  <a:pt x="1274" y="98"/>
                  <a:pt x="1212" y="61"/>
                  <a:pt x="1151" y="61"/>
                </a:cubicBezTo>
                <a:cubicBezTo>
                  <a:pt x="1102" y="61"/>
                  <a:pt x="1053" y="85"/>
                  <a:pt x="1016" y="122"/>
                </a:cubicBezTo>
                <a:cubicBezTo>
                  <a:pt x="992" y="61"/>
                  <a:pt x="943" y="24"/>
                  <a:pt x="882" y="24"/>
                </a:cubicBezTo>
                <a:cubicBezTo>
                  <a:pt x="845" y="24"/>
                  <a:pt x="808" y="37"/>
                  <a:pt x="784" y="61"/>
                </a:cubicBezTo>
                <a:cubicBezTo>
                  <a:pt x="722" y="24"/>
                  <a:pt x="661" y="0"/>
                  <a:pt x="588" y="0"/>
                </a:cubicBezTo>
                <a:cubicBezTo>
                  <a:pt x="416" y="0"/>
                  <a:pt x="269" y="147"/>
                  <a:pt x="269" y="330"/>
                </a:cubicBezTo>
                <a:cubicBezTo>
                  <a:pt x="269" y="343"/>
                  <a:pt x="269" y="343"/>
                  <a:pt x="269" y="355"/>
                </a:cubicBezTo>
                <a:cubicBezTo>
                  <a:pt x="245" y="343"/>
                  <a:pt x="208" y="343"/>
                  <a:pt x="184" y="343"/>
                </a:cubicBezTo>
                <a:cubicBezTo>
                  <a:pt x="86" y="343"/>
                  <a:pt x="0" y="416"/>
                  <a:pt x="0" y="514"/>
                </a:cubicBezTo>
                <a:cubicBezTo>
                  <a:pt x="0" y="612"/>
                  <a:pt x="86" y="698"/>
                  <a:pt x="184" y="698"/>
                </a:cubicBezTo>
                <a:lnTo>
                  <a:pt x="184" y="698"/>
                </a:lnTo>
                <a:lnTo>
                  <a:pt x="184" y="710"/>
                </a:lnTo>
                <a:cubicBezTo>
                  <a:pt x="184" y="796"/>
                  <a:pt x="233" y="857"/>
                  <a:pt x="306" y="882"/>
                </a:cubicBezTo>
                <a:cubicBezTo>
                  <a:pt x="367" y="992"/>
                  <a:pt x="490" y="1065"/>
                  <a:pt x="624" y="1065"/>
                </a:cubicBezTo>
                <a:cubicBezTo>
                  <a:pt x="698" y="1065"/>
                  <a:pt x="784" y="1041"/>
                  <a:pt x="845" y="992"/>
                </a:cubicBezTo>
                <a:cubicBezTo>
                  <a:pt x="869" y="1016"/>
                  <a:pt x="906" y="1016"/>
                  <a:pt x="943" y="1016"/>
                </a:cubicBezTo>
                <a:cubicBezTo>
                  <a:pt x="1004" y="1016"/>
                  <a:pt x="1053" y="992"/>
                  <a:pt x="1090" y="955"/>
                </a:cubicBezTo>
                <a:cubicBezTo>
                  <a:pt x="1102" y="955"/>
                  <a:pt x="1102" y="955"/>
                  <a:pt x="1102" y="955"/>
                </a:cubicBezTo>
                <a:cubicBezTo>
                  <a:pt x="1176" y="955"/>
                  <a:pt x="1237" y="931"/>
                  <a:pt x="1274" y="894"/>
                </a:cubicBezTo>
                <a:cubicBezTo>
                  <a:pt x="1298" y="931"/>
                  <a:pt x="1323" y="955"/>
                  <a:pt x="1359" y="955"/>
                </a:cubicBezTo>
                <a:cubicBezTo>
                  <a:pt x="1408" y="1004"/>
                  <a:pt x="1470" y="1041"/>
                  <a:pt x="1531" y="1041"/>
                </a:cubicBezTo>
                <a:cubicBezTo>
                  <a:pt x="1616" y="1041"/>
                  <a:pt x="1690" y="979"/>
                  <a:pt x="1727" y="918"/>
                </a:cubicBezTo>
                <a:cubicBezTo>
                  <a:pt x="1763" y="943"/>
                  <a:pt x="1800" y="955"/>
                  <a:pt x="1849" y="955"/>
                </a:cubicBezTo>
                <a:cubicBezTo>
                  <a:pt x="1910" y="955"/>
                  <a:pt x="1959" y="931"/>
                  <a:pt x="1984" y="894"/>
                </a:cubicBezTo>
                <a:cubicBezTo>
                  <a:pt x="2155" y="894"/>
                  <a:pt x="2277" y="759"/>
                  <a:pt x="2277" y="587"/>
                </a:cubicBezTo>
              </a:path>
            </a:pathLst>
          </a:custGeom>
          <a:solidFill>
            <a:schemeClr val="accen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38"/>
          <p:cNvSpPr txBox="1"/>
          <p:nvPr/>
        </p:nvSpPr>
        <p:spPr>
          <a:xfrm>
            <a:off x="5704946" y="3887567"/>
            <a:ext cx="782700" cy="6618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b="1" lang="en-US" sz="4000">
                <a:solidFill>
                  <a:schemeClr val="dk2"/>
                </a:solidFill>
                <a:latin typeface="Poppins"/>
                <a:ea typeface="Poppins"/>
                <a:cs typeface="Poppins"/>
                <a:sym typeface="Poppins"/>
              </a:rPr>
              <a:t>VS</a:t>
            </a:r>
            <a:endParaRPr sz="700"/>
          </a:p>
        </p:txBody>
      </p:sp>
      <p:sp>
        <p:nvSpPr>
          <p:cNvPr id="322" name="Google Shape;322;p38"/>
          <p:cNvSpPr/>
          <p:nvPr/>
        </p:nvSpPr>
        <p:spPr>
          <a:xfrm>
            <a:off x="8665886" y="4207025"/>
            <a:ext cx="1475100" cy="3231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2600">
                <a:solidFill>
                  <a:schemeClr val="lt1"/>
                </a:solidFill>
                <a:latin typeface="Poppins SemiBold"/>
                <a:ea typeface="Poppins SemiBold"/>
                <a:cs typeface="Poppins SemiBold"/>
                <a:sym typeface="Poppins SemiBold"/>
              </a:rPr>
              <a:t>Author</a:t>
            </a:r>
            <a:endParaRPr b="1" sz="2600">
              <a:solidFill>
                <a:schemeClr val="lt1"/>
              </a:solidFill>
              <a:latin typeface="Poppins SemiBold"/>
              <a:ea typeface="Poppins SemiBold"/>
              <a:cs typeface="Poppins SemiBold"/>
              <a:sym typeface="Poppins SemiBold"/>
            </a:endParaRPr>
          </a:p>
        </p:txBody>
      </p:sp>
      <p:sp>
        <p:nvSpPr>
          <p:cNvPr id="323" name="Google Shape;323;p38"/>
          <p:cNvSpPr/>
          <p:nvPr/>
        </p:nvSpPr>
        <p:spPr>
          <a:xfrm>
            <a:off x="753859" y="2888448"/>
            <a:ext cx="4138727" cy="1998238"/>
          </a:xfrm>
          <a:custGeom>
            <a:rect b="b" l="l" r="r" t="t"/>
            <a:pathLst>
              <a:path extrusionOk="0" h="810" w="1679">
                <a:moveTo>
                  <a:pt x="0" y="809"/>
                </a:moveTo>
                <a:lnTo>
                  <a:pt x="0" y="809"/>
                </a:lnTo>
                <a:cubicBezTo>
                  <a:pt x="1678" y="809"/>
                  <a:pt x="1678" y="809"/>
                  <a:pt x="1678" y="809"/>
                </a:cubicBezTo>
                <a:cubicBezTo>
                  <a:pt x="1678" y="796"/>
                  <a:pt x="1678" y="784"/>
                  <a:pt x="1678" y="772"/>
                </a:cubicBezTo>
                <a:cubicBezTo>
                  <a:pt x="1678" y="674"/>
                  <a:pt x="1617" y="601"/>
                  <a:pt x="1531" y="564"/>
                </a:cubicBezTo>
                <a:cubicBezTo>
                  <a:pt x="1543" y="552"/>
                  <a:pt x="1543" y="527"/>
                  <a:pt x="1543" y="503"/>
                </a:cubicBezTo>
                <a:cubicBezTo>
                  <a:pt x="1543" y="392"/>
                  <a:pt x="1445" y="307"/>
                  <a:pt x="1335" y="307"/>
                </a:cubicBezTo>
                <a:lnTo>
                  <a:pt x="1335" y="307"/>
                </a:lnTo>
                <a:cubicBezTo>
                  <a:pt x="1335" y="258"/>
                  <a:pt x="1286" y="221"/>
                  <a:pt x="1249" y="221"/>
                </a:cubicBezTo>
                <a:lnTo>
                  <a:pt x="1249" y="221"/>
                </a:lnTo>
                <a:cubicBezTo>
                  <a:pt x="1225" y="98"/>
                  <a:pt x="1127" y="0"/>
                  <a:pt x="992" y="0"/>
                </a:cubicBezTo>
                <a:cubicBezTo>
                  <a:pt x="894" y="0"/>
                  <a:pt x="808" y="62"/>
                  <a:pt x="772" y="135"/>
                </a:cubicBezTo>
                <a:cubicBezTo>
                  <a:pt x="759" y="135"/>
                  <a:pt x="747" y="135"/>
                  <a:pt x="747" y="135"/>
                </a:cubicBezTo>
                <a:cubicBezTo>
                  <a:pt x="649" y="135"/>
                  <a:pt x="576" y="196"/>
                  <a:pt x="539" y="270"/>
                </a:cubicBezTo>
                <a:cubicBezTo>
                  <a:pt x="502" y="245"/>
                  <a:pt x="453" y="221"/>
                  <a:pt x="392" y="221"/>
                </a:cubicBezTo>
                <a:cubicBezTo>
                  <a:pt x="282" y="221"/>
                  <a:pt x="196" y="307"/>
                  <a:pt x="196" y="429"/>
                </a:cubicBezTo>
                <a:cubicBezTo>
                  <a:pt x="196" y="490"/>
                  <a:pt x="208" y="539"/>
                  <a:pt x="257" y="576"/>
                </a:cubicBezTo>
                <a:cubicBezTo>
                  <a:pt x="245" y="576"/>
                  <a:pt x="245" y="576"/>
                  <a:pt x="245" y="576"/>
                </a:cubicBezTo>
                <a:cubicBezTo>
                  <a:pt x="111" y="576"/>
                  <a:pt x="13" y="674"/>
                  <a:pt x="0" y="809"/>
                </a:cubicBezTo>
              </a:path>
            </a:pathLst>
          </a:cu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38"/>
          <p:cNvSpPr txBox="1"/>
          <p:nvPr/>
        </p:nvSpPr>
        <p:spPr>
          <a:xfrm>
            <a:off x="1468075" y="5090950"/>
            <a:ext cx="2684400" cy="9696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2000">
                <a:solidFill>
                  <a:schemeClr val="dk1"/>
                </a:solidFill>
                <a:latin typeface="Lato Light"/>
                <a:ea typeface="Lato Light"/>
                <a:cs typeface="Lato Light"/>
                <a:sym typeface="Lato Light"/>
              </a:rPr>
              <a:t>Individual, advocacy group or organization with bill idea</a:t>
            </a:r>
            <a:endParaRPr sz="2000"/>
          </a:p>
        </p:txBody>
      </p:sp>
      <p:sp>
        <p:nvSpPr>
          <p:cNvPr id="325" name="Google Shape;325;p38"/>
          <p:cNvSpPr/>
          <p:nvPr/>
        </p:nvSpPr>
        <p:spPr>
          <a:xfrm>
            <a:off x="1950450" y="4207025"/>
            <a:ext cx="1827300" cy="3651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2600">
                <a:solidFill>
                  <a:schemeClr val="lt1"/>
                </a:solidFill>
                <a:latin typeface="Poppins SemiBold"/>
                <a:ea typeface="Poppins SemiBold"/>
                <a:cs typeface="Poppins SemiBold"/>
                <a:sym typeface="Poppins SemiBold"/>
              </a:rPr>
              <a:t>Sponsor</a:t>
            </a:r>
            <a:endParaRPr b="1" sz="3500">
              <a:solidFill>
                <a:schemeClr val="lt1"/>
              </a:solidFill>
              <a:latin typeface="Poppins SemiBold"/>
              <a:ea typeface="Poppins SemiBold"/>
              <a:cs typeface="Poppins SemiBold"/>
              <a:sym typeface="Poppins SemiBold"/>
            </a:endParaRPr>
          </a:p>
        </p:txBody>
      </p:sp>
      <p:sp>
        <p:nvSpPr>
          <p:cNvPr id="326" name="Google Shape;326;p38"/>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327" name="Google Shape;327;p38"/>
          <p:cNvGrpSpPr/>
          <p:nvPr/>
        </p:nvGrpSpPr>
        <p:grpSpPr>
          <a:xfrm>
            <a:off x="2583733" y="3464615"/>
            <a:ext cx="620029" cy="661966"/>
            <a:chOff x="18731841" y="9992865"/>
            <a:chExt cx="3762311" cy="4016782"/>
          </a:xfrm>
        </p:grpSpPr>
        <p:sp>
          <p:nvSpPr>
            <p:cNvPr id="328" name="Google Shape;328;p38"/>
            <p:cNvSpPr/>
            <p:nvPr/>
          </p:nvSpPr>
          <p:spPr>
            <a:xfrm>
              <a:off x="19538470" y="10786086"/>
              <a:ext cx="2149036" cy="3223561"/>
            </a:xfrm>
            <a:custGeom>
              <a:rect b="b" l="l" r="r" t="t"/>
              <a:pathLst>
                <a:path extrusionOk="0" h="654198" w="436131">
                  <a:moveTo>
                    <a:pt x="136955" y="572424"/>
                  </a:moveTo>
                  <a:cubicBezTo>
                    <a:pt x="137715" y="578384"/>
                    <a:pt x="140011" y="584128"/>
                    <a:pt x="144279" y="588395"/>
                  </a:cubicBezTo>
                  <a:lnTo>
                    <a:pt x="155565" y="599681"/>
                  </a:lnTo>
                  <a:lnTo>
                    <a:pt x="280569" y="599681"/>
                  </a:lnTo>
                  <a:lnTo>
                    <a:pt x="291855" y="588395"/>
                  </a:lnTo>
                  <a:cubicBezTo>
                    <a:pt x="296123" y="584128"/>
                    <a:pt x="298419" y="578384"/>
                    <a:pt x="299180" y="572424"/>
                  </a:cubicBezTo>
                  <a:close/>
                  <a:moveTo>
                    <a:pt x="136292" y="490649"/>
                  </a:moveTo>
                  <a:lnTo>
                    <a:pt x="136292" y="517907"/>
                  </a:lnTo>
                  <a:lnTo>
                    <a:pt x="299841" y="517907"/>
                  </a:lnTo>
                  <a:lnTo>
                    <a:pt x="299841" y="490649"/>
                  </a:lnTo>
                  <a:close/>
                  <a:moveTo>
                    <a:pt x="218066" y="0"/>
                  </a:moveTo>
                  <a:cubicBezTo>
                    <a:pt x="338306" y="0"/>
                    <a:pt x="436132" y="97827"/>
                    <a:pt x="436131" y="218065"/>
                  </a:cubicBezTo>
                  <a:cubicBezTo>
                    <a:pt x="436131" y="300159"/>
                    <a:pt x="399104" y="345959"/>
                    <a:pt x="374601" y="376266"/>
                  </a:cubicBezTo>
                  <a:cubicBezTo>
                    <a:pt x="363740" y="389696"/>
                    <a:pt x="354357" y="401301"/>
                    <a:pt x="354357" y="408874"/>
                  </a:cubicBezTo>
                  <a:lnTo>
                    <a:pt x="354357" y="436134"/>
                  </a:lnTo>
                  <a:cubicBezTo>
                    <a:pt x="354357" y="456226"/>
                    <a:pt x="343314" y="473613"/>
                    <a:pt x="327099" y="483068"/>
                  </a:cubicBezTo>
                  <a:lnTo>
                    <a:pt x="327099" y="569123"/>
                  </a:lnTo>
                  <a:cubicBezTo>
                    <a:pt x="327099" y="583471"/>
                    <a:pt x="321283" y="597526"/>
                    <a:pt x="311127" y="607669"/>
                  </a:cubicBezTo>
                  <a:lnTo>
                    <a:pt x="295865" y="622931"/>
                  </a:lnTo>
                  <a:lnTo>
                    <a:pt x="295832" y="622964"/>
                  </a:lnTo>
                  <a:lnTo>
                    <a:pt x="284562" y="634234"/>
                  </a:lnTo>
                  <a:cubicBezTo>
                    <a:pt x="271691" y="647104"/>
                    <a:pt x="254575" y="654198"/>
                    <a:pt x="236367" y="654198"/>
                  </a:cubicBezTo>
                  <a:lnTo>
                    <a:pt x="199765" y="654198"/>
                  </a:lnTo>
                  <a:cubicBezTo>
                    <a:pt x="181558" y="654198"/>
                    <a:pt x="164441" y="647104"/>
                    <a:pt x="151570" y="634234"/>
                  </a:cubicBezTo>
                  <a:lnTo>
                    <a:pt x="140300" y="622964"/>
                  </a:lnTo>
                  <a:lnTo>
                    <a:pt x="140267" y="622931"/>
                  </a:lnTo>
                  <a:lnTo>
                    <a:pt x="125004" y="607669"/>
                  </a:lnTo>
                  <a:cubicBezTo>
                    <a:pt x="114849" y="597526"/>
                    <a:pt x="109033" y="583471"/>
                    <a:pt x="109033" y="569123"/>
                  </a:cubicBezTo>
                  <a:lnTo>
                    <a:pt x="109033" y="483068"/>
                  </a:lnTo>
                  <a:cubicBezTo>
                    <a:pt x="92817" y="473613"/>
                    <a:pt x="81775" y="456226"/>
                    <a:pt x="81775" y="436134"/>
                  </a:cubicBezTo>
                  <a:lnTo>
                    <a:pt x="81775" y="408876"/>
                  </a:lnTo>
                  <a:cubicBezTo>
                    <a:pt x="81775" y="401303"/>
                    <a:pt x="72391" y="389696"/>
                    <a:pt x="61531" y="376267"/>
                  </a:cubicBezTo>
                  <a:cubicBezTo>
                    <a:pt x="37028" y="345960"/>
                    <a:pt x="0" y="300160"/>
                    <a:pt x="0" y="218066"/>
                  </a:cubicBezTo>
                  <a:cubicBezTo>
                    <a:pt x="0" y="97827"/>
                    <a:pt x="97827" y="0"/>
                    <a:pt x="218066" y="0"/>
                  </a:cubicBezTo>
                  <a:close/>
                </a:path>
              </a:pathLst>
            </a:custGeom>
            <a:solidFill>
              <a:srgbClr val="FFFFF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9" name="Google Shape;329;p38"/>
            <p:cNvSpPr/>
            <p:nvPr/>
          </p:nvSpPr>
          <p:spPr>
            <a:xfrm>
              <a:off x="20535947" y="9992865"/>
              <a:ext cx="144600" cy="574500"/>
            </a:xfrm>
            <a:prstGeom prst="rect">
              <a:avLst/>
            </a:prstGeom>
            <a:solidFill>
              <a:srgbClr val="FFFFF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0" name="Google Shape;330;p38"/>
            <p:cNvSpPr/>
            <p:nvPr/>
          </p:nvSpPr>
          <p:spPr>
            <a:xfrm rot="2700000">
              <a:off x="21596913" y="10287745"/>
              <a:ext cx="144674" cy="574454"/>
            </a:xfrm>
            <a:prstGeom prst="rect">
              <a:avLst/>
            </a:prstGeom>
            <a:solidFill>
              <a:srgbClr val="FFFFF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1" name="Google Shape;331;p38"/>
            <p:cNvSpPr/>
            <p:nvPr/>
          </p:nvSpPr>
          <p:spPr>
            <a:xfrm rot="-2700000">
              <a:off x="19475694" y="10287787"/>
              <a:ext cx="144674" cy="574454"/>
            </a:xfrm>
            <a:prstGeom prst="rect">
              <a:avLst/>
            </a:prstGeom>
            <a:solidFill>
              <a:srgbClr val="FFFFF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2" name="Google Shape;332;p38"/>
            <p:cNvSpPr/>
            <p:nvPr/>
          </p:nvSpPr>
          <p:spPr>
            <a:xfrm rot="-4499066">
              <a:off x="18955720" y="11087086"/>
              <a:ext cx="144742" cy="574601"/>
            </a:xfrm>
            <a:prstGeom prst="rect">
              <a:avLst/>
            </a:prstGeom>
            <a:solidFill>
              <a:srgbClr val="FFFFF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3" name="Google Shape;333;p38"/>
            <p:cNvSpPr/>
            <p:nvPr/>
          </p:nvSpPr>
          <p:spPr>
            <a:xfrm rot="4499066">
              <a:off x="22125530" y="11087082"/>
              <a:ext cx="144742" cy="574601"/>
            </a:xfrm>
            <a:prstGeom prst="rect">
              <a:avLst/>
            </a:prstGeom>
            <a:solidFill>
              <a:srgbClr val="FFFFF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334" name="Google Shape;334;p38"/>
          <p:cNvGrpSpPr/>
          <p:nvPr/>
        </p:nvGrpSpPr>
        <p:grpSpPr>
          <a:xfrm>
            <a:off x="9128571" y="3526201"/>
            <a:ext cx="538810" cy="538810"/>
            <a:chOff x="8609044" y="1513207"/>
            <a:chExt cx="599677" cy="599677"/>
          </a:xfrm>
        </p:grpSpPr>
        <p:sp>
          <p:nvSpPr>
            <p:cNvPr id="335" name="Google Shape;335;p38"/>
            <p:cNvSpPr/>
            <p:nvPr/>
          </p:nvSpPr>
          <p:spPr>
            <a:xfrm>
              <a:off x="8840245" y="1513207"/>
              <a:ext cx="137700" cy="137700"/>
            </a:xfrm>
            <a:custGeom>
              <a:rect b="b" l="l" r="r" t="t"/>
              <a:pathLst>
                <a:path extrusionOk="0" h="137700" w="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solidFill>
              <a:srgbClr val="FFFFFF"/>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rgbClr val="043663"/>
                </a:solidFill>
                <a:latin typeface="Calibri"/>
                <a:ea typeface="Calibri"/>
                <a:cs typeface="Calibri"/>
                <a:sym typeface="Calibri"/>
              </a:endParaRPr>
            </a:p>
          </p:txBody>
        </p:sp>
        <p:sp>
          <p:nvSpPr>
            <p:cNvPr id="336" name="Google Shape;336;p38"/>
            <p:cNvSpPr/>
            <p:nvPr/>
          </p:nvSpPr>
          <p:spPr>
            <a:xfrm>
              <a:off x="8785845" y="1662807"/>
              <a:ext cx="246075" cy="123675"/>
            </a:xfrm>
            <a:custGeom>
              <a:rect b="b" l="l" r="r" t="t"/>
              <a:pathLst>
                <a:path extrusionOk="0" h="123675" w="2460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solidFill>
              <a:srgbClr val="FFFFFF"/>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rgbClr val="043663"/>
                </a:solidFill>
                <a:latin typeface="Calibri"/>
                <a:ea typeface="Calibri"/>
                <a:cs typeface="Calibri"/>
                <a:sym typeface="Calibri"/>
              </a:endParaRPr>
            </a:p>
          </p:txBody>
        </p:sp>
        <p:sp>
          <p:nvSpPr>
            <p:cNvPr id="337" name="Google Shape;337;p38"/>
            <p:cNvSpPr/>
            <p:nvPr/>
          </p:nvSpPr>
          <p:spPr>
            <a:xfrm>
              <a:off x="8663444" y="1839608"/>
              <a:ext cx="137700" cy="137700"/>
            </a:xfrm>
            <a:custGeom>
              <a:rect b="b" l="l" r="r" t="t"/>
              <a:pathLst>
                <a:path extrusionOk="0" h="137700" w="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solidFill>
              <a:srgbClr val="FFFFFF"/>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rgbClr val="043663"/>
                </a:solidFill>
                <a:latin typeface="Calibri"/>
                <a:ea typeface="Calibri"/>
                <a:cs typeface="Calibri"/>
                <a:sym typeface="Calibri"/>
              </a:endParaRPr>
            </a:p>
          </p:txBody>
        </p:sp>
        <p:sp>
          <p:nvSpPr>
            <p:cNvPr id="338" name="Google Shape;338;p38"/>
            <p:cNvSpPr/>
            <p:nvPr/>
          </p:nvSpPr>
          <p:spPr>
            <a:xfrm>
              <a:off x="8609044" y="1989209"/>
              <a:ext cx="246075" cy="123675"/>
            </a:xfrm>
            <a:custGeom>
              <a:rect b="b" l="l" r="r" t="t"/>
              <a:pathLst>
                <a:path extrusionOk="0" h="123675" w="2460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solidFill>
              <a:srgbClr val="FFFFFF"/>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rgbClr val="043663"/>
                </a:solidFill>
                <a:latin typeface="Calibri"/>
                <a:ea typeface="Calibri"/>
                <a:cs typeface="Calibri"/>
                <a:sym typeface="Calibri"/>
              </a:endParaRPr>
            </a:p>
          </p:txBody>
        </p:sp>
        <p:sp>
          <p:nvSpPr>
            <p:cNvPr id="339" name="Google Shape;339;p38"/>
            <p:cNvSpPr/>
            <p:nvPr/>
          </p:nvSpPr>
          <p:spPr>
            <a:xfrm>
              <a:off x="9017045" y="1839608"/>
              <a:ext cx="137700" cy="137700"/>
            </a:xfrm>
            <a:custGeom>
              <a:rect b="b" l="l" r="r" t="t"/>
              <a:pathLst>
                <a:path extrusionOk="0" h="137700" w="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solidFill>
              <a:srgbClr val="FFFFFF"/>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rgbClr val="043663"/>
                </a:solidFill>
                <a:latin typeface="Calibri"/>
                <a:ea typeface="Calibri"/>
                <a:cs typeface="Calibri"/>
                <a:sym typeface="Calibri"/>
              </a:endParaRPr>
            </a:p>
          </p:txBody>
        </p:sp>
        <p:sp>
          <p:nvSpPr>
            <p:cNvPr id="340" name="Google Shape;340;p38"/>
            <p:cNvSpPr/>
            <p:nvPr/>
          </p:nvSpPr>
          <p:spPr>
            <a:xfrm>
              <a:off x="8962646" y="1989209"/>
              <a:ext cx="246075" cy="123675"/>
            </a:xfrm>
            <a:custGeom>
              <a:rect b="b" l="l" r="r" t="t"/>
              <a:pathLst>
                <a:path extrusionOk="0" h="123675" w="2460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solidFill>
              <a:srgbClr val="FFFFFF"/>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rgbClr val="043663"/>
                </a:solidFill>
                <a:latin typeface="Calibri"/>
                <a:ea typeface="Calibri"/>
                <a:cs typeface="Calibri"/>
                <a:sym typeface="Calibri"/>
              </a:endParaRPr>
            </a:p>
          </p:txBody>
        </p:sp>
        <p:sp>
          <p:nvSpPr>
            <p:cNvPr id="341" name="Google Shape;341;p38"/>
            <p:cNvSpPr/>
            <p:nvPr/>
          </p:nvSpPr>
          <p:spPr>
            <a:xfrm>
              <a:off x="8826643" y="1812408"/>
              <a:ext cx="164475" cy="164475"/>
            </a:xfrm>
            <a:custGeom>
              <a:rect b="b" l="l" r="r" t="t"/>
              <a:pathLst>
                <a:path extrusionOk="0" h="164475" w="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solidFill>
              <a:srgbClr val="FFFFFF"/>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rgbClr val="043663"/>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9"/>
          <p:cNvSpPr txBox="1"/>
          <p:nvPr/>
        </p:nvSpPr>
        <p:spPr>
          <a:xfrm>
            <a:off x="3278727" y="523450"/>
            <a:ext cx="5634600" cy="6618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b="1" lang="en-US" sz="4000">
                <a:solidFill>
                  <a:schemeClr val="dk2"/>
                </a:solidFill>
                <a:latin typeface="Poppins"/>
                <a:ea typeface="Poppins"/>
                <a:cs typeface="Poppins"/>
                <a:sym typeface="Poppins"/>
              </a:rPr>
              <a:t>Bill Life Cycle</a:t>
            </a:r>
            <a:endParaRPr b="1" sz="4000">
              <a:latin typeface="Poppins"/>
              <a:ea typeface="Poppins"/>
              <a:cs typeface="Poppins"/>
              <a:sym typeface="Poppins"/>
            </a:endParaRPr>
          </a:p>
        </p:txBody>
      </p:sp>
      <p:sp>
        <p:nvSpPr>
          <p:cNvPr id="347" name="Google Shape;347;p39"/>
          <p:cNvSpPr txBox="1"/>
          <p:nvPr/>
        </p:nvSpPr>
        <p:spPr>
          <a:xfrm>
            <a:off x="1334502" y="1191655"/>
            <a:ext cx="9522900" cy="10620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2200">
                <a:solidFill>
                  <a:schemeClr val="dk1"/>
                </a:solidFill>
                <a:latin typeface="Lato Light"/>
                <a:ea typeface="Lato Light"/>
                <a:cs typeface="Lato Light"/>
                <a:sym typeface="Lato Light"/>
              </a:rPr>
              <a:t>Bills originate in the Assembly as house of origin will begin with AB and conversely bills with SB originate in the Senate. If a bill makes it out of the house of origin it will be run through the same process in the second house.</a:t>
            </a:r>
            <a:endParaRPr sz="2200">
              <a:solidFill>
                <a:schemeClr val="dk1"/>
              </a:solidFill>
              <a:latin typeface="Lato Light"/>
              <a:ea typeface="Lato Light"/>
              <a:cs typeface="Lato Light"/>
              <a:sym typeface="Lato Light"/>
            </a:endParaRPr>
          </a:p>
        </p:txBody>
      </p:sp>
      <p:sp>
        <p:nvSpPr>
          <p:cNvPr id="348" name="Google Shape;348;p39"/>
          <p:cNvSpPr/>
          <p:nvPr/>
        </p:nvSpPr>
        <p:spPr>
          <a:xfrm>
            <a:off x="8937011" y="3551234"/>
            <a:ext cx="1530600" cy="1530300"/>
          </a:xfrm>
          <a:prstGeom prst="ellipse">
            <a:avLst/>
          </a:prstGeom>
          <a:solidFill>
            <a:srgbClr val="EAEAEA"/>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39"/>
          <p:cNvSpPr/>
          <p:nvPr/>
        </p:nvSpPr>
        <p:spPr>
          <a:xfrm>
            <a:off x="7039983" y="3551234"/>
            <a:ext cx="1530600" cy="1530300"/>
          </a:xfrm>
          <a:prstGeom prst="ellipse">
            <a:avLst/>
          </a:prstGeom>
          <a:solidFill>
            <a:srgbClr val="EAEAEA"/>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39"/>
          <p:cNvSpPr/>
          <p:nvPr/>
        </p:nvSpPr>
        <p:spPr>
          <a:xfrm>
            <a:off x="5142957" y="3551234"/>
            <a:ext cx="1530600" cy="1530300"/>
          </a:xfrm>
          <a:prstGeom prst="ellipse">
            <a:avLst/>
          </a:prstGeom>
          <a:solidFill>
            <a:srgbClr val="EAEAEA"/>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39"/>
          <p:cNvSpPr/>
          <p:nvPr/>
        </p:nvSpPr>
        <p:spPr>
          <a:xfrm>
            <a:off x="3245929" y="3551234"/>
            <a:ext cx="1530600" cy="1530300"/>
          </a:xfrm>
          <a:prstGeom prst="ellipse">
            <a:avLst/>
          </a:prstGeom>
          <a:solidFill>
            <a:srgbClr val="EAEAEA"/>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39"/>
          <p:cNvSpPr/>
          <p:nvPr/>
        </p:nvSpPr>
        <p:spPr>
          <a:xfrm>
            <a:off x="1348902" y="3551234"/>
            <a:ext cx="1530600" cy="1530300"/>
          </a:xfrm>
          <a:prstGeom prst="ellipse">
            <a:avLst/>
          </a:prstGeom>
          <a:solidFill>
            <a:srgbClr val="EAEAEA"/>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39"/>
          <p:cNvSpPr/>
          <p:nvPr/>
        </p:nvSpPr>
        <p:spPr>
          <a:xfrm>
            <a:off x="1348902" y="3217334"/>
            <a:ext cx="1897997" cy="1130529"/>
          </a:xfrm>
          <a:custGeom>
            <a:rect b="b" l="l" r="r" t="t"/>
            <a:pathLst>
              <a:path extrusionOk="0" h="562452" w="944277">
                <a:moveTo>
                  <a:pt x="944218" y="562413"/>
                </a:moveTo>
                <a:lnTo>
                  <a:pt x="816425" y="-39"/>
                </a:lnTo>
                <a:lnTo>
                  <a:pt x="677128" y="179355"/>
                </a:lnTo>
                <a:cubicBezTo>
                  <a:pt x="467877" y="49843"/>
                  <a:pt x="193351" y="114636"/>
                  <a:pt x="63961" y="324074"/>
                </a:cubicBezTo>
                <a:cubicBezTo>
                  <a:pt x="28961" y="380728"/>
                  <a:pt x="7082" y="444510"/>
                  <a:pt x="-59" y="510736"/>
                </a:cubicBezTo>
                <a:cubicBezTo>
                  <a:pt x="113690" y="344054"/>
                  <a:pt x="334807" y="290214"/>
                  <a:pt x="512347" y="385969"/>
                </a:cubicBezTo>
                <a:lnTo>
                  <a:pt x="367820" y="562413"/>
                </a:ln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39"/>
          <p:cNvSpPr/>
          <p:nvPr/>
        </p:nvSpPr>
        <p:spPr>
          <a:xfrm flipH="1" rot="10800000">
            <a:off x="3247741" y="4270002"/>
            <a:ext cx="1897997" cy="1130529"/>
          </a:xfrm>
          <a:custGeom>
            <a:rect b="b" l="l" r="r" t="t"/>
            <a:pathLst>
              <a:path extrusionOk="0" h="562452" w="944277">
                <a:moveTo>
                  <a:pt x="944218" y="562413"/>
                </a:moveTo>
                <a:lnTo>
                  <a:pt x="816425" y="-39"/>
                </a:lnTo>
                <a:lnTo>
                  <a:pt x="677128" y="179355"/>
                </a:lnTo>
                <a:cubicBezTo>
                  <a:pt x="467877" y="49843"/>
                  <a:pt x="193351" y="114636"/>
                  <a:pt x="63961" y="324074"/>
                </a:cubicBezTo>
                <a:cubicBezTo>
                  <a:pt x="28961" y="380728"/>
                  <a:pt x="7082" y="444510"/>
                  <a:pt x="-59" y="510736"/>
                </a:cubicBezTo>
                <a:cubicBezTo>
                  <a:pt x="113690" y="344054"/>
                  <a:pt x="334807" y="290214"/>
                  <a:pt x="512347" y="385969"/>
                </a:cubicBezTo>
                <a:lnTo>
                  <a:pt x="367820" y="562413"/>
                </a:lnTo>
                <a:close/>
              </a:path>
            </a:pathLst>
          </a:custGeom>
          <a:solidFill>
            <a:schemeClr val="accen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39"/>
          <p:cNvSpPr/>
          <p:nvPr/>
        </p:nvSpPr>
        <p:spPr>
          <a:xfrm>
            <a:off x="5146580" y="3217334"/>
            <a:ext cx="1897997" cy="1130529"/>
          </a:xfrm>
          <a:custGeom>
            <a:rect b="b" l="l" r="r" t="t"/>
            <a:pathLst>
              <a:path extrusionOk="0" h="562452" w="944277">
                <a:moveTo>
                  <a:pt x="944218" y="562413"/>
                </a:moveTo>
                <a:lnTo>
                  <a:pt x="816425" y="-39"/>
                </a:lnTo>
                <a:lnTo>
                  <a:pt x="677128" y="179355"/>
                </a:lnTo>
                <a:cubicBezTo>
                  <a:pt x="467877" y="49843"/>
                  <a:pt x="193351" y="114636"/>
                  <a:pt x="63961" y="324074"/>
                </a:cubicBezTo>
                <a:cubicBezTo>
                  <a:pt x="28961" y="380728"/>
                  <a:pt x="7082" y="444510"/>
                  <a:pt x="-59" y="510736"/>
                </a:cubicBezTo>
                <a:cubicBezTo>
                  <a:pt x="113690" y="344054"/>
                  <a:pt x="334807" y="290214"/>
                  <a:pt x="512347" y="385969"/>
                </a:cubicBezTo>
                <a:lnTo>
                  <a:pt x="367820" y="562413"/>
                </a:lnTo>
                <a:close/>
              </a:path>
            </a:pathLst>
          </a:custGeom>
          <a:solidFill>
            <a:schemeClr val="accent3"/>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39"/>
          <p:cNvSpPr/>
          <p:nvPr/>
        </p:nvSpPr>
        <p:spPr>
          <a:xfrm flipH="1" rot="10800000">
            <a:off x="7045420" y="4270002"/>
            <a:ext cx="1897997" cy="1130529"/>
          </a:xfrm>
          <a:custGeom>
            <a:rect b="b" l="l" r="r" t="t"/>
            <a:pathLst>
              <a:path extrusionOk="0" h="562452" w="944277">
                <a:moveTo>
                  <a:pt x="944218" y="562413"/>
                </a:moveTo>
                <a:lnTo>
                  <a:pt x="816425" y="-39"/>
                </a:lnTo>
                <a:lnTo>
                  <a:pt x="677128" y="179355"/>
                </a:lnTo>
                <a:cubicBezTo>
                  <a:pt x="467877" y="49843"/>
                  <a:pt x="193351" y="114636"/>
                  <a:pt x="63961" y="324074"/>
                </a:cubicBezTo>
                <a:cubicBezTo>
                  <a:pt x="28961" y="380728"/>
                  <a:pt x="7082" y="444510"/>
                  <a:pt x="-59" y="510736"/>
                </a:cubicBezTo>
                <a:cubicBezTo>
                  <a:pt x="113690" y="344054"/>
                  <a:pt x="334807" y="290214"/>
                  <a:pt x="512347" y="385969"/>
                </a:cubicBezTo>
                <a:lnTo>
                  <a:pt x="367820" y="562413"/>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39"/>
          <p:cNvSpPr/>
          <p:nvPr/>
        </p:nvSpPr>
        <p:spPr>
          <a:xfrm>
            <a:off x="8944259" y="3217334"/>
            <a:ext cx="1897997" cy="1130529"/>
          </a:xfrm>
          <a:custGeom>
            <a:rect b="b" l="l" r="r" t="t"/>
            <a:pathLst>
              <a:path extrusionOk="0" h="562452" w="944277">
                <a:moveTo>
                  <a:pt x="944218" y="562413"/>
                </a:moveTo>
                <a:lnTo>
                  <a:pt x="816425" y="-39"/>
                </a:lnTo>
                <a:lnTo>
                  <a:pt x="677128" y="179355"/>
                </a:lnTo>
                <a:cubicBezTo>
                  <a:pt x="467877" y="49843"/>
                  <a:pt x="193351" y="114636"/>
                  <a:pt x="63961" y="324074"/>
                </a:cubicBezTo>
                <a:cubicBezTo>
                  <a:pt x="28961" y="380728"/>
                  <a:pt x="7082" y="444510"/>
                  <a:pt x="-59" y="510736"/>
                </a:cubicBezTo>
                <a:cubicBezTo>
                  <a:pt x="113690" y="344054"/>
                  <a:pt x="334807" y="290214"/>
                  <a:pt x="512347" y="385969"/>
                </a:cubicBezTo>
                <a:lnTo>
                  <a:pt x="367820" y="562413"/>
                </a:lnTo>
                <a:close/>
              </a:path>
            </a:pathLst>
          </a:custGeom>
          <a:solidFill>
            <a:schemeClr val="accent5"/>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39"/>
          <p:cNvSpPr/>
          <p:nvPr/>
        </p:nvSpPr>
        <p:spPr>
          <a:xfrm>
            <a:off x="3307206" y="2564912"/>
            <a:ext cx="1535400" cy="3231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1800">
                <a:solidFill>
                  <a:schemeClr val="dk2"/>
                </a:solidFill>
                <a:latin typeface="Poppins SemiBold"/>
                <a:ea typeface="Poppins SemiBold"/>
                <a:cs typeface="Poppins SemiBold"/>
                <a:sym typeface="Poppins SemiBold"/>
              </a:rPr>
              <a:t>Author</a:t>
            </a:r>
            <a:endParaRPr b="1" sz="2700">
              <a:solidFill>
                <a:schemeClr val="dk2"/>
              </a:solidFill>
              <a:latin typeface="Poppins SemiBold"/>
              <a:ea typeface="Poppins SemiBold"/>
              <a:cs typeface="Poppins SemiBold"/>
              <a:sym typeface="Poppins SemiBold"/>
            </a:endParaRPr>
          </a:p>
        </p:txBody>
      </p:sp>
      <p:sp>
        <p:nvSpPr>
          <p:cNvPr id="359" name="Google Shape;359;p39"/>
          <p:cNvSpPr txBox="1"/>
          <p:nvPr/>
        </p:nvSpPr>
        <p:spPr>
          <a:xfrm>
            <a:off x="3293683" y="2852271"/>
            <a:ext cx="1548900" cy="5388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1600">
                <a:solidFill>
                  <a:schemeClr val="dk1"/>
                </a:solidFill>
                <a:latin typeface="Lato Light"/>
                <a:ea typeface="Lato Light"/>
                <a:cs typeface="Lato Light"/>
                <a:sym typeface="Lato Light"/>
              </a:rPr>
              <a:t>Legislative Bill # AB or SB</a:t>
            </a:r>
            <a:endParaRPr sz="700"/>
          </a:p>
        </p:txBody>
      </p:sp>
      <p:sp>
        <p:nvSpPr>
          <p:cNvPr id="360" name="Google Shape;360;p39"/>
          <p:cNvSpPr/>
          <p:nvPr/>
        </p:nvSpPr>
        <p:spPr>
          <a:xfrm>
            <a:off x="5147326" y="5279925"/>
            <a:ext cx="1628700" cy="3231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1800">
                <a:solidFill>
                  <a:schemeClr val="dk2"/>
                </a:solidFill>
                <a:latin typeface="Poppins SemiBold"/>
                <a:ea typeface="Poppins SemiBold"/>
                <a:cs typeface="Poppins SemiBold"/>
                <a:sym typeface="Poppins SemiBold"/>
              </a:rPr>
              <a:t>Policy Committee</a:t>
            </a:r>
            <a:endParaRPr b="1" sz="2700">
              <a:solidFill>
                <a:schemeClr val="dk2"/>
              </a:solidFill>
              <a:latin typeface="Poppins SemiBold"/>
              <a:ea typeface="Poppins SemiBold"/>
              <a:cs typeface="Poppins SemiBold"/>
              <a:sym typeface="Poppins SemiBold"/>
            </a:endParaRPr>
          </a:p>
        </p:txBody>
      </p:sp>
      <p:sp>
        <p:nvSpPr>
          <p:cNvPr id="361" name="Google Shape;361;p39"/>
          <p:cNvSpPr txBox="1"/>
          <p:nvPr/>
        </p:nvSpPr>
        <p:spPr>
          <a:xfrm>
            <a:off x="4742075" y="5795900"/>
            <a:ext cx="2455800" cy="7851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1600">
                <a:solidFill>
                  <a:schemeClr val="dk1"/>
                </a:solidFill>
                <a:latin typeface="Lato Light"/>
                <a:ea typeface="Lato Light"/>
                <a:cs typeface="Lato Light"/>
                <a:sym typeface="Lato Light"/>
              </a:rPr>
              <a:t>Assembly Higher Education</a:t>
            </a:r>
            <a:endParaRPr sz="1600">
              <a:solidFill>
                <a:schemeClr val="dk1"/>
              </a:solidFill>
              <a:latin typeface="Lato Light"/>
              <a:ea typeface="Lato Light"/>
              <a:cs typeface="Lato Light"/>
              <a:sym typeface="Lato Light"/>
            </a:endParaRPr>
          </a:p>
          <a:p>
            <a:pPr indent="0" lvl="0" marL="0" marR="0" rtl="0" algn="ctr">
              <a:spcBef>
                <a:spcPts val="0"/>
              </a:spcBef>
              <a:spcAft>
                <a:spcPts val="0"/>
              </a:spcAft>
              <a:buNone/>
            </a:pPr>
            <a:r>
              <a:rPr lang="en-US" sz="1600">
                <a:solidFill>
                  <a:schemeClr val="dk1"/>
                </a:solidFill>
                <a:latin typeface="Lato Light"/>
                <a:ea typeface="Lato Light"/>
                <a:cs typeface="Lato Light"/>
                <a:sym typeface="Lato Light"/>
              </a:rPr>
              <a:t>Senate Education</a:t>
            </a:r>
            <a:endParaRPr sz="1600">
              <a:solidFill>
                <a:schemeClr val="dk1"/>
              </a:solidFill>
              <a:latin typeface="Lato Light"/>
              <a:ea typeface="Lato Light"/>
              <a:cs typeface="Lato Light"/>
              <a:sym typeface="Lato Light"/>
            </a:endParaRPr>
          </a:p>
        </p:txBody>
      </p:sp>
      <p:sp>
        <p:nvSpPr>
          <p:cNvPr id="362" name="Google Shape;362;p39"/>
          <p:cNvSpPr/>
          <p:nvPr/>
        </p:nvSpPr>
        <p:spPr>
          <a:xfrm>
            <a:off x="6841100" y="2336300"/>
            <a:ext cx="1898100" cy="3231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1800">
                <a:solidFill>
                  <a:schemeClr val="dk2"/>
                </a:solidFill>
                <a:latin typeface="Poppins SemiBold"/>
                <a:ea typeface="Poppins SemiBold"/>
                <a:cs typeface="Poppins SemiBold"/>
                <a:sym typeface="Poppins SemiBold"/>
              </a:rPr>
              <a:t>Appropriations Committee</a:t>
            </a:r>
            <a:endParaRPr b="1" sz="2700">
              <a:solidFill>
                <a:schemeClr val="dk2"/>
              </a:solidFill>
              <a:latin typeface="Poppins SemiBold"/>
              <a:ea typeface="Poppins SemiBold"/>
              <a:cs typeface="Poppins SemiBold"/>
              <a:sym typeface="Poppins SemiBold"/>
            </a:endParaRPr>
          </a:p>
        </p:txBody>
      </p:sp>
      <p:sp>
        <p:nvSpPr>
          <p:cNvPr id="363" name="Google Shape;363;p39"/>
          <p:cNvSpPr txBox="1"/>
          <p:nvPr/>
        </p:nvSpPr>
        <p:spPr>
          <a:xfrm>
            <a:off x="7033536" y="2852271"/>
            <a:ext cx="1548900" cy="5388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1600">
                <a:solidFill>
                  <a:schemeClr val="dk1"/>
                </a:solidFill>
                <a:latin typeface="Lato Light"/>
                <a:ea typeface="Lato Light"/>
                <a:cs typeface="Lato Light"/>
                <a:sym typeface="Lato Light"/>
              </a:rPr>
              <a:t>Cost of implementation</a:t>
            </a:r>
            <a:endParaRPr sz="700"/>
          </a:p>
        </p:txBody>
      </p:sp>
      <p:sp>
        <p:nvSpPr>
          <p:cNvPr id="364" name="Google Shape;364;p39"/>
          <p:cNvSpPr/>
          <p:nvPr/>
        </p:nvSpPr>
        <p:spPr>
          <a:xfrm>
            <a:off x="1685268" y="4542857"/>
            <a:ext cx="857700" cy="4155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2400">
                <a:solidFill>
                  <a:schemeClr val="dk2"/>
                </a:solidFill>
                <a:latin typeface="Poppins SemiBold"/>
                <a:ea typeface="Poppins SemiBold"/>
                <a:cs typeface="Poppins SemiBold"/>
                <a:sym typeface="Poppins SemiBold"/>
              </a:rPr>
              <a:t>Jan</a:t>
            </a:r>
            <a:endParaRPr sz="700"/>
          </a:p>
        </p:txBody>
      </p:sp>
      <p:sp>
        <p:nvSpPr>
          <p:cNvPr id="365" name="Google Shape;365;p39"/>
          <p:cNvSpPr/>
          <p:nvPr/>
        </p:nvSpPr>
        <p:spPr>
          <a:xfrm>
            <a:off x="3582295" y="3782702"/>
            <a:ext cx="857700" cy="4155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2400">
                <a:solidFill>
                  <a:schemeClr val="dk2"/>
                </a:solidFill>
                <a:latin typeface="Poppins SemiBold"/>
                <a:ea typeface="Poppins SemiBold"/>
                <a:cs typeface="Poppins SemiBold"/>
                <a:sym typeface="Poppins SemiBold"/>
              </a:rPr>
              <a:t>Feb</a:t>
            </a:r>
            <a:endParaRPr sz="700"/>
          </a:p>
        </p:txBody>
      </p:sp>
      <p:sp>
        <p:nvSpPr>
          <p:cNvPr id="366" name="Google Shape;366;p39"/>
          <p:cNvSpPr/>
          <p:nvPr/>
        </p:nvSpPr>
        <p:spPr>
          <a:xfrm>
            <a:off x="5304475" y="4390450"/>
            <a:ext cx="1208700" cy="4155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2400">
                <a:solidFill>
                  <a:schemeClr val="dk2"/>
                </a:solidFill>
                <a:latin typeface="Poppins SemiBold"/>
                <a:ea typeface="Poppins SemiBold"/>
                <a:cs typeface="Poppins SemiBold"/>
                <a:sym typeface="Poppins SemiBold"/>
              </a:rPr>
              <a:t>Mar </a:t>
            </a:r>
            <a:endParaRPr sz="700"/>
          </a:p>
        </p:txBody>
      </p:sp>
      <p:sp>
        <p:nvSpPr>
          <p:cNvPr id="367" name="Google Shape;367;p39"/>
          <p:cNvSpPr/>
          <p:nvPr/>
        </p:nvSpPr>
        <p:spPr>
          <a:xfrm>
            <a:off x="7374997" y="3785060"/>
            <a:ext cx="857700" cy="4155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2400">
                <a:solidFill>
                  <a:schemeClr val="dk2"/>
                </a:solidFill>
                <a:latin typeface="Poppins SemiBold"/>
                <a:ea typeface="Poppins SemiBold"/>
                <a:cs typeface="Poppins SemiBold"/>
                <a:sym typeface="Poppins SemiBold"/>
              </a:rPr>
              <a:t>April</a:t>
            </a:r>
            <a:endParaRPr sz="700"/>
          </a:p>
        </p:txBody>
      </p:sp>
      <p:sp>
        <p:nvSpPr>
          <p:cNvPr id="368" name="Google Shape;368;p39"/>
          <p:cNvSpPr/>
          <p:nvPr/>
        </p:nvSpPr>
        <p:spPr>
          <a:xfrm>
            <a:off x="1402647" y="5281282"/>
            <a:ext cx="1535400" cy="3231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1800">
                <a:solidFill>
                  <a:schemeClr val="dk2"/>
                </a:solidFill>
                <a:latin typeface="Poppins SemiBold"/>
                <a:ea typeface="Poppins SemiBold"/>
                <a:cs typeface="Poppins SemiBold"/>
                <a:sym typeface="Poppins SemiBold"/>
              </a:rPr>
              <a:t>Sponsor</a:t>
            </a:r>
            <a:endParaRPr b="1" sz="2700">
              <a:solidFill>
                <a:schemeClr val="dk2"/>
              </a:solidFill>
              <a:latin typeface="Poppins SemiBold"/>
              <a:ea typeface="Poppins SemiBold"/>
              <a:cs typeface="Poppins SemiBold"/>
              <a:sym typeface="Poppins SemiBold"/>
            </a:endParaRPr>
          </a:p>
        </p:txBody>
      </p:sp>
      <p:sp>
        <p:nvSpPr>
          <p:cNvPr id="369" name="Google Shape;369;p39"/>
          <p:cNvSpPr txBox="1"/>
          <p:nvPr/>
        </p:nvSpPr>
        <p:spPr>
          <a:xfrm>
            <a:off x="1389124" y="5568641"/>
            <a:ext cx="1548900" cy="5388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1600">
                <a:solidFill>
                  <a:schemeClr val="dk1"/>
                </a:solidFill>
                <a:latin typeface="Lato Light"/>
                <a:ea typeface="Lato Light"/>
                <a:cs typeface="Lato Light"/>
                <a:sym typeface="Lato Light"/>
              </a:rPr>
              <a:t>Idea for legislation</a:t>
            </a:r>
            <a:endParaRPr sz="700"/>
          </a:p>
        </p:txBody>
      </p:sp>
      <p:sp>
        <p:nvSpPr>
          <p:cNvPr id="370" name="Google Shape;370;p39"/>
          <p:cNvSpPr/>
          <p:nvPr/>
        </p:nvSpPr>
        <p:spPr>
          <a:xfrm>
            <a:off x="9273377" y="4466656"/>
            <a:ext cx="857700" cy="4155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2400">
                <a:solidFill>
                  <a:schemeClr val="dk2"/>
                </a:solidFill>
                <a:latin typeface="Poppins SemiBold"/>
                <a:ea typeface="Poppins SemiBold"/>
                <a:cs typeface="Poppins SemiBold"/>
                <a:sym typeface="Poppins SemiBold"/>
              </a:rPr>
              <a:t>Jun</a:t>
            </a:r>
            <a:endParaRPr sz="700"/>
          </a:p>
        </p:txBody>
      </p:sp>
      <p:sp>
        <p:nvSpPr>
          <p:cNvPr id="371" name="Google Shape;371;p39"/>
          <p:cNvSpPr/>
          <p:nvPr/>
        </p:nvSpPr>
        <p:spPr>
          <a:xfrm>
            <a:off x="8941379" y="5279925"/>
            <a:ext cx="2357400" cy="3231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1800">
                <a:solidFill>
                  <a:schemeClr val="dk2"/>
                </a:solidFill>
                <a:latin typeface="Poppins SemiBold"/>
                <a:ea typeface="Poppins SemiBold"/>
                <a:cs typeface="Poppins SemiBold"/>
                <a:sym typeface="Poppins SemiBold"/>
              </a:rPr>
              <a:t>Repeat Process in next House </a:t>
            </a:r>
            <a:endParaRPr b="1" sz="2700">
              <a:solidFill>
                <a:schemeClr val="dk2"/>
              </a:solidFill>
              <a:latin typeface="Poppins SemiBold"/>
              <a:ea typeface="Poppins SemiBold"/>
              <a:cs typeface="Poppins SemiBold"/>
              <a:sym typeface="Poppins SemiBold"/>
            </a:endParaRPr>
          </a:p>
        </p:txBody>
      </p:sp>
      <p:sp>
        <p:nvSpPr>
          <p:cNvPr id="372" name="Google Shape;372;p39"/>
          <p:cNvSpPr txBox="1"/>
          <p:nvPr/>
        </p:nvSpPr>
        <p:spPr>
          <a:xfrm>
            <a:off x="8568200" y="5795900"/>
            <a:ext cx="3081000" cy="7851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1600">
                <a:solidFill>
                  <a:schemeClr val="dk1"/>
                </a:solidFill>
                <a:latin typeface="Lato Light"/>
                <a:ea typeface="Lato Light"/>
                <a:cs typeface="Lato Light"/>
                <a:sym typeface="Lato Light"/>
              </a:rPr>
              <a:t>Bills that make it out of the house of origin, move to the next house</a:t>
            </a:r>
            <a:endParaRPr sz="700"/>
          </a:p>
        </p:txBody>
      </p:sp>
      <p:sp>
        <p:nvSpPr>
          <p:cNvPr id="373" name="Google Shape;373;p39"/>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0"/>
          <p:cNvSpPr txBox="1"/>
          <p:nvPr/>
        </p:nvSpPr>
        <p:spPr>
          <a:xfrm>
            <a:off x="1391274" y="511100"/>
            <a:ext cx="9466200" cy="1277400"/>
          </a:xfrm>
          <a:prstGeom prst="rect">
            <a:avLst/>
          </a:prstGeom>
          <a:noFill/>
          <a:ln>
            <a:noFill/>
          </a:ln>
        </p:spPr>
        <p:txBody>
          <a:bodyPr anchorCtr="0" anchor="t" bIns="22850" lIns="45725" spcFirstLastPara="1" rIns="45725" wrap="square" tIns="22850">
            <a:spAutoFit/>
          </a:bodyPr>
          <a:lstStyle/>
          <a:p>
            <a:pPr indent="0" lvl="0" marL="0" rtl="0" algn="ctr">
              <a:spcBef>
                <a:spcPts val="0"/>
              </a:spcBef>
              <a:spcAft>
                <a:spcPts val="0"/>
              </a:spcAft>
              <a:buClr>
                <a:schemeClr val="accent4"/>
              </a:buClr>
              <a:buFont typeface="Arial"/>
              <a:buNone/>
            </a:pPr>
            <a:r>
              <a:rPr b="1" lang="en-US" sz="4000">
                <a:solidFill>
                  <a:schemeClr val="dk2"/>
                </a:solidFill>
                <a:latin typeface="Poppins"/>
                <a:ea typeface="Poppins"/>
                <a:cs typeface="Poppins"/>
                <a:sym typeface="Poppins"/>
              </a:rPr>
              <a:t>Legislative Calendar</a:t>
            </a:r>
            <a:endParaRPr b="1" sz="4000">
              <a:solidFill>
                <a:schemeClr val="dk2"/>
              </a:solidFill>
              <a:latin typeface="Poppins"/>
              <a:ea typeface="Poppins"/>
              <a:cs typeface="Poppins"/>
              <a:sym typeface="Poppins"/>
            </a:endParaRPr>
          </a:p>
          <a:p>
            <a:pPr indent="0" lvl="0" marL="0" marR="0" rtl="0" algn="ctr">
              <a:spcBef>
                <a:spcPts val="0"/>
              </a:spcBef>
              <a:spcAft>
                <a:spcPts val="0"/>
              </a:spcAft>
              <a:buNone/>
            </a:pPr>
            <a:r>
              <a:t/>
            </a:r>
            <a:endParaRPr b="1" sz="4000">
              <a:solidFill>
                <a:schemeClr val="dk2"/>
              </a:solidFill>
              <a:latin typeface="Poppins"/>
              <a:ea typeface="Poppins"/>
              <a:cs typeface="Poppins"/>
              <a:sym typeface="Poppins"/>
            </a:endParaRPr>
          </a:p>
        </p:txBody>
      </p:sp>
      <p:sp>
        <p:nvSpPr>
          <p:cNvPr id="379" name="Google Shape;379;p40"/>
          <p:cNvSpPr txBox="1"/>
          <p:nvPr/>
        </p:nvSpPr>
        <p:spPr>
          <a:xfrm>
            <a:off x="1334502" y="1191655"/>
            <a:ext cx="9522900" cy="10929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1700">
                <a:solidFill>
                  <a:schemeClr val="dk1"/>
                </a:solidFill>
                <a:latin typeface="Lato Light"/>
                <a:ea typeface="Lato Light"/>
                <a:cs typeface="Lato Light"/>
                <a:sym typeface="Lato Light"/>
              </a:rPr>
              <a:t>Bills that pass both houses enter the concurrence process to reconcile amendments and then are sent to the Governor’s desk . The bill will then become law (with or without the governor’s signature) or possibly be vetoed and sent back to the legislature with a message from the executive office. The legislature can override the Governor’s veto with a vote of the super majority.</a:t>
            </a:r>
            <a:endParaRPr sz="600"/>
          </a:p>
        </p:txBody>
      </p:sp>
      <p:sp>
        <p:nvSpPr>
          <p:cNvPr id="380" name="Google Shape;380;p40"/>
          <p:cNvSpPr/>
          <p:nvPr/>
        </p:nvSpPr>
        <p:spPr>
          <a:xfrm>
            <a:off x="1336480" y="2656458"/>
            <a:ext cx="2164009" cy="2163837"/>
          </a:xfrm>
          <a:custGeom>
            <a:rect b="b" l="l" r="r" t="t"/>
            <a:pathLst>
              <a:path extrusionOk="0" h="5548300" w="5548741">
                <a:moveTo>
                  <a:pt x="2773775" y="5547430"/>
                </a:moveTo>
                <a:cubicBezTo>
                  <a:pt x="1244077" y="5547430"/>
                  <a:pt x="-420" y="4302934"/>
                  <a:pt x="-420" y="2773236"/>
                </a:cubicBezTo>
                <a:cubicBezTo>
                  <a:pt x="-420" y="1243538"/>
                  <a:pt x="1244077" y="-870"/>
                  <a:pt x="2773775" y="-870"/>
                </a:cubicBezTo>
                <a:cubicBezTo>
                  <a:pt x="4303472" y="-870"/>
                  <a:pt x="5548322" y="1243627"/>
                  <a:pt x="5548322" y="2773236"/>
                </a:cubicBezTo>
                <a:cubicBezTo>
                  <a:pt x="5548322" y="3244449"/>
                  <a:pt x="5437651" y="3658692"/>
                  <a:pt x="5178241" y="4158346"/>
                </a:cubicBezTo>
                <a:cubicBezTo>
                  <a:pt x="4923777" y="4648549"/>
                  <a:pt x="4819996" y="5034793"/>
                  <a:pt x="4819996" y="5491521"/>
                </a:cubicBezTo>
                <a:lnTo>
                  <a:pt x="4707824" y="5491521"/>
                </a:lnTo>
                <a:cubicBezTo>
                  <a:pt x="4707824" y="5021633"/>
                  <a:pt x="4818671" y="4607566"/>
                  <a:pt x="5078788" y="4106852"/>
                </a:cubicBezTo>
                <a:cubicBezTo>
                  <a:pt x="5332722" y="3617798"/>
                  <a:pt x="5436326" y="3231377"/>
                  <a:pt x="5436326" y="2773147"/>
                </a:cubicBezTo>
                <a:cubicBezTo>
                  <a:pt x="5436326" y="1305101"/>
                  <a:pt x="4241998" y="110772"/>
                  <a:pt x="2773951" y="110772"/>
                </a:cubicBezTo>
                <a:cubicBezTo>
                  <a:pt x="1305904" y="110772"/>
                  <a:pt x="111488" y="1305101"/>
                  <a:pt x="111488" y="2773147"/>
                </a:cubicBezTo>
                <a:cubicBezTo>
                  <a:pt x="111488" y="4241195"/>
                  <a:pt x="1305816" y="5435611"/>
                  <a:pt x="2773951" y="5435611"/>
                </a:cubicBezTo>
                <a:cubicBezTo>
                  <a:pt x="3241207" y="5435964"/>
                  <a:pt x="3700311" y="5313282"/>
                  <a:pt x="4105094" y="5079839"/>
                </a:cubicBezTo>
                <a:lnTo>
                  <a:pt x="4161093" y="5176996"/>
                </a:lnTo>
                <a:cubicBezTo>
                  <a:pt x="3739191" y="5420155"/>
                  <a:pt x="3260718" y="5547872"/>
                  <a:pt x="2773775" y="5547430"/>
                </a:cubicBez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40"/>
          <p:cNvSpPr/>
          <p:nvPr/>
        </p:nvSpPr>
        <p:spPr>
          <a:xfrm>
            <a:off x="3056331" y="4660234"/>
            <a:ext cx="280671" cy="171131"/>
          </a:xfrm>
          <a:custGeom>
            <a:rect b="b" l="l" r="r" t="t"/>
            <a:pathLst>
              <a:path extrusionOk="0" h="438797" w="719670">
                <a:moveTo>
                  <a:pt x="359835" y="438798"/>
                </a:moveTo>
                <a:lnTo>
                  <a:pt x="0" y="78962"/>
                </a:lnTo>
                <a:lnTo>
                  <a:pt x="79051" y="0"/>
                </a:lnTo>
                <a:lnTo>
                  <a:pt x="359835" y="280785"/>
                </a:lnTo>
                <a:lnTo>
                  <a:pt x="640620" y="0"/>
                </a:lnTo>
                <a:lnTo>
                  <a:pt x="719670" y="78962"/>
                </a:lnTo>
                <a:lnTo>
                  <a:pt x="359835" y="438798"/>
                </a:ln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40"/>
          <p:cNvSpPr/>
          <p:nvPr/>
        </p:nvSpPr>
        <p:spPr>
          <a:xfrm>
            <a:off x="3716590" y="3717499"/>
            <a:ext cx="1082108" cy="182671"/>
          </a:xfrm>
          <a:custGeom>
            <a:rect b="b" l="l" r="r" t="t"/>
            <a:pathLst>
              <a:path extrusionOk="0" h="468386" w="2774635">
                <a:moveTo>
                  <a:pt x="2718307" y="467517"/>
                </a:moveTo>
                <a:cubicBezTo>
                  <a:pt x="1894236" y="-7406"/>
                  <a:pt x="879560" y="-7406"/>
                  <a:pt x="55491" y="467517"/>
                </a:cubicBezTo>
                <a:lnTo>
                  <a:pt x="-420" y="370360"/>
                </a:lnTo>
                <a:cubicBezTo>
                  <a:pt x="858274" y="-124613"/>
                  <a:pt x="1915523" y="-124613"/>
                  <a:pt x="2774216" y="370360"/>
                </a:cubicBezTo>
                <a:close/>
              </a:path>
            </a:pathLst>
          </a:custGeom>
          <a:solidFill>
            <a:schemeClr val="accen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40"/>
          <p:cNvSpPr/>
          <p:nvPr/>
        </p:nvSpPr>
        <p:spPr>
          <a:xfrm>
            <a:off x="3212954" y="3739602"/>
            <a:ext cx="2125808" cy="2141894"/>
          </a:xfrm>
          <a:custGeom>
            <a:rect b="b" l="l" r="r" t="t"/>
            <a:pathLst>
              <a:path extrusionOk="0" h="5492036" w="5450789">
                <a:moveTo>
                  <a:pt x="2676618" y="5491167"/>
                </a:moveTo>
                <a:cubicBezTo>
                  <a:pt x="1427881" y="5491167"/>
                  <a:pt x="327177" y="4650669"/>
                  <a:pt x="-420" y="3447155"/>
                </a:cubicBezTo>
                <a:lnTo>
                  <a:pt x="107071" y="3418272"/>
                </a:lnTo>
                <a:cubicBezTo>
                  <a:pt x="421420" y="4573208"/>
                  <a:pt x="1477872" y="5379878"/>
                  <a:pt x="2676352" y="5379878"/>
                </a:cubicBezTo>
                <a:cubicBezTo>
                  <a:pt x="4144399" y="5379878"/>
                  <a:pt x="5338727" y="4185550"/>
                  <a:pt x="5338727" y="2717503"/>
                </a:cubicBezTo>
                <a:cubicBezTo>
                  <a:pt x="5338727" y="2259363"/>
                  <a:pt x="5235210" y="1872942"/>
                  <a:pt x="4981277" y="1383799"/>
                </a:cubicBezTo>
                <a:cubicBezTo>
                  <a:pt x="4721337" y="883085"/>
                  <a:pt x="4610312" y="469018"/>
                  <a:pt x="4610312" y="-870"/>
                </a:cubicBezTo>
                <a:lnTo>
                  <a:pt x="4722043" y="-870"/>
                </a:lnTo>
                <a:cubicBezTo>
                  <a:pt x="4722043" y="455858"/>
                  <a:pt x="4825825" y="842190"/>
                  <a:pt x="5080289" y="1332305"/>
                </a:cubicBezTo>
                <a:cubicBezTo>
                  <a:pt x="5339699" y="1831959"/>
                  <a:pt x="5450370" y="2246202"/>
                  <a:pt x="5450370" y="2717415"/>
                </a:cubicBezTo>
                <a:cubicBezTo>
                  <a:pt x="5450723" y="4246760"/>
                  <a:pt x="4206315" y="5491167"/>
                  <a:pt x="2676618" y="5491167"/>
                </a:cubicBezTo>
                <a:close/>
              </a:path>
            </a:pathLst>
          </a:custGeom>
          <a:solidFill>
            <a:schemeClr val="accen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40"/>
          <p:cNvSpPr/>
          <p:nvPr/>
        </p:nvSpPr>
        <p:spPr>
          <a:xfrm>
            <a:off x="4894901" y="3708638"/>
            <a:ext cx="280637" cy="171131"/>
          </a:xfrm>
          <a:custGeom>
            <a:rect b="b" l="l" r="r" t="t"/>
            <a:pathLst>
              <a:path extrusionOk="0" h="438797" w="719583">
                <a:moveTo>
                  <a:pt x="78963" y="438798"/>
                </a:moveTo>
                <a:lnTo>
                  <a:pt x="0" y="359835"/>
                </a:lnTo>
                <a:lnTo>
                  <a:pt x="359748" y="0"/>
                </a:lnTo>
                <a:lnTo>
                  <a:pt x="719583" y="359835"/>
                </a:lnTo>
                <a:lnTo>
                  <a:pt x="640620" y="438798"/>
                </a:lnTo>
                <a:lnTo>
                  <a:pt x="359748" y="158013"/>
                </a:lnTo>
                <a:lnTo>
                  <a:pt x="78963" y="438798"/>
                </a:lnTo>
                <a:close/>
              </a:path>
            </a:pathLst>
          </a:custGeom>
          <a:solidFill>
            <a:schemeClr val="accen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40"/>
          <p:cNvSpPr/>
          <p:nvPr/>
        </p:nvSpPr>
        <p:spPr>
          <a:xfrm>
            <a:off x="5555194" y="4639751"/>
            <a:ext cx="1082142" cy="182567"/>
          </a:xfrm>
          <a:custGeom>
            <a:rect b="b" l="l" r="r" t="t"/>
            <a:pathLst>
              <a:path extrusionOk="0" h="468121" w="2774723">
                <a:moveTo>
                  <a:pt x="1386986" y="467252"/>
                </a:moveTo>
                <a:cubicBezTo>
                  <a:pt x="899963" y="467517"/>
                  <a:pt x="421420" y="339623"/>
                  <a:pt x="-420" y="96288"/>
                </a:cubicBezTo>
                <a:lnTo>
                  <a:pt x="55578" y="-870"/>
                </a:lnTo>
                <a:cubicBezTo>
                  <a:pt x="879560" y="474230"/>
                  <a:pt x="1894323" y="474230"/>
                  <a:pt x="2718306" y="-870"/>
                </a:cubicBezTo>
                <a:lnTo>
                  <a:pt x="2774304" y="96288"/>
                </a:lnTo>
                <a:cubicBezTo>
                  <a:pt x="2352465" y="339623"/>
                  <a:pt x="1874009" y="467517"/>
                  <a:pt x="1386986" y="467252"/>
                </a:cubicBezTo>
                <a:close/>
              </a:path>
            </a:pathLst>
          </a:custGeom>
          <a:solidFill>
            <a:schemeClr val="accent3"/>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40"/>
          <p:cNvSpPr/>
          <p:nvPr/>
        </p:nvSpPr>
        <p:spPr>
          <a:xfrm>
            <a:off x="5051730" y="2656458"/>
            <a:ext cx="2125808" cy="2142032"/>
          </a:xfrm>
          <a:custGeom>
            <a:rect b="b" l="l" r="r" t="t"/>
            <a:pathLst>
              <a:path extrusionOk="0" h="5492390" w="5450790">
                <a:moveTo>
                  <a:pt x="4721867" y="5491521"/>
                </a:moveTo>
                <a:lnTo>
                  <a:pt x="4610578" y="5491521"/>
                </a:lnTo>
                <a:cubicBezTo>
                  <a:pt x="4610578" y="5021633"/>
                  <a:pt x="4721426" y="4607566"/>
                  <a:pt x="4981542" y="4106852"/>
                </a:cubicBezTo>
                <a:cubicBezTo>
                  <a:pt x="5235476" y="3617798"/>
                  <a:pt x="5339081" y="3231377"/>
                  <a:pt x="5339081" y="2773147"/>
                </a:cubicBezTo>
                <a:cubicBezTo>
                  <a:pt x="5339081" y="1305101"/>
                  <a:pt x="4144753" y="110772"/>
                  <a:pt x="2676706" y="110772"/>
                </a:cubicBezTo>
                <a:cubicBezTo>
                  <a:pt x="1478226" y="110772"/>
                  <a:pt x="421685" y="917443"/>
                  <a:pt x="107426" y="2072379"/>
                </a:cubicBezTo>
                <a:lnTo>
                  <a:pt x="-420" y="2043055"/>
                </a:lnTo>
                <a:cubicBezTo>
                  <a:pt x="326824" y="839629"/>
                  <a:pt x="1427263" y="-870"/>
                  <a:pt x="2676264" y="-870"/>
                </a:cubicBezTo>
                <a:cubicBezTo>
                  <a:pt x="4205874" y="-870"/>
                  <a:pt x="5450371" y="1243627"/>
                  <a:pt x="5450371" y="2773236"/>
                </a:cubicBezTo>
                <a:cubicBezTo>
                  <a:pt x="5450371" y="3244537"/>
                  <a:pt x="5339700" y="3658781"/>
                  <a:pt x="5080289" y="4158346"/>
                </a:cubicBezTo>
                <a:cubicBezTo>
                  <a:pt x="4825649" y="4648549"/>
                  <a:pt x="4721867" y="5034793"/>
                  <a:pt x="4721867" y="5491521"/>
                </a:cubicBezTo>
                <a:close/>
              </a:path>
            </a:pathLst>
          </a:custGeom>
          <a:solidFill>
            <a:schemeClr val="accent3"/>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40"/>
          <p:cNvSpPr/>
          <p:nvPr/>
        </p:nvSpPr>
        <p:spPr>
          <a:xfrm>
            <a:off x="6733436" y="4660234"/>
            <a:ext cx="280637" cy="171131"/>
          </a:xfrm>
          <a:custGeom>
            <a:rect b="b" l="l" r="r" t="t"/>
            <a:pathLst>
              <a:path extrusionOk="0" h="438797" w="719582">
                <a:moveTo>
                  <a:pt x="359835" y="438798"/>
                </a:moveTo>
                <a:lnTo>
                  <a:pt x="0" y="78962"/>
                </a:lnTo>
                <a:lnTo>
                  <a:pt x="79050" y="0"/>
                </a:lnTo>
                <a:lnTo>
                  <a:pt x="359835" y="280785"/>
                </a:lnTo>
                <a:lnTo>
                  <a:pt x="640620" y="0"/>
                </a:lnTo>
                <a:lnTo>
                  <a:pt x="719582" y="78962"/>
                </a:lnTo>
                <a:lnTo>
                  <a:pt x="359835" y="438798"/>
                </a:lnTo>
                <a:close/>
              </a:path>
            </a:pathLst>
          </a:custGeom>
          <a:solidFill>
            <a:schemeClr val="accent3"/>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40"/>
          <p:cNvSpPr/>
          <p:nvPr/>
        </p:nvSpPr>
        <p:spPr>
          <a:xfrm>
            <a:off x="7393866" y="3717499"/>
            <a:ext cx="1082107" cy="182671"/>
          </a:xfrm>
          <a:custGeom>
            <a:rect b="b" l="l" r="r" t="t"/>
            <a:pathLst>
              <a:path extrusionOk="0" h="468386" w="2774634">
                <a:moveTo>
                  <a:pt x="2718307" y="467517"/>
                </a:moveTo>
                <a:cubicBezTo>
                  <a:pt x="1894236" y="-7406"/>
                  <a:pt x="879559" y="-7406"/>
                  <a:pt x="55491" y="467517"/>
                </a:cubicBezTo>
                <a:lnTo>
                  <a:pt x="-420" y="370360"/>
                </a:lnTo>
                <a:cubicBezTo>
                  <a:pt x="858274" y="-124613"/>
                  <a:pt x="1915522" y="-124613"/>
                  <a:pt x="2774215" y="370360"/>
                </a:cubicBez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40"/>
          <p:cNvSpPr/>
          <p:nvPr/>
        </p:nvSpPr>
        <p:spPr>
          <a:xfrm>
            <a:off x="6890231" y="3739430"/>
            <a:ext cx="2125911" cy="2142066"/>
          </a:xfrm>
          <a:custGeom>
            <a:rect b="b" l="l" r="r" t="t"/>
            <a:pathLst>
              <a:path extrusionOk="0" h="5492478" w="5451053">
                <a:moveTo>
                  <a:pt x="2676618" y="5491609"/>
                </a:moveTo>
                <a:cubicBezTo>
                  <a:pt x="1427881" y="5491609"/>
                  <a:pt x="327178" y="4651111"/>
                  <a:pt x="-420" y="3447597"/>
                </a:cubicBezTo>
                <a:lnTo>
                  <a:pt x="107336" y="3418272"/>
                </a:lnTo>
                <a:cubicBezTo>
                  <a:pt x="421685" y="4573208"/>
                  <a:pt x="1478137" y="5379879"/>
                  <a:pt x="2676618" y="5379879"/>
                </a:cubicBezTo>
                <a:cubicBezTo>
                  <a:pt x="4144665" y="5379879"/>
                  <a:pt x="5338993" y="4185550"/>
                  <a:pt x="5338993" y="2717503"/>
                </a:cubicBezTo>
                <a:cubicBezTo>
                  <a:pt x="5338993" y="2259363"/>
                  <a:pt x="5235476" y="1872942"/>
                  <a:pt x="4981542" y="1383799"/>
                </a:cubicBezTo>
                <a:cubicBezTo>
                  <a:pt x="4721603" y="883086"/>
                  <a:pt x="4610578" y="469019"/>
                  <a:pt x="4610578" y="-870"/>
                </a:cubicBezTo>
                <a:lnTo>
                  <a:pt x="4722308" y="-870"/>
                </a:lnTo>
                <a:cubicBezTo>
                  <a:pt x="4722308" y="455859"/>
                  <a:pt x="4826178" y="842191"/>
                  <a:pt x="5080642" y="1332306"/>
                </a:cubicBezTo>
                <a:cubicBezTo>
                  <a:pt x="5339965" y="1831959"/>
                  <a:pt x="5450634" y="2246202"/>
                  <a:pt x="5450634" y="2717415"/>
                </a:cubicBezTo>
                <a:cubicBezTo>
                  <a:pt x="5450723" y="4247202"/>
                  <a:pt x="4206315" y="5491609"/>
                  <a:pt x="2676618" y="5491609"/>
                </a:cubicBez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40"/>
          <p:cNvSpPr/>
          <p:nvPr/>
        </p:nvSpPr>
        <p:spPr>
          <a:xfrm>
            <a:off x="8572178" y="3708638"/>
            <a:ext cx="280637" cy="171131"/>
          </a:xfrm>
          <a:custGeom>
            <a:rect b="b" l="l" r="r" t="t"/>
            <a:pathLst>
              <a:path extrusionOk="0" h="438797" w="719582">
                <a:moveTo>
                  <a:pt x="78962" y="438798"/>
                </a:moveTo>
                <a:lnTo>
                  <a:pt x="0" y="359835"/>
                </a:lnTo>
                <a:lnTo>
                  <a:pt x="359835" y="0"/>
                </a:lnTo>
                <a:lnTo>
                  <a:pt x="719582" y="359835"/>
                </a:lnTo>
                <a:lnTo>
                  <a:pt x="640618" y="438798"/>
                </a:lnTo>
                <a:lnTo>
                  <a:pt x="359835" y="158013"/>
                </a:lnTo>
                <a:lnTo>
                  <a:pt x="78962" y="438798"/>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40"/>
          <p:cNvSpPr/>
          <p:nvPr/>
        </p:nvSpPr>
        <p:spPr>
          <a:xfrm>
            <a:off x="8729455" y="2656717"/>
            <a:ext cx="2125319" cy="2163027"/>
          </a:xfrm>
          <a:custGeom>
            <a:rect b="b" l="l" r="r" t="t"/>
            <a:pathLst>
              <a:path extrusionOk="0" h="5546224" w="5449536">
                <a:moveTo>
                  <a:pt x="2675469" y="5545354"/>
                </a:moveTo>
                <a:cubicBezTo>
                  <a:pt x="2188800" y="5545706"/>
                  <a:pt x="1710608" y="5418166"/>
                  <a:pt x="1288769" y="5175538"/>
                </a:cubicBezTo>
                <a:lnTo>
                  <a:pt x="1344502" y="5078380"/>
                </a:lnTo>
                <a:cubicBezTo>
                  <a:pt x="2166454" y="5551801"/>
                  <a:pt x="3186694" y="5551624"/>
                  <a:pt x="4007054" y="5078380"/>
                </a:cubicBezTo>
                <a:cubicBezTo>
                  <a:pt x="5280521" y="4343165"/>
                  <a:pt x="5716846" y="2714896"/>
                  <a:pt x="4981631" y="1441429"/>
                </a:cubicBezTo>
                <a:cubicBezTo>
                  <a:pt x="4247562" y="170081"/>
                  <a:pt x="2616026" y="-267038"/>
                  <a:pt x="1344679" y="466941"/>
                </a:cubicBezTo>
                <a:cubicBezTo>
                  <a:pt x="735680" y="816477"/>
                  <a:pt x="290610" y="1393733"/>
                  <a:pt x="107424" y="2071626"/>
                </a:cubicBezTo>
                <a:lnTo>
                  <a:pt x="-420" y="2042215"/>
                </a:lnTo>
                <a:cubicBezTo>
                  <a:pt x="190540" y="1335881"/>
                  <a:pt x="654420" y="734371"/>
                  <a:pt x="1289123" y="370225"/>
                </a:cubicBezTo>
                <a:cubicBezTo>
                  <a:pt x="2613995" y="-394668"/>
                  <a:pt x="4313894" y="61088"/>
                  <a:pt x="5078258" y="1385961"/>
                </a:cubicBezTo>
                <a:cubicBezTo>
                  <a:pt x="5842621" y="2710833"/>
                  <a:pt x="5387394" y="4410645"/>
                  <a:pt x="4062522" y="5175538"/>
                </a:cubicBezTo>
                <a:cubicBezTo>
                  <a:pt x="3640594" y="5418342"/>
                  <a:pt x="3162228" y="5545883"/>
                  <a:pt x="2675469" y="5545354"/>
                </a:cubicBezTo>
                <a:close/>
              </a:path>
            </a:pathLst>
          </a:custGeom>
          <a:solidFill>
            <a:schemeClr val="accent5"/>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40"/>
          <p:cNvSpPr txBox="1"/>
          <p:nvPr/>
        </p:nvSpPr>
        <p:spPr>
          <a:xfrm flipH="1">
            <a:off x="1776070" y="2939965"/>
            <a:ext cx="1349100" cy="17085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b="1" lang="en-US" sz="1800">
                <a:solidFill>
                  <a:schemeClr val="dk1"/>
                </a:solidFill>
                <a:latin typeface="Roboto"/>
                <a:ea typeface="Roboto"/>
                <a:cs typeface="Roboto"/>
                <a:sym typeface="Roboto"/>
              </a:rPr>
              <a:t>Feb-May</a:t>
            </a:r>
            <a:endParaRPr b="1" sz="1800">
              <a:solidFill>
                <a:schemeClr val="dk1"/>
              </a:solidFill>
              <a:latin typeface="Roboto"/>
              <a:ea typeface="Roboto"/>
              <a:cs typeface="Roboto"/>
              <a:sym typeface="Roboto"/>
            </a:endParaRPr>
          </a:p>
          <a:p>
            <a:pPr indent="0" lvl="0" marL="0" marR="0" rtl="0" algn="ctr">
              <a:spcBef>
                <a:spcPts val="0"/>
              </a:spcBef>
              <a:spcAft>
                <a:spcPts val="0"/>
              </a:spcAft>
              <a:buNone/>
            </a:pPr>
            <a:r>
              <a:rPr lang="en-US" sz="1800">
                <a:solidFill>
                  <a:schemeClr val="dk2"/>
                </a:solidFill>
                <a:latin typeface="Roboto Medium"/>
                <a:ea typeface="Roboto Medium"/>
                <a:cs typeface="Roboto Medium"/>
                <a:sym typeface="Roboto Medium"/>
              </a:rPr>
              <a:t>Bill Introduction/Legislative House of Origin</a:t>
            </a:r>
            <a:endParaRPr b="1" sz="1800">
              <a:solidFill>
                <a:schemeClr val="dk1"/>
              </a:solidFill>
              <a:latin typeface="Roboto"/>
              <a:ea typeface="Roboto"/>
              <a:cs typeface="Roboto"/>
              <a:sym typeface="Roboto"/>
            </a:endParaRPr>
          </a:p>
        </p:txBody>
      </p:sp>
      <p:sp>
        <p:nvSpPr>
          <p:cNvPr id="393" name="Google Shape;393;p40"/>
          <p:cNvSpPr txBox="1"/>
          <p:nvPr/>
        </p:nvSpPr>
        <p:spPr>
          <a:xfrm flipH="1">
            <a:off x="3601563" y="4216244"/>
            <a:ext cx="1349100" cy="1154400"/>
          </a:xfrm>
          <a:prstGeom prst="rect">
            <a:avLst/>
          </a:prstGeom>
          <a:noFill/>
          <a:ln>
            <a:noFill/>
          </a:ln>
        </p:spPr>
        <p:txBody>
          <a:bodyPr anchorCtr="0" anchor="t" bIns="22850" lIns="45725" spcFirstLastPara="1" rIns="45725" wrap="square" tIns="22850">
            <a:spAutoFit/>
          </a:bodyPr>
          <a:lstStyle/>
          <a:p>
            <a:pPr indent="0" lvl="0" marL="0" rtl="0" algn="ctr">
              <a:spcBef>
                <a:spcPts val="0"/>
              </a:spcBef>
              <a:spcAft>
                <a:spcPts val="0"/>
              </a:spcAft>
              <a:buClr>
                <a:schemeClr val="accent4"/>
              </a:buClr>
              <a:buFont typeface="Arial"/>
              <a:buNone/>
            </a:pPr>
            <a:r>
              <a:rPr b="1" lang="en-US" sz="1800">
                <a:solidFill>
                  <a:schemeClr val="dk1"/>
                </a:solidFill>
                <a:latin typeface="Roboto"/>
                <a:ea typeface="Roboto"/>
                <a:cs typeface="Roboto"/>
                <a:sym typeface="Roboto"/>
              </a:rPr>
              <a:t>May - Aug</a:t>
            </a:r>
            <a:endParaRPr b="1" sz="1800">
              <a:solidFill>
                <a:schemeClr val="dk1"/>
              </a:solidFill>
              <a:latin typeface="Roboto"/>
              <a:ea typeface="Roboto"/>
              <a:cs typeface="Roboto"/>
              <a:sym typeface="Roboto"/>
            </a:endParaRPr>
          </a:p>
          <a:p>
            <a:pPr indent="0" lvl="0" marL="0" marR="0" rtl="0" algn="ctr">
              <a:spcBef>
                <a:spcPts val="0"/>
              </a:spcBef>
              <a:spcAft>
                <a:spcPts val="0"/>
              </a:spcAft>
              <a:buNone/>
            </a:pPr>
            <a:r>
              <a:rPr lang="en-US" sz="1800">
                <a:solidFill>
                  <a:schemeClr val="dk2"/>
                </a:solidFill>
                <a:latin typeface="Roboto Medium"/>
                <a:ea typeface="Roboto Medium"/>
                <a:cs typeface="Roboto Medium"/>
                <a:sym typeface="Roboto Medium"/>
              </a:rPr>
              <a:t>Second Legislative House</a:t>
            </a:r>
            <a:endParaRPr sz="700"/>
          </a:p>
        </p:txBody>
      </p:sp>
      <p:sp>
        <p:nvSpPr>
          <p:cNvPr id="394" name="Google Shape;394;p40"/>
          <p:cNvSpPr txBox="1"/>
          <p:nvPr/>
        </p:nvSpPr>
        <p:spPr>
          <a:xfrm flipH="1">
            <a:off x="5390125" y="3274913"/>
            <a:ext cx="1448700" cy="877200"/>
          </a:xfrm>
          <a:prstGeom prst="rect">
            <a:avLst/>
          </a:prstGeom>
          <a:noFill/>
          <a:ln>
            <a:noFill/>
          </a:ln>
        </p:spPr>
        <p:txBody>
          <a:bodyPr anchorCtr="0" anchor="t" bIns="22850" lIns="45725" spcFirstLastPara="1" rIns="45725" wrap="square" tIns="22850">
            <a:spAutoFit/>
          </a:bodyPr>
          <a:lstStyle/>
          <a:p>
            <a:pPr indent="0" lvl="0" marL="0" rtl="0" algn="ctr">
              <a:spcBef>
                <a:spcPts val="0"/>
              </a:spcBef>
              <a:spcAft>
                <a:spcPts val="0"/>
              </a:spcAft>
              <a:buClr>
                <a:schemeClr val="accent4"/>
              </a:buClr>
              <a:buFont typeface="Arial"/>
              <a:buNone/>
            </a:pPr>
            <a:r>
              <a:rPr b="1" lang="en-US" sz="1800">
                <a:solidFill>
                  <a:schemeClr val="dk1"/>
                </a:solidFill>
                <a:latin typeface="Roboto"/>
                <a:ea typeface="Roboto"/>
                <a:cs typeface="Roboto"/>
                <a:sym typeface="Roboto"/>
              </a:rPr>
              <a:t>Sept</a:t>
            </a:r>
            <a:endParaRPr b="1" sz="1800">
              <a:solidFill>
                <a:schemeClr val="dk1"/>
              </a:solidFill>
              <a:latin typeface="Roboto"/>
              <a:ea typeface="Roboto"/>
              <a:cs typeface="Roboto"/>
              <a:sym typeface="Roboto"/>
            </a:endParaRPr>
          </a:p>
          <a:p>
            <a:pPr indent="0" lvl="0" marL="0" marR="0" rtl="0" algn="ctr">
              <a:spcBef>
                <a:spcPts val="0"/>
              </a:spcBef>
              <a:spcAft>
                <a:spcPts val="0"/>
              </a:spcAft>
              <a:buNone/>
            </a:pPr>
            <a:r>
              <a:rPr lang="en-US" sz="1800">
                <a:solidFill>
                  <a:schemeClr val="dk2"/>
                </a:solidFill>
                <a:latin typeface="Roboto Medium"/>
                <a:ea typeface="Roboto Medium"/>
                <a:cs typeface="Roboto Medium"/>
                <a:sym typeface="Roboto Medium"/>
              </a:rPr>
              <a:t>Concurrence</a:t>
            </a:r>
            <a:endParaRPr sz="1800">
              <a:solidFill>
                <a:schemeClr val="dk2"/>
              </a:solidFill>
              <a:latin typeface="Roboto Medium"/>
              <a:ea typeface="Roboto Medium"/>
              <a:cs typeface="Roboto Medium"/>
              <a:sym typeface="Roboto Medium"/>
            </a:endParaRPr>
          </a:p>
          <a:p>
            <a:pPr indent="0" lvl="0" marL="0" marR="0" rtl="0" algn="ctr">
              <a:spcBef>
                <a:spcPts val="0"/>
              </a:spcBef>
              <a:spcAft>
                <a:spcPts val="0"/>
              </a:spcAft>
              <a:buNone/>
            </a:pPr>
            <a:r>
              <a:rPr lang="en-US" sz="1800">
                <a:solidFill>
                  <a:schemeClr val="dk2"/>
                </a:solidFill>
                <a:latin typeface="Roboto Medium"/>
                <a:ea typeface="Roboto Medium"/>
                <a:cs typeface="Roboto Medium"/>
                <a:sym typeface="Roboto Medium"/>
              </a:rPr>
              <a:t>Committee</a:t>
            </a:r>
            <a:endParaRPr sz="700"/>
          </a:p>
        </p:txBody>
      </p:sp>
      <p:sp>
        <p:nvSpPr>
          <p:cNvPr id="395" name="Google Shape;395;p40"/>
          <p:cNvSpPr txBox="1"/>
          <p:nvPr/>
        </p:nvSpPr>
        <p:spPr>
          <a:xfrm flipH="1">
            <a:off x="7278927" y="4278494"/>
            <a:ext cx="1349100" cy="877200"/>
          </a:xfrm>
          <a:prstGeom prst="rect">
            <a:avLst/>
          </a:prstGeom>
          <a:noFill/>
          <a:ln>
            <a:noFill/>
          </a:ln>
        </p:spPr>
        <p:txBody>
          <a:bodyPr anchorCtr="0" anchor="t" bIns="22850" lIns="45725" spcFirstLastPara="1" rIns="45725" wrap="square" tIns="22850">
            <a:spAutoFit/>
          </a:bodyPr>
          <a:lstStyle/>
          <a:p>
            <a:pPr indent="0" lvl="0" marL="0" rtl="0" algn="ctr">
              <a:spcBef>
                <a:spcPts val="0"/>
              </a:spcBef>
              <a:spcAft>
                <a:spcPts val="0"/>
              </a:spcAft>
              <a:buClr>
                <a:schemeClr val="accent4"/>
              </a:buClr>
              <a:buFont typeface="Arial"/>
              <a:buNone/>
            </a:pPr>
            <a:r>
              <a:rPr b="1" lang="en-US" sz="1800">
                <a:solidFill>
                  <a:schemeClr val="dk1"/>
                </a:solidFill>
                <a:latin typeface="Roboto"/>
                <a:ea typeface="Roboto"/>
                <a:cs typeface="Roboto"/>
                <a:sym typeface="Roboto"/>
              </a:rPr>
              <a:t>October</a:t>
            </a:r>
            <a:endParaRPr b="1" sz="1800">
              <a:solidFill>
                <a:schemeClr val="dk1"/>
              </a:solidFill>
              <a:latin typeface="Roboto"/>
              <a:ea typeface="Roboto"/>
              <a:cs typeface="Roboto"/>
              <a:sym typeface="Roboto"/>
            </a:endParaRPr>
          </a:p>
          <a:p>
            <a:pPr indent="0" lvl="0" marL="0" marR="0" rtl="0" algn="ctr">
              <a:spcBef>
                <a:spcPts val="0"/>
              </a:spcBef>
              <a:spcAft>
                <a:spcPts val="0"/>
              </a:spcAft>
              <a:buNone/>
            </a:pPr>
            <a:r>
              <a:rPr lang="en-US" sz="1800">
                <a:solidFill>
                  <a:schemeClr val="dk2"/>
                </a:solidFill>
                <a:latin typeface="Roboto Medium"/>
                <a:ea typeface="Roboto Medium"/>
                <a:cs typeface="Roboto Medium"/>
                <a:sym typeface="Roboto Medium"/>
              </a:rPr>
              <a:t>Governor’s Desk</a:t>
            </a:r>
            <a:endParaRPr sz="700"/>
          </a:p>
        </p:txBody>
      </p:sp>
      <p:sp>
        <p:nvSpPr>
          <p:cNvPr id="396" name="Google Shape;396;p40"/>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97" name="Google Shape;397;p40"/>
          <p:cNvSpPr txBox="1"/>
          <p:nvPr/>
        </p:nvSpPr>
        <p:spPr>
          <a:xfrm flipH="1">
            <a:off x="9136212" y="3231653"/>
            <a:ext cx="1349100" cy="8772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1800">
                <a:solidFill>
                  <a:schemeClr val="dk2"/>
                </a:solidFill>
                <a:latin typeface="Roboto Medium"/>
                <a:ea typeface="Roboto Medium"/>
                <a:cs typeface="Roboto Medium"/>
                <a:sym typeface="Roboto Medium"/>
              </a:rPr>
              <a:t>Law</a:t>
            </a:r>
            <a:endParaRPr sz="1800">
              <a:solidFill>
                <a:schemeClr val="dk2"/>
              </a:solidFill>
              <a:latin typeface="Roboto Medium"/>
              <a:ea typeface="Roboto Medium"/>
              <a:cs typeface="Roboto Medium"/>
              <a:sym typeface="Roboto Medium"/>
            </a:endParaRPr>
          </a:p>
          <a:p>
            <a:pPr indent="0" lvl="0" marL="0" marR="0" rtl="0" algn="ctr">
              <a:spcBef>
                <a:spcPts val="0"/>
              </a:spcBef>
              <a:spcAft>
                <a:spcPts val="0"/>
              </a:spcAft>
              <a:buNone/>
            </a:pPr>
            <a:r>
              <a:rPr lang="en-US" sz="1800">
                <a:solidFill>
                  <a:schemeClr val="dk2"/>
                </a:solidFill>
                <a:latin typeface="Roboto Medium"/>
                <a:ea typeface="Roboto Medium"/>
                <a:cs typeface="Roboto Medium"/>
                <a:sym typeface="Roboto Medium"/>
              </a:rPr>
              <a:t>Veto</a:t>
            </a:r>
            <a:endParaRPr sz="1800">
              <a:solidFill>
                <a:schemeClr val="dk2"/>
              </a:solidFill>
              <a:latin typeface="Roboto Medium"/>
              <a:ea typeface="Roboto Medium"/>
              <a:cs typeface="Roboto Medium"/>
              <a:sym typeface="Roboto Medium"/>
            </a:endParaRPr>
          </a:p>
          <a:p>
            <a:pPr indent="0" lvl="0" marL="0" marR="0" rtl="0" algn="ctr">
              <a:spcBef>
                <a:spcPts val="0"/>
              </a:spcBef>
              <a:spcAft>
                <a:spcPts val="0"/>
              </a:spcAft>
              <a:buNone/>
            </a:pPr>
            <a:r>
              <a:rPr lang="en-US" sz="1800">
                <a:solidFill>
                  <a:schemeClr val="dk2"/>
                </a:solidFill>
                <a:latin typeface="Roboto Medium"/>
                <a:ea typeface="Roboto Medium"/>
                <a:cs typeface="Roboto Medium"/>
                <a:sym typeface="Roboto Medium"/>
              </a:rPr>
              <a:t>⅔ override</a:t>
            </a:r>
            <a:endParaRPr sz="1800">
              <a:solidFill>
                <a:schemeClr val="dk2"/>
              </a:solidFill>
              <a:latin typeface="Roboto Medium"/>
              <a:ea typeface="Roboto Medium"/>
              <a:cs typeface="Roboto Medium"/>
              <a:sym typeface="Roboto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1"/>
          <p:cNvSpPr txBox="1"/>
          <p:nvPr>
            <p:ph type="title"/>
          </p:nvPr>
        </p:nvSpPr>
        <p:spPr>
          <a:xfrm>
            <a:off x="1277650" y="365125"/>
            <a:ext cx="10401900" cy="1044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latin typeface="Poppins"/>
                <a:ea typeface="Poppins"/>
                <a:cs typeface="Poppins"/>
                <a:sym typeface="Poppins"/>
              </a:rPr>
              <a:t>How many bills possible in a </a:t>
            </a:r>
            <a:endParaRPr b="1" sz="4000">
              <a:latin typeface="Poppins"/>
              <a:ea typeface="Poppins"/>
              <a:cs typeface="Poppins"/>
              <a:sym typeface="Poppins"/>
            </a:endParaRPr>
          </a:p>
          <a:p>
            <a:pPr indent="0" lvl="0" marL="0" rtl="0" algn="ctr">
              <a:spcBef>
                <a:spcPts val="1000"/>
              </a:spcBef>
              <a:spcAft>
                <a:spcPts val="1000"/>
              </a:spcAft>
              <a:buNone/>
            </a:pPr>
            <a:r>
              <a:rPr b="1" lang="en-US" sz="4000">
                <a:latin typeface="Poppins"/>
                <a:ea typeface="Poppins"/>
                <a:cs typeface="Poppins"/>
                <a:sym typeface="Poppins"/>
              </a:rPr>
              <a:t>two-year session?</a:t>
            </a:r>
            <a:endParaRPr b="1" sz="4000">
              <a:latin typeface="Poppins"/>
              <a:ea typeface="Poppins"/>
              <a:cs typeface="Poppins"/>
              <a:sym typeface="Poppins"/>
            </a:endParaRPr>
          </a:p>
        </p:txBody>
      </p:sp>
      <p:sp>
        <p:nvSpPr>
          <p:cNvPr id="404" name="Google Shape;404;p41"/>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05" name="Google Shape;405;p41"/>
          <p:cNvSpPr txBox="1"/>
          <p:nvPr/>
        </p:nvSpPr>
        <p:spPr>
          <a:xfrm>
            <a:off x="1558175" y="1879850"/>
            <a:ext cx="9377100" cy="4675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2400">
                <a:solidFill>
                  <a:schemeClr val="accent4"/>
                </a:solidFill>
              </a:rPr>
              <a:t>Assembly Members and Senators are limited to introducing fifty and forty bills (each, respectively) per two-year session. </a:t>
            </a:r>
            <a:endParaRPr sz="2400">
              <a:solidFill>
                <a:schemeClr val="accent4"/>
              </a:solidFill>
            </a:endParaRPr>
          </a:p>
          <a:p>
            <a:pPr indent="0" lvl="0" marL="0" rtl="0" algn="l">
              <a:lnSpc>
                <a:spcPct val="90000"/>
              </a:lnSpc>
              <a:spcBef>
                <a:spcPts val="1000"/>
              </a:spcBef>
              <a:spcAft>
                <a:spcPts val="0"/>
              </a:spcAft>
              <a:buNone/>
            </a:pPr>
            <a:r>
              <a:rPr b="1" lang="en-US" sz="2400">
                <a:solidFill>
                  <a:schemeClr val="accent4"/>
                </a:solidFill>
              </a:rPr>
              <a:t>Possible 5,600 bills per two year cycle.</a:t>
            </a:r>
            <a:endParaRPr b="1" sz="2400">
              <a:solidFill>
                <a:schemeClr val="accent4"/>
              </a:solidFill>
            </a:endParaRPr>
          </a:p>
          <a:p>
            <a:pPr indent="0" lvl="0" marL="0" rtl="0" algn="l">
              <a:lnSpc>
                <a:spcPct val="90000"/>
              </a:lnSpc>
              <a:spcBef>
                <a:spcPts val="1000"/>
              </a:spcBef>
              <a:spcAft>
                <a:spcPts val="0"/>
              </a:spcAft>
              <a:buNone/>
            </a:pPr>
            <a:r>
              <a:t/>
            </a:r>
            <a:endParaRPr b="1" sz="2400">
              <a:solidFill>
                <a:schemeClr val="dk2"/>
              </a:solidFill>
            </a:endParaRPr>
          </a:p>
          <a:p>
            <a:pPr indent="0" lvl="0" marL="0" rtl="0" algn="l">
              <a:spcBef>
                <a:spcPts val="1000"/>
              </a:spcBef>
              <a:spcAft>
                <a:spcPts val="0"/>
              </a:spcAft>
              <a:buNone/>
            </a:pPr>
            <a:r>
              <a:rPr b="1" lang="en-US" sz="3100">
                <a:solidFill>
                  <a:srgbClr val="0A1E31"/>
                </a:solidFill>
                <a:latin typeface="Source Sans Pro"/>
                <a:ea typeface="Source Sans Pro"/>
                <a:cs typeface="Source Sans Pro"/>
                <a:sym typeface="Source Sans Pro"/>
              </a:rPr>
              <a:t>2021</a:t>
            </a:r>
            <a:r>
              <a:rPr lang="en-US" sz="3100">
                <a:solidFill>
                  <a:srgbClr val="0A1E31"/>
                </a:solidFill>
                <a:latin typeface="Source Sans Pro"/>
                <a:ea typeface="Source Sans Pro"/>
                <a:cs typeface="Source Sans Pro"/>
                <a:sym typeface="Source Sans Pro"/>
              </a:rPr>
              <a:t> </a:t>
            </a:r>
            <a:endParaRPr sz="3100">
              <a:solidFill>
                <a:srgbClr val="0A1E31"/>
              </a:solidFill>
              <a:latin typeface="Source Sans Pro"/>
              <a:ea typeface="Source Sans Pro"/>
              <a:cs typeface="Source Sans Pro"/>
              <a:sym typeface="Source Sans Pro"/>
            </a:endParaRPr>
          </a:p>
          <a:p>
            <a:pPr indent="-412750" lvl="0" marL="457200" rtl="0" algn="l">
              <a:spcBef>
                <a:spcPts val="1000"/>
              </a:spcBef>
              <a:spcAft>
                <a:spcPts val="0"/>
              </a:spcAft>
              <a:buClr>
                <a:srgbClr val="404040"/>
              </a:buClr>
              <a:buSzPts val="2900"/>
              <a:buFont typeface="Source Sans Pro"/>
              <a:buChar char="●"/>
            </a:pPr>
            <a:r>
              <a:rPr lang="en-US" sz="2900">
                <a:solidFill>
                  <a:srgbClr val="404040"/>
                </a:solidFill>
                <a:latin typeface="Source Sans Pro"/>
                <a:ea typeface="Source Sans Pro"/>
                <a:cs typeface="Source Sans Pro"/>
                <a:sym typeface="Source Sans Pro"/>
              </a:rPr>
              <a:t>2,379 Bills introduced in the state legislature </a:t>
            </a:r>
            <a:endParaRPr sz="2900">
              <a:solidFill>
                <a:srgbClr val="404040"/>
              </a:solidFill>
              <a:latin typeface="Source Sans Pro"/>
              <a:ea typeface="Source Sans Pro"/>
              <a:cs typeface="Source Sans Pro"/>
              <a:sym typeface="Source Sans Pro"/>
            </a:endParaRPr>
          </a:p>
          <a:p>
            <a:pPr indent="-412750" lvl="1" marL="685800" rtl="0" algn="l">
              <a:lnSpc>
                <a:spcPct val="90000"/>
              </a:lnSpc>
              <a:spcBef>
                <a:spcPts val="1000"/>
              </a:spcBef>
              <a:spcAft>
                <a:spcPts val="0"/>
              </a:spcAft>
              <a:buClr>
                <a:srgbClr val="404040"/>
              </a:buClr>
              <a:buSzPts val="2900"/>
              <a:buFont typeface="Source Sans Pro"/>
              <a:buChar char="○"/>
            </a:pPr>
            <a:r>
              <a:rPr lang="en-US" sz="2900">
                <a:solidFill>
                  <a:srgbClr val="404040"/>
                </a:solidFill>
                <a:latin typeface="Source Sans Pro"/>
                <a:ea typeface="Source Sans Pro"/>
                <a:cs typeface="Source Sans Pro"/>
                <a:sym typeface="Source Sans Pro"/>
              </a:rPr>
              <a:t>203 bills introduced </a:t>
            </a:r>
            <a:r>
              <a:rPr lang="en-US" sz="2900">
                <a:solidFill>
                  <a:srgbClr val="0A1E31"/>
                </a:solidFill>
                <a:latin typeface="Source Sans Pro"/>
                <a:ea typeface="Source Sans Pro"/>
                <a:cs typeface="Source Sans Pro"/>
                <a:sym typeface="Source Sans Pro"/>
              </a:rPr>
              <a:t>pertinent to CCCs</a:t>
            </a:r>
            <a:endParaRPr sz="2900">
              <a:solidFill>
                <a:srgbClr val="404040"/>
              </a:solidFill>
              <a:latin typeface="Source Sans Pro"/>
              <a:ea typeface="Source Sans Pro"/>
              <a:cs typeface="Source Sans Pro"/>
              <a:sym typeface="Source Sans Pro"/>
            </a:endParaRPr>
          </a:p>
          <a:p>
            <a:pPr indent="-412750" lvl="0" marL="457200" rtl="0" algn="l">
              <a:lnSpc>
                <a:spcPct val="90000"/>
              </a:lnSpc>
              <a:spcBef>
                <a:spcPts val="1000"/>
              </a:spcBef>
              <a:spcAft>
                <a:spcPts val="0"/>
              </a:spcAft>
              <a:buClr>
                <a:srgbClr val="404040"/>
              </a:buClr>
              <a:buSzPts val="2900"/>
              <a:buFont typeface="Source Sans Pro"/>
              <a:buChar char="●"/>
            </a:pPr>
            <a:r>
              <a:rPr lang="en-US" sz="2900">
                <a:solidFill>
                  <a:srgbClr val="404040"/>
                </a:solidFill>
                <a:latin typeface="Source Sans Pro"/>
                <a:ea typeface="Source Sans Pro"/>
                <a:cs typeface="Source Sans Pro"/>
                <a:sym typeface="Source Sans Pro"/>
              </a:rPr>
              <a:t>836 made it to the Governor’s desk</a:t>
            </a:r>
            <a:endParaRPr sz="2900">
              <a:solidFill>
                <a:srgbClr val="404040"/>
              </a:solidFill>
              <a:latin typeface="Source Sans Pro"/>
              <a:ea typeface="Source Sans Pro"/>
              <a:cs typeface="Source Sans Pro"/>
              <a:sym typeface="Source Sans Pro"/>
            </a:endParaRPr>
          </a:p>
          <a:p>
            <a:pPr indent="-412750" lvl="1" marL="685800" rtl="0" algn="l">
              <a:lnSpc>
                <a:spcPct val="90000"/>
              </a:lnSpc>
              <a:spcBef>
                <a:spcPts val="1000"/>
              </a:spcBef>
              <a:spcAft>
                <a:spcPts val="1000"/>
              </a:spcAft>
              <a:buClr>
                <a:srgbClr val="404040"/>
              </a:buClr>
              <a:buSzPts val="2900"/>
              <a:buFont typeface="Source Sans Pro"/>
              <a:buChar char="○"/>
            </a:pPr>
            <a:r>
              <a:rPr lang="en-US" sz="2900">
                <a:solidFill>
                  <a:srgbClr val="0A1E31"/>
                </a:solidFill>
                <a:latin typeface="Source Sans Pro"/>
                <a:ea typeface="Source Sans Pro"/>
                <a:cs typeface="Source Sans Pro"/>
                <a:sym typeface="Source Sans Pro"/>
              </a:rPr>
              <a:t>91 new laws pertinent to CCCs</a:t>
            </a:r>
            <a:endParaRPr sz="2900">
              <a:solidFill>
                <a:srgbClr val="404040"/>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2"/>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a:latin typeface="Poppins"/>
                <a:ea typeface="Poppins"/>
                <a:cs typeface="Poppins"/>
                <a:sym typeface="Poppins"/>
              </a:rPr>
              <a:t>Tracking legislation Through </a:t>
            </a:r>
            <a:endParaRPr b="1">
              <a:latin typeface="Poppins"/>
              <a:ea typeface="Poppins"/>
              <a:cs typeface="Poppins"/>
              <a:sym typeface="Poppins"/>
            </a:endParaRPr>
          </a:p>
          <a:p>
            <a:pPr indent="0" lvl="0" marL="0" rtl="0" algn="ctr">
              <a:spcBef>
                <a:spcPts val="0"/>
              </a:spcBef>
              <a:spcAft>
                <a:spcPts val="0"/>
              </a:spcAft>
              <a:buNone/>
            </a:pPr>
            <a:r>
              <a:rPr b="1" lang="en-US" u="sng">
                <a:solidFill>
                  <a:schemeClr val="hlink"/>
                </a:solidFill>
                <a:latin typeface="Poppins"/>
                <a:ea typeface="Poppins"/>
                <a:cs typeface="Poppins"/>
                <a:sym typeface="Poppins"/>
                <a:hlinkClick r:id="rId3"/>
              </a:rPr>
              <a:t>California Legislative Information Site</a:t>
            </a:r>
            <a:endParaRPr b="1">
              <a:latin typeface="Poppins"/>
              <a:ea typeface="Poppins"/>
              <a:cs typeface="Poppins"/>
              <a:sym typeface="Poppins"/>
            </a:endParaRPr>
          </a:p>
        </p:txBody>
      </p:sp>
      <p:sp>
        <p:nvSpPr>
          <p:cNvPr id="412" name="Google Shape;412;p42"/>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13" name="Google Shape;413;p42"/>
          <p:cNvPicPr preferRelativeResize="0"/>
          <p:nvPr/>
        </p:nvPicPr>
        <p:blipFill>
          <a:blip r:embed="rId4">
            <a:alphaModFix/>
          </a:blip>
          <a:stretch>
            <a:fillRect/>
          </a:stretch>
        </p:blipFill>
        <p:spPr>
          <a:xfrm>
            <a:off x="2130025" y="1797050"/>
            <a:ext cx="7931949" cy="4862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3"/>
          <p:cNvSpPr txBox="1"/>
          <p:nvPr>
            <p:ph type="title"/>
          </p:nvPr>
        </p:nvSpPr>
        <p:spPr>
          <a:xfrm>
            <a:off x="1277650" y="365125"/>
            <a:ext cx="10046100" cy="812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a:latin typeface="Poppins"/>
                <a:ea typeface="Poppins"/>
                <a:cs typeface="Poppins"/>
                <a:sym typeface="Poppins"/>
              </a:rPr>
              <a:t>The anatomy of a bill: Example AB 1111</a:t>
            </a:r>
            <a:endParaRPr b="1">
              <a:latin typeface="Poppins"/>
              <a:ea typeface="Poppins"/>
              <a:cs typeface="Poppins"/>
              <a:sym typeface="Poppins"/>
            </a:endParaRPr>
          </a:p>
        </p:txBody>
      </p:sp>
      <p:sp>
        <p:nvSpPr>
          <p:cNvPr id="420" name="Google Shape;420;p43"/>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solidFill>
                <a:srgbClr val="333333"/>
              </a:solidFill>
              <a:highlight>
                <a:srgbClr val="FFFFFF"/>
              </a:highlight>
              <a:latin typeface="Verdana"/>
              <a:ea typeface="Verdana"/>
              <a:cs typeface="Verdana"/>
              <a:sym typeface="Verdana"/>
            </a:endParaRPr>
          </a:p>
        </p:txBody>
      </p:sp>
      <p:sp>
        <p:nvSpPr>
          <p:cNvPr id="421" name="Google Shape;421;p43"/>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22" name="Google Shape;422;p43"/>
          <p:cNvPicPr preferRelativeResize="0"/>
          <p:nvPr/>
        </p:nvPicPr>
        <p:blipFill>
          <a:blip r:embed="rId3">
            <a:alphaModFix/>
          </a:blip>
          <a:stretch>
            <a:fillRect/>
          </a:stretch>
        </p:blipFill>
        <p:spPr>
          <a:xfrm>
            <a:off x="2141975" y="1177175"/>
            <a:ext cx="8167649" cy="54078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4"/>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a:latin typeface="Poppins"/>
                <a:ea typeface="Poppins"/>
                <a:cs typeface="Poppins"/>
                <a:sym typeface="Poppins"/>
              </a:rPr>
              <a:t>It’s a lot to keep up with… </a:t>
            </a:r>
            <a:endParaRPr b="1">
              <a:latin typeface="Poppins"/>
              <a:ea typeface="Poppins"/>
              <a:cs typeface="Poppins"/>
              <a:sym typeface="Poppins"/>
            </a:endParaRPr>
          </a:p>
          <a:p>
            <a:pPr indent="0" lvl="0" marL="0" rtl="0" algn="ctr">
              <a:spcBef>
                <a:spcPts val="0"/>
              </a:spcBef>
              <a:spcAft>
                <a:spcPts val="0"/>
              </a:spcAft>
              <a:buNone/>
            </a:pPr>
            <a:r>
              <a:rPr b="1" lang="en-US">
                <a:latin typeface="Poppins"/>
                <a:ea typeface="Poppins"/>
                <a:cs typeface="Poppins"/>
                <a:sym typeface="Poppins"/>
              </a:rPr>
              <a:t>let System Partners can help. </a:t>
            </a:r>
            <a:endParaRPr b="1">
              <a:latin typeface="Poppins"/>
              <a:ea typeface="Poppins"/>
              <a:cs typeface="Poppins"/>
              <a:sym typeface="Poppins"/>
            </a:endParaRPr>
          </a:p>
        </p:txBody>
      </p:sp>
      <p:sp>
        <p:nvSpPr>
          <p:cNvPr id="429" name="Google Shape;429;p44"/>
          <p:cNvSpPr txBox="1"/>
          <p:nvPr>
            <p:ph idx="1" type="body"/>
          </p:nvPr>
        </p:nvSpPr>
        <p:spPr>
          <a:xfrm>
            <a:off x="1277650" y="1950725"/>
            <a:ext cx="5540700" cy="4391400"/>
          </a:xfrm>
          <a:prstGeom prst="rect">
            <a:avLst/>
          </a:prstGeom>
        </p:spPr>
        <p:txBody>
          <a:bodyPr anchorCtr="0" anchor="t" bIns="45700" lIns="91425" spcFirstLastPara="1" rIns="91425" wrap="square" tIns="45700">
            <a:noAutofit/>
          </a:bodyPr>
          <a:lstStyle/>
          <a:p>
            <a:pPr indent="-222250" lvl="1" marL="285750" rtl="0" algn="l">
              <a:lnSpc>
                <a:spcPct val="150000"/>
              </a:lnSpc>
              <a:spcBef>
                <a:spcPts val="400"/>
              </a:spcBef>
              <a:spcAft>
                <a:spcPts val="0"/>
              </a:spcAft>
              <a:buClr>
                <a:schemeClr val="accent4"/>
              </a:buClr>
              <a:buSzPts val="2300"/>
              <a:buChar char="•"/>
            </a:pPr>
            <a:r>
              <a:rPr b="1" lang="en-US" sz="2300" u="sng">
                <a:solidFill>
                  <a:schemeClr val="accent4"/>
                </a:solidFill>
                <a:hlinkClick r:id="rId3">
                  <a:extLst>
                    <a:ext uri="{A12FA001-AC4F-418D-AE19-62706E023703}">
                      <ahyp:hlinkClr val="tx"/>
                    </a:ext>
                  </a:extLst>
                </a:hlinkClick>
              </a:rPr>
              <a:t>ASCCC Legislative Updates</a:t>
            </a:r>
            <a:endParaRPr sz="2300">
              <a:solidFill>
                <a:schemeClr val="accent4"/>
              </a:solidFill>
            </a:endParaRPr>
          </a:p>
          <a:p>
            <a:pPr indent="-222250" lvl="1" marL="285750" rtl="0" algn="l">
              <a:lnSpc>
                <a:spcPct val="150000"/>
              </a:lnSpc>
              <a:spcBef>
                <a:spcPts val="800"/>
              </a:spcBef>
              <a:spcAft>
                <a:spcPts val="0"/>
              </a:spcAft>
              <a:buClr>
                <a:schemeClr val="accent4"/>
              </a:buClr>
              <a:buSzPts val="2300"/>
              <a:buChar char="•"/>
            </a:pPr>
            <a:r>
              <a:rPr b="1" lang="en-US" sz="2300" u="sng">
                <a:solidFill>
                  <a:schemeClr val="accent4"/>
                </a:solidFill>
                <a:hlinkClick r:id="rId4">
                  <a:extLst>
                    <a:ext uri="{A12FA001-AC4F-418D-AE19-62706E023703}">
                      <ahyp:hlinkClr val="tx"/>
                    </a:ext>
                  </a:extLst>
                </a:hlinkClick>
              </a:rPr>
              <a:t>FACCC Legislative Positions</a:t>
            </a:r>
            <a:endParaRPr sz="2300">
              <a:solidFill>
                <a:schemeClr val="accent4"/>
              </a:solidFill>
            </a:endParaRPr>
          </a:p>
          <a:p>
            <a:pPr indent="-222250" lvl="1" marL="285750" rtl="0" algn="l">
              <a:lnSpc>
                <a:spcPct val="150000"/>
              </a:lnSpc>
              <a:spcBef>
                <a:spcPts val="800"/>
              </a:spcBef>
              <a:spcAft>
                <a:spcPts val="0"/>
              </a:spcAft>
              <a:buClr>
                <a:schemeClr val="accent4"/>
              </a:buClr>
              <a:buSzPts val="2300"/>
              <a:buChar char="•"/>
            </a:pPr>
            <a:r>
              <a:rPr b="1" lang="en-US" sz="2300" u="sng">
                <a:solidFill>
                  <a:schemeClr val="accent4"/>
                </a:solidFill>
                <a:hlinkClick r:id="rId5">
                  <a:extLst>
                    <a:ext uri="{A12FA001-AC4F-418D-AE19-62706E023703}">
                      <ahyp:hlinkClr val="tx"/>
                    </a:ext>
                  </a:extLst>
                </a:hlinkClick>
              </a:rPr>
              <a:t>CFT Legislative Updates</a:t>
            </a:r>
            <a:endParaRPr sz="2300">
              <a:solidFill>
                <a:schemeClr val="accent4"/>
              </a:solidFill>
            </a:endParaRPr>
          </a:p>
          <a:p>
            <a:pPr indent="-222250" lvl="1" marL="285750" rtl="0" algn="l">
              <a:lnSpc>
                <a:spcPct val="150000"/>
              </a:lnSpc>
              <a:spcBef>
                <a:spcPts val="800"/>
              </a:spcBef>
              <a:spcAft>
                <a:spcPts val="0"/>
              </a:spcAft>
              <a:buClr>
                <a:schemeClr val="accent4"/>
              </a:buClr>
              <a:buSzPts val="2300"/>
              <a:buChar char="•"/>
            </a:pPr>
            <a:r>
              <a:rPr b="1" lang="en-US" sz="2300" u="sng">
                <a:solidFill>
                  <a:schemeClr val="accent4"/>
                </a:solidFill>
                <a:hlinkClick r:id="rId6">
                  <a:extLst>
                    <a:ext uri="{A12FA001-AC4F-418D-AE19-62706E023703}">
                      <ahyp:hlinkClr val="tx"/>
                    </a:ext>
                  </a:extLst>
                </a:hlinkClick>
              </a:rPr>
              <a:t>CCA Legislation and Political Action</a:t>
            </a:r>
            <a:endParaRPr sz="2300">
              <a:solidFill>
                <a:schemeClr val="accent4"/>
              </a:solidFill>
            </a:endParaRPr>
          </a:p>
          <a:p>
            <a:pPr indent="-222250" lvl="1" marL="285750" rtl="0" algn="l">
              <a:lnSpc>
                <a:spcPct val="150000"/>
              </a:lnSpc>
              <a:spcBef>
                <a:spcPts val="800"/>
              </a:spcBef>
              <a:spcAft>
                <a:spcPts val="0"/>
              </a:spcAft>
              <a:buClr>
                <a:schemeClr val="accent4"/>
              </a:buClr>
              <a:buSzPts val="2300"/>
              <a:buChar char="•"/>
            </a:pPr>
            <a:r>
              <a:rPr b="1" lang="en-US" sz="2300" u="sng">
                <a:solidFill>
                  <a:schemeClr val="accent4"/>
                </a:solidFill>
                <a:highlight>
                  <a:srgbClr val="FFE599"/>
                </a:highlight>
                <a:hlinkClick r:id="rId7">
                  <a:extLst>
                    <a:ext uri="{A12FA001-AC4F-418D-AE19-62706E023703}">
                      <ahyp:hlinkClr val="tx"/>
                    </a:ext>
                  </a:extLst>
                </a:hlinkClick>
              </a:rPr>
              <a:t>CCCCO Tracked Legislation</a:t>
            </a:r>
            <a:endParaRPr b="1" sz="2300">
              <a:solidFill>
                <a:schemeClr val="accent4"/>
              </a:solidFill>
              <a:highlight>
                <a:srgbClr val="FFE599"/>
              </a:highlight>
            </a:endParaRPr>
          </a:p>
          <a:p>
            <a:pPr indent="-222250" lvl="1" marL="285750" rtl="0" algn="l">
              <a:lnSpc>
                <a:spcPct val="150000"/>
              </a:lnSpc>
              <a:spcBef>
                <a:spcPts val="800"/>
              </a:spcBef>
              <a:spcAft>
                <a:spcPts val="0"/>
              </a:spcAft>
              <a:buClr>
                <a:schemeClr val="accent4"/>
              </a:buClr>
              <a:buSzPts val="2300"/>
              <a:buChar char="•"/>
            </a:pPr>
            <a:r>
              <a:rPr b="1" lang="en-US" sz="2300" u="sng">
                <a:solidFill>
                  <a:schemeClr val="accent4"/>
                </a:solidFill>
                <a:hlinkClick r:id="rId8">
                  <a:extLst>
                    <a:ext uri="{A12FA001-AC4F-418D-AE19-62706E023703}">
                      <ahyp:hlinkClr val="tx"/>
                    </a:ext>
                  </a:extLst>
                </a:hlinkClick>
              </a:rPr>
              <a:t>CCLC Legislative Actions</a:t>
            </a:r>
            <a:endParaRPr sz="3000">
              <a:solidFill>
                <a:schemeClr val="accent4"/>
              </a:solidFill>
            </a:endParaRPr>
          </a:p>
        </p:txBody>
      </p:sp>
      <p:sp>
        <p:nvSpPr>
          <p:cNvPr id="430" name="Google Shape;430;p44"/>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31" name="Google Shape;431;p44"/>
          <p:cNvPicPr preferRelativeResize="0"/>
          <p:nvPr/>
        </p:nvPicPr>
        <p:blipFill rotWithShape="1">
          <a:blip r:embed="rId9">
            <a:alphaModFix/>
          </a:blip>
          <a:srcRect b="0" l="0" r="0" t="0"/>
          <a:stretch/>
        </p:blipFill>
        <p:spPr>
          <a:xfrm>
            <a:off x="7217421" y="1767030"/>
            <a:ext cx="4464056" cy="4498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5"/>
          <p:cNvSpPr/>
          <p:nvPr/>
        </p:nvSpPr>
        <p:spPr>
          <a:xfrm rot="-1411168">
            <a:off x="1549068" y="2432153"/>
            <a:ext cx="3101631" cy="2694485"/>
          </a:xfrm>
          <a:custGeom>
            <a:rect b="b" l="l" r="r" t="t"/>
            <a:pathLst>
              <a:path extrusionOk="0" h="1960" w="2254">
                <a:moveTo>
                  <a:pt x="1898" y="698"/>
                </a:moveTo>
                <a:lnTo>
                  <a:pt x="1898" y="698"/>
                </a:lnTo>
                <a:cubicBezTo>
                  <a:pt x="1886" y="478"/>
                  <a:pt x="1690" y="294"/>
                  <a:pt x="1457" y="294"/>
                </a:cubicBezTo>
                <a:cubicBezTo>
                  <a:pt x="1421" y="294"/>
                  <a:pt x="1384" y="307"/>
                  <a:pt x="1347" y="307"/>
                </a:cubicBezTo>
                <a:cubicBezTo>
                  <a:pt x="1249" y="123"/>
                  <a:pt x="1054" y="0"/>
                  <a:pt x="833" y="0"/>
                </a:cubicBezTo>
                <a:cubicBezTo>
                  <a:pt x="539" y="0"/>
                  <a:pt x="294" y="221"/>
                  <a:pt x="257" y="503"/>
                </a:cubicBezTo>
                <a:cubicBezTo>
                  <a:pt x="98" y="600"/>
                  <a:pt x="0" y="772"/>
                  <a:pt x="0" y="968"/>
                </a:cubicBezTo>
                <a:cubicBezTo>
                  <a:pt x="0" y="1274"/>
                  <a:pt x="245" y="1518"/>
                  <a:pt x="551" y="1518"/>
                </a:cubicBezTo>
                <a:lnTo>
                  <a:pt x="551" y="1518"/>
                </a:lnTo>
                <a:cubicBezTo>
                  <a:pt x="564" y="1702"/>
                  <a:pt x="723" y="1861"/>
                  <a:pt x="907" y="1861"/>
                </a:cubicBezTo>
                <a:cubicBezTo>
                  <a:pt x="992" y="1861"/>
                  <a:pt x="1078" y="1837"/>
                  <a:pt x="1139" y="1788"/>
                </a:cubicBezTo>
                <a:cubicBezTo>
                  <a:pt x="1249" y="1898"/>
                  <a:pt x="1408" y="1959"/>
                  <a:pt x="1592" y="1959"/>
                </a:cubicBezTo>
                <a:cubicBezTo>
                  <a:pt x="1959" y="1959"/>
                  <a:pt x="2253" y="1665"/>
                  <a:pt x="2253" y="1298"/>
                </a:cubicBezTo>
                <a:cubicBezTo>
                  <a:pt x="2253" y="1041"/>
                  <a:pt x="2118" y="808"/>
                  <a:pt x="1898" y="698"/>
                </a:cubicBezTo>
              </a:path>
            </a:pathLst>
          </a:cu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45"/>
          <p:cNvSpPr/>
          <p:nvPr/>
        </p:nvSpPr>
        <p:spPr>
          <a:xfrm>
            <a:off x="4439801" y="3779393"/>
            <a:ext cx="3816550" cy="2520791"/>
          </a:xfrm>
          <a:custGeom>
            <a:rect b="b" l="l" r="r" t="t"/>
            <a:pathLst>
              <a:path extrusionOk="0" h="968" w="1470">
                <a:moveTo>
                  <a:pt x="1469" y="514"/>
                </a:moveTo>
                <a:lnTo>
                  <a:pt x="1469" y="514"/>
                </a:lnTo>
                <a:cubicBezTo>
                  <a:pt x="1469" y="391"/>
                  <a:pt x="1371" y="293"/>
                  <a:pt x="1249" y="293"/>
                </a:cubicBezTo>
                <a:cubicBezTo>
                  <a:pt x="1224" y="293"/>
                  <a:pt x="1200" y="306"/>
                  <a:pt x="1175" y="318"/>
                </a:cubicBezTo>
                <a:cubicBezTo>
                  <a:pt x="1138" y="232"/>
                  <a:pt x="1053" y="171"/>
                  <a:pt x="967" y="171"/>
                </a:cubicBezTo>
                <a:cubicBezTo>
                  <a:pt x="955" y="171"/>
                  <a:pt x="942" y="171"/>
                  <a:pt x="930" y="171"/>
                </a:cubicBezTo>
                <a:cubicBezTo>
                  <a:pt x="881" y="73"/>
                  <a:pt x="771" y="0"/>
                  <a:pt x="649" y="0"/>
                </a:cubicBezTo>
                <a:cubicBezTo>
                  <a:pt x="514" y="0"/>
                  <a:pt x="404" y="85"/>
                  <a:pt x="367" y="195"/>
                </a:cubicBezTo>
                <a:lnTo>
                  <a:pt x="355" y="195"/>
                </a:lnTo>
                <a:cubicBezTo>
                  <a:pt x="233" y="195"/>
                  <a:pt x="135" y="306"/>
                  <a:pt x="135" y="428"/>
                </a:cubicBezTo>
                <a:cubicBezTo>
                  <a:pt x="135" y="440"/>
                  <a:pt x="135" y="440"/>
                  <a:pt x="135" y="452"/>
                </a:cubicBezTo>
                <a:cubicBezTo>
                  <a:pt x="49" y="489"/>
                  <a:pt x="0" y="575"/>
                  <a:pt x="0" y="661"/>
                </a:cubicBezTo>
                <a:cubicBezTo>
                  <a:pt x="0" y="795"/>
                  <a:pt x="110" y="905"/>
                  <a:pt x="233" y="905"/>
                </a:cubicBezTo>
                <a:cubicBezTo>
                  <a:pt x="281" y="905"/>
                  <a:pt x="318" y="893"/>
                  <a:pt x="355" y="869"/>
                </a:cubicBezTo>
                <a:cubicBezTo>
                  <a:pt x="379" y="905"/>
                  <a:pt x="428" y="930"/>
                  <a:pt x="477" y="930"/>
                </a:cubicBezTo>
                <a:cubicBezTo>
                  <a:pt x="514" y="930"/>
                  <a:pt x="551" y="918"/>
                  <a:pt x="575" y="893"/>
                </a:cubicBezTo>
                <a:cubicBezTo>
                  <a:pt x="636" y="942"/>
                  <a:pt x="710" y="967"/>
                  <a:pt x="796" y="967"/>
                </a:cubicBezTo>
                <a:cubicBezTo>
                  <a:pt x="881" y="967"/>
                  <a:pt x="955" y="942"/>
                  <a:pt x="1016" y="893"/>
                </a:cubicBezTo>
                <a:cubicBezTo>
                  <a:pt x="1028" y="905"/>
                  <a:pt x="1053" y="905"/>
                  <a:pt x="1065" y="905"/>
                </a:cubicBezTo>
                <a:cubicBezTo>
                  <a:pt x="1175" y="905"/>
                  <a:pt x="1261" y="832"/>
                  <a:pt x="1273" y="722"/>
                </a:cubicBezTo>
                <a:cubicBezTo>
                  <a:pt x="1383" y="709"/>
                  <a:pt x="1469" y="624"/>
                  <a:pt x="1469" y="514"/>
                </a:cubicBezTo>
              </a:path>
            </a:pathLst>
          </a:custGeom>
          <a:solidFill>
            <a:schemeClr val="accen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45"/>
          <p:cNvSpPr/>
          <p:nvPr/>
        </p:nvSpPr>
        <p:spPr>
          <a:xfrm>
            <a:off x="7898122" y="2573624"/>
            <a:ext cx="3992011" cy="2370509"/>
          </a:xfrm>
          <a:custGeom>
            <a:rect b="b" l="l" r="r" t="t"/>
            <a:pathLst>
              <a:path extrusionOk="0" h="1127" w="1899">
                <a:moveTo>
                  <a:pt x="1898" y="624"/>
                </a:moveTo>
                <a:lnTo>
                  <a:pt x="1898" y="624"/>
                </a:lnTo>
                <a:cubicBezTo>
                  <a:pt x="1898" y="502"/>
                  <a:pt x="1800" y="404"/>
                  <a:pt x="1677" y="404"/>
                </a:cubicBezTo>
                <a:cubicBezTo>
                  <a:pt x="1665" y="404"/>
                  <a:pt x="1665" y="404"/>
                  <a:pt x="1653" y="404"/>
                </a:cubicBezTo>
                <a:lnTo>
                  <a:pt x="1653" y="404"/>
                </a:lnTo>
                <a:cubicBezTo>
                  <a:pt x="1653" y="257"/>
                  <a:pt x="1542" y="135"/>
                  <a:pt x="1395" y="135"/>
                </a:cubicBezTo>
                <a:cubicBezTo>
                  <a:pt x="1334" y="135"/>
                  <a:pt x="1285" y="159"/>
                  <a:pt x="1248" y="184"/>
                </a:cubicBezTo>
                <a:cubicBezTo>
                  <a:pt x="1187" y="74"/>
                  <a:pt x="1065" y="0"/>
                  <a:pt x="943" y="0"/>
                </a:cubicBezTo>
                <a:cubicBezTo>
                  <a:pt x="808" y="0"/>
                  <a:pt x="698" y="74"/>
                  <a:pt x="637" y="171"/>
                </a:cubicBezTo>
                <a:cubicBezTo>
                  <a:pt x="588" y="147"/>
                  <a:pt x="551" y="135"/>
                  <a:pt x="490" y="135"/>
                </a:cubicBezTo>
                <a:cubicBezTo>
                  <a:pt x="343" y="135"/>
                  <a:pt x="220" y="257"/>
                  <a:pt x="220" y="416"/>
                </a:cubicBezTo>
                <a:cubicBezTo>
                  <a:pt x="86" y="441"/>
                  <a:pt x="0" y="563"/>
                  <a:pt x="0" y="698"/>
                </a:cubicBezTo>
                <a:cubicBezTo>
                  <a:pt x="0" y="857"/>
                  <a:pt x="122" y="991"/>
                  <a:pt x="294" y="991"/>
                </a:cubicBezTo>
                <a:cubicBezTo>
                  <a:pt x="306" y="991"/>
                  <a:pt x="306" y="991"/>
                  <a:pt x="318" y="991"/>
                </a:cubicBezTo>
                <a:cubicBezTo>
                  <a:pt x="367" y="1040"/>
                  <a:pt x="428" y="1065"/>
                  <a:pt x="490" y="1065"/>
                </a:cubicBezTo>
                <a:cubicBezTo>
                  <a:pt x="563" y="1065"/>
                  <a:pt x="624" y="1040"/>
                  <a:pt x="661" y="1004"/>
                </a:cubicBezTo>
                <a:cubicBezTo>
                  <a:pt x="722" y="1077"/>
                  <a:pt x="820" y="1126"/>
                  <a:pt x="943" y="1126"/>
                </a:cubicBezTo>
                <a:cubicBezTo>
                  <a:pt x="1028" y="1126"/>
                  <a:pt x="1102" y="1102"/>
                  <a:pt x="1163" y="1040"/>
                </a:cubicBezTo>
                <a:cubicBezTo>
                  <a:pt x="1224" y="1077"/>
                  <a:pt x="1285" y="1089"/>
                  <a:pt x="1346" y="1089"/>
                </a:cubicBezTo>
                <a:cubicBezTo>
                  <a:pt x="1518" y="1089"/>
                  <a:pt x="1665" y="991"/>
                  <a:pt x="1714" y="832"/>
                </a:cubicBezTo>
                <a:cubicBezTo>
                  <a:pt x="1812" y="820"/>
                  <a:pt x="1898" y="734"/>
                  <a:pt x="1898" y="624"/>
                </a:cubicBezTo>
              </a:path>
            </a:pathLst>
          </a:custGeom>
          <a:solidFill>
            <a:schemeClr val="accent3"/>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45"/>
          <p:cNvSpPr/>
          <p:nvPr/>
        </p:nvSpPr>
        <p:spPr>
          <a:xfrm>
            <a:off x="2554987" y="2001505"/>
            <a:ext cx="1089600" cy="1460700"/>
          </a:xfrm>
          <a:prstGeom prst="downArrow">
            <a:avLst>
              <a:gd fmla="val 50000" name="adj1"/>
              <a:gd fmla="val 50000" name="adj2"/>
            </a:avLst>
          </a:prstGeom>
          <a:solidFill>
            <a:srgbClr val="C8F1EE"/>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45"/>
          <p:cNvSpPr/>
          <p:nvPr/>
        </p:nvSpPr>
        <p:spPr>
          <a:xfrm>
            <a:off x="5628511" y="3174066"/>
            <a:ext cx="1089600" cy="1460700"/>
          </a:xfrm>
          <a:prstGeom prst="downArrow">
            <a:avLst>
              <a:gd fmla="val 50000" name="adj1"/>
              <a:gd fmla="val 50000" name="adj2"/>
            </a:avLst>
          </a:prstGeom>
          <a:solidFill>
            <a:srgbClr val="C8E0F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45"/>
          <p:cNvSpPr/>
          <p:nvPr/>
        </p:nvSpPr>
        <p:spPr>
          <a:xfrm>
            <a:off x="9349234" y="1968297"/>
            <a:ext cx="1089600" cy="1460700"/>
          </a:xfrm>
          <a:prstGeom prst="downArrow">
            <a:avLst>
              <a:gd fmla="val 50000" name="adj1"/>
              <a:gd fmla="val 50000" name="adj2"/>
            </a:avLst>
          </a:prstGeom>
          <a:solidFill>
            <a:srgbClr val="DAD7EC"/>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45"/>
          <p:cNvSpPr/>
          <p:nvPr/>
        </p:nvSpPr>
        <p:spPr>
          <a:xfrm>
            <a:off x="2303273" y="3538409"/>
            <a:ext cx="1612500" cy="3231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1800">
                <a:solidFill>
                  <a:schemeClr val="lt1"/>
                </a:solidFill>
                <a:latin typeface="Poppins SemiBold"/>
                <a:ea typeface="Poppins SemiBold"/>
                <a:cs typeface="Poppins SemiBold"/>
                <a:sym typeface="Poppins SemiBold"/>
              </a:rPr>
              <a:t>Statewide Legislators</a:t>
            </a:r>
            <a:endParaRPr b="1" sz="2700">
              <a:solidFill>
                <a:schemeClr val="lt1"/>
              </a:solidFill>
              <a:latin typeface="Poppins SemiBold"/>
              <a:ea typeface="Poppins SemiBold"/>
              <a:cs typeface="Poppins SemiBold"/>
              <a:sym typeface="Poppins SemiBold"/>
            </a:endParaRPr>
          </a:p>
        </p:txBody>
      </p:sp>
      <p:sp>
        <p:nvSpPr>
          <p:cNvPr id="443" name="Google Shape;443;p45"/>
          <p:cNvSpPr/>
          <p:nvPr/>
        </p:nvSpPr>
        <p:spPr>
          <a:xfrm>
            <a:off x="5377474" y="4770309"/>
            <a:ext cx="1612500" cy="3231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1800">
                <a:solidFill>
                  <a:schemeClr val="lt1"/>
                </a:solidFill>
                <a:latin typeface="Poppins SemiBold"/>
                <a:ea typeface="Poppins SemiBold"/>
                <a:cs typeface="Poppins SemiBold"/>
                <a:sym typeface="Poppins SemiBold"/>
              </a:rPr>
              <a:t>Statewide System Partners </a:t>
            </a:r>
            <a:endParaRPr b="1" sz="2700">
              <a:solidFill>
                <a:schemeClr val="lt1"/>
              </a:solidFill>
              <a:latin typeface="Poppins SemiBold"/>
              <a:ea typeface="Poppins SemiBold"/>
              <a:cs typeface="Poppins SemiBold"/>
              <a:sym typeface="Poppins SemiBold"/>
            </a:endParaRPr>
          </a:p>
        </p:txBody>
      </p:sp>
      <p:sp>
        <p:nvSpPr>
          <p:cNvPr id="444" name="Google Shape;444;p45"/>
          <p:cNvSpPr/>
          <p:nvPr/>
        </p:nvSpPr>
        <p:spPr>
          <a:xfrm>
            <a:off x="9086840" y="3563809"/>
            <a:ext cx="1612500" cy="3231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US" sz="1800">
                <a:solidFill>
                  <a:schemeClr val="lt1"/>
                </a:solidFill>
                <a:latin typeface="Poppins SemiBold"/>
                <a:ea typeface="Poppins SemiBold"/>
                <a:cs typeface="Poppins SemiBold"/>
                <a:sym typeface="Poppins SemiBold"/>
              </a:rPr>
              <a:t>At the local District Level</a:t>
            </a:r>
            <a:endParaRPr b="1" sz="2700">
              <a:solidFill>
                <a:schemeClr val="lt1"/>
              </a:solidFill>
              <a:latin typeface="Poppins SemiBold"/>
              <a:ea typeface="Poppins SemiBold"/>
              <a:cs typeface="Poppins SemiBold"/>
              <a:sym typeface="Poppins SemiBold"/>
            </a:endParaRPr>
          </a:p>
        </p:txBody>
      </p:sp>
      <p:sp>
        <p:nvSpPr>
          <p:cNvPr id="445" name="Google Shape;445;p45"/>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46" name="Google Shape;446;p45"/>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US">
                <a:latin typeface="Poppins"/>
                <a:ea typeface="Poppins"/>
                <a:cs typeface="Poppins"/>
                <a:sym typeface="Poppins"/>
              </a:rPr>
              <a:t>The Advocacy Process</a:t>
            </a:r>
            <a:endParaRPr b="1">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Becoming an Advocate: Understanding the Budget and Legislative Process </a:t>
            </a:r>
            <a:endParaRPr/>
          </a:p>
        </p:txBody>
      </p:sp>
      <p:sp>
        <p:nvSpPr>
          <p:cNvPr id="156" name="Google Shape;156;p28"/>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lang="en-US" sz="3000"/>
              <a:t>As the legislature increasingly passes laws impacting academic and professional matters, it is imperative that faculty stay informed on the budget and legislative processes and increase local and statewide advocacy efforts. Presenters will review the budget and legislative processes and discuss ways faculty, especially local academic senate leaders, can engage in advocacy. </a:t>
            </a:r>
            <a:endParaRPr sz="3000"/>
          </a:p>
        </p:txBody>
      </p:sp>
      <p:sp>
        <p:nvSpPr>
          <p:cNvPr id="157" name="Google Shape;157;p28"/>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6"/>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latin typeface="Poppins"/>
                <a:ea typeface="Poppins"/>
                <a:cs typeface="Poppins"/>
                <a:sym typeface="Poppins"/>
              </a:rPr>
              <a:t>Who are your representatives? </a:t>
            </a:r>
            <a:endParaRPr b="1" sz="4000">
              <a:latin typeface="Poppins"/>
              <a:ea typeface="Poppins"/>
              <a:cs typeface="Poppins"/>
              <a:sym typeface="Poppins"/>
            </a:endParaRPr>
          </a:p>
        </p:txBody>
      </p:sp>
      <p:sp>
        <p:nvSpPr>
          <p:cNvPr id="453" name="Google Shape;453;p46"/>
          <p:cNvSpPr txBox="1"/>
          <p:nvPr>
            <p:ph idx="1" type="body"/>
          </p:nvPr>
        </p:nvSpPr>
        <p:spPr>
          <a:xfrm>
            <a:off x="1277650" y="1518725"/>
            <a:ext cx="5122500" cy="46710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lang="en-US" sz="3100" u="sng">
                <a:solidFill>
                  <a:schemeClr val="hlink"/>
                </a:solidFill>
                <a:hlinkClick r:id="rId3"/>
              </a:rPr>
              <a:t>Click here</a:t>
            </a:r>
            <a:r>
              <a:rPr lang="en-US" sz="3100"/>
              <a:t>  to search by your home address for your legislative representatives.</a:t>
            </a:r>
            <a:endParaRPr sz="3100"/>
          </a:p>
          <a:p>
            <a:pPr indent="0" lvl="0" marL="0" rtl="0" algn="l">
              <a:spcBef>
                <a:spcPts val="1000"/>
              </a:spcBef>
              <a:spcAft>
                <a:spcPts val="0"/>
              </a:spcAft>
              <a:buNone/>
            </a:pPr>
            <a:r>
              <a:t/>
            </a:r>
            <a:endParaRPr sz="3100"/>
          </a:p>
          <a:p>
            <a:pPr indent="0" lvl="0" marL="0" rtl="0" algn="l">
              <a:spcBef>
                <a:spcPts val="1000"/>
              </a:spcBef>
              <a:spcAft>
                <a:spcPts val="0"/>
              </a:spcAft>
              <a:buNone/>
            </a:pPr>
            <a:r>
              <a:rPr lang="en-US" sz="3100"/>
              <a:t>How about your college district address?</a:t>
            </a:r>
            <a:endParaRPr sz="3100"/>
          </a:p>
        </p:txBody>
      </p:sp>
      <p:sp>
        <p:nvSpPr>
          <p:cNvPr id="454" name="Google Shape;454;p46"/>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55" name="Google Shape;455;p46"/>
          <p:cNvPicPr preferRelativeResize="0"/>
          <p:nvPr/>
        </p:nvPicPr>
        <p:blipFill>
          <a:blip r:embed="rId4">
            <a:alphaModFix/>
          </a:blip>
          <a:stretch>
            <a:fillRect/>
          </a:stretch>
        </p:blipFill>
        <p:spPr>
          <a:xfrm>
            <a:off x="6400225" y="1798325"/>
            <a:ext cx="5475016" cy="4391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7"/>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a:latin typeface="Poppins"/>
                <a:ea typeface="Poppins"/>
                <a:cs typeface="Poppins"/>
                <a:sym typeface="Poppins"/>
              </a:rPr>
              <a:t>Legislature Information and Contacts</a:t>
            </a:r>
            <a:endParaRPr b="1">
              <a:latin typeface="Poppins"/>
              <a:ea typeface="Poppins"/>
              <a:cs typeface="Poppins"/>
              <a:sym typeface="Poppins"/>
            </a:endParaRPr>
          </a:p>
        </p:txBody>
      </p:sp>
      <p:sp>
        <p:nvSpPr>
          <p:cNvPr id="462" name="Google Shape;462;p47"/>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63" name="Google Shape;463;p47"/>
          <p:cNvSpPr txBox="1"/>
          <p:nvPr/>
        </p:nvSpPr>
        <p:spPr>
          <a:xfrm>
            <a:off x="1773850" y="1531000"/>
            <a:ext cx="9360900" cy="482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600"/>
              <a:t>Senate</a:t>
            </a:r>
            <a:endParaRPr b="1" sz="2600"/>
          </a:p>
          <a:p>
            <a:pPr indent="-393700" lvl="0" marL="457200" rtl="0" algn="l">
              <a:spcBef>
                <a:spcPts val="1000"/>
              </a:spcBef>
              <a:spcAft>
                <a:spcPts val="0"/>
              </a:spcAft>
              <a:buClr>
                <a:schemeClr val="dk1"/>
              </a:buClr>
              <a:buSzPts val="2600"/>
              <a:buChar char="●"/>
            </a:pPr>
            <a:r>
              <a:rPr lang="en-US" sz="2600" u="sng">
                <a:solidFill>
                  <a:schemeClr val="dk1"/>
                </a:solidFill>
                <a:hlinkClick r:id="rId3">
                  <a:extLst>
                    <a:ext uri="{A12FA001-AC4F-418D-AE19-62706E023703}">
                      <ahyp:hlinkClr val="tx"/>
                    </a:ext>
                  </a:extLst>
                </a:hlinkClick>
              </a:rPr>
              <a:t>California Senate</a:t>
            </a:r>
            <a:endParaRPr sz="2600">
              <a:solidFill>
                <a:schemeClr val="dk1"/>
              </a:solidFill>
            </a:endParaRPr>
          </a:p>
          <a:p>
            <a:pPr indent="-393700" lvl="0" marL="457200" rtl="0" algn="l">
              <a:spcBef>
                <a:spcPts val="1000"/>
              </a:spcBef>
              <a:spcAft>
                <a:spcPts val="0"/>
              </a:spcAft>
              <a:buClr>
                <a:schemeClr val="dk1"/>
              </a:buClr>
              <a:buSzPts val="2600"/>
              <a:buChar char="●"/>
            </a:pPr>
            <a:r>
              <a:rPr lang="en-US" sz="2600" u="sng">
                <a:solidFill>
                  <a:schemeClr val="dk1"/>
                </a:solidFill>
                <a:hlinkClick r:id="rId4">
                  <a:extLst>
                    <a:ext uri="{A12FA001-AC4F-418D-AE19-62706E023703}">
                      <ahyp:hlinkClr val="tx"/>
                    </a:ext>
                  </a:extLst>
                </a:hlinkClick>
              </a:rPr>
              <a:t>Roster of Members of Senate</a:t>
            </a:r>
            <a:endParaRPr sz="2600">
              <a:solidFill>
                <a:schemeClr val="dk1"/>
              </a:solidFill>
            </a:endParaRPr>
          </a:p>
          <a:p>
            <a:pPr indent="-393700" lvl="0" marL="457200" rtl="0" algn="l">
              <a:spcBef>
                <a:spcPts val="1000"/>
              </a:spcBef>
              <a:spcAft>
                <a:spcPts val="0"/>
              </a:spcAft>
              <a:buClr>
                <a:schemeClr val="dk1"/>
              </a:buClr>
              <a:buSzPts val="2600"/>
              <a:buChar char="●"/>
            </a:pPr>
            <a:r>
              <a:rPr lang="en-US" sz="2600" u="sng">
                <a:solidFill>
                  <a:schemeClr val="dk1"/>
                </a:solidFill>
                <a:hlinkClick r:id="rId5">
                  <a:extLst>
                    <a:ext uri="{A12FA001-AC4F-418D-AE19-62706E023703}">
                      <ahyp:hlinkClr val="tx"/>
                    </a:ext>
                  </a:extLst>
                </a:hlinkClick>
              </a:rPr>
              <a:t>Streaming of Senate Committee Hearings</a:t>
            </a:r>
            <a:endParaRPr sz="2600"/>
          </a:p>
          <a:p>
            <a:pPr indent="0" lvl="0" marL="0" rtl="0" algn="l">
              <a:spcBef>
                <a:spcPts val="1000"/>
              </a:spcBef>
              <a:spcAft>
                <a:spcPts val="0"/>
              </a:spcAft>
              <a:buNone/>
            </a:pPr>
            <a:r>
              <a:t/>
            </a:r>
            <a:endParaRPr sz="2600">
              <a:solidFill>
                <a:schemeClr val="dk1"/>
              </a:solidFill>
            </a:endParaRPr>
          </a:p>
          <a:p>
            <a:pPr indent="0" lvl="0" marL="0" rtl="0" algn="l">
              <a:spcBef>
                <a:spcPts val="1000"/>
              </a:spcBef>
              <a:spcAft>
                <a:spcPts val="0"/>
              </a:spcAft>
              <a:buNone/>
            </a:pPr>
            <a:r>
              <a:rPr b="1" lang="en-US" sz="2600">
                <a:solidFill>
                  <a:schemeClr val="dk1"/>
                </a:solidFill>
              </a:rPr>
              <a:t>Assembly</a:t>
            </a:r>
            <a:endParaRPr b="1" sz="2600">
              <a:solidFill>
                <a:schemeClr val="dk1"/>
              </a:solidFill>
            </a:endParaRPr>
          </a:p>
          <a:p>
            <a:pPr indent="-393700" lvl="0" marL="457200" rtl="0" algn="l">
              <a:spcBef>
                <a:spcPts val="1000"/>
              </a:spcBef>
              <a:spcAft>
                <a:spcPts val="0"/>
              </a:spcAft>
              <a:buClr>
                <a:schemeClr val="dk1"/>
              </a:buClr>
              <a:buSzPts val="2600"/>
              <a:buChar char="●"/>
            </a:pPr>
            <a:r>
              <a:rPr lang="en-US" sz="2600" u="sng">
                <a:solidFill>
                  <a:schemeClr val="dk1"/>
                </a:solidFill>
                <a:hlinkClick r:id="rId6">
                  <a:extLst>
                    <a:ext uri="{A12FA001-AC4F-418D-AE19-62706E023703}">
                      <ahyp:hlinkClr val="tx"/>
                    </a:ext>
                  </a:extLst>
                </a:hlinkClick>
              </a:rPr>
              <a:t>California Assembly</a:t>
            </a:r>
            <a:endParaRPr sz="2600">
              <a:solidFill>
                <a:schemeClr val="dk1"/>
              </a:solidFill>
            </a:endParaRPr>
          </a:p>
          <a:p>
            <a:pPr indent="-393700" lvl="0" marL="457200" rtl="0" algn="l">
              <a:spcBef>
                <a:spcPts val="1000"/>
              </a:spcBef>
              <a:spcAft>
                <a:spcPts val="0"/>
              </a:spcAft>
              <a:buClr>
                <a:schemeClr val="dk1"/>
              </a:buClr>
              <a:buSzPts val="2600"/>
              <a:buChar char="●"/>
            </a:pPr>
            <a:r>
              <a:rPr lang="en-US" sz="2600" u="sng">
                <a:solidFill>
                  <a:schemeClr val="dk1"/>
                </a:solidFill>
                <a:hlinkClick r:id="rId7">
                  <a:extLst>
                    <a:ext uri="{A12FA001-AC4F-418D-AE19-62706E023703}">
                      <ahyp:hlinkClr val="tx"/>
                    </a:ext>
                  </a:extLst>
                </a:hlinkClick>
              </a:rPr>
              <a:t>Roster of Members of the Assembly</a:t>
            </a:r>
            <a:endParaRPr sz="2600">
              <a:solidFill>
                <a:schemeClr val="dk1"/>
              </a:solidFill>
            </a:endParaRPr>
          </a:p>
          <a:p>
            <a:pPr indent="-393700" lvl="0" marL="457200" rtl="0" algn="l">
              <a:spcBef>
                <a:spcPts val="1000"/>
              </a:spcBef>
              <a:spcAft>
                <a:spcPts val="1000"/>
              </a:spcAft>
              <a:buClr>
                <a:schemeClr val="dk1"/>
              </a:buClr>
              <a:buSzPts val="2600"/>
              <a:buChar char="●"/>
            </a:pPr>
            <a:r>
              <a:rPr lang="en-US" sz="2600" u="sng">
                <a:solidFill>
                  <a:schemeClr val="dk1"/>
                </a:solidFill>
                <a:hlinkClick r:id="rId8">
                  <a:extLst>
                    <a:ext uri="{A12FA001-AC4F-418D-AE19-62706E023703}">
                      <ahyp:hlinkClr val="tx"/>
                    </a:ext>
                  </a:extLst>
                </a:hlinkClick>
              </a:rPr>
              <a:t>Streaming of Assembly Committee Hearings</a:t>
            </a:r>
            <a:endParaRPr sz="2600">
              <a:solidFill>
                <a:srgbClr val="1D1D1D"/>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8"/>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latin typeface="Poppins"/>
                <a:ea typeface="Poppins"/>
                <a:cs typeface="Poppins"/>
                <a:sym typeface="Poppins"/>
              </a:rPr>
              <a:t>Education Policy Committees</a:t>
            </a:r>
            <a:endParaRPr b="1" sz="4000">
              <a:latin typeface="Poppins"/>
              <a:ea typeface="Poppins"/>
              <a:cs typeface="Poppins"/>
              <a:sym typeface="Poppins"/>
            </a:endParaRPr>
          </a:p>
        </p:txBody>
      </p:sp>
      <p:sp>
        <p:nvSpPr>
          <p:cNvPr id="470" name="Google Shape;470;p48"/>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accent4"/>
              </a:buClr>
              <a:buSzPts val="2170"/>
              <a:buFont typeface="Arial"/>
              <a:buNone/>
            </a:pPr>
            <a:r>
              <a:rPr lang="en-US" sz="3000" u="sng">
                <a:solidFill>
                  <a:schemeClr val="dk1"/>
                </a:solidFill>
                <a:hlinkClick r:id="rId3">
                  <a:extLst>
                    <a:ext uri="{A12FA001-AC4F-418D-AE19-62706E023703}">
                      <ahyp:hlinkClr val="tx"/>
                    </a:ext>
                  </a:extLst>
                </a:hlinkClick>
              </a:rPr>
              <a:t>Assembly Higher Education</a:t>
            </a:r>
            <a:r>
              <a:rPr lang="en-US" sz="3000">
                <a:solidFill>
                  <a:schemeClr val="dk1"/>
                </a:solidFill>
              </a:rPr>
              <a:t> (Medina)</a:t>
            </a:r>
            <a:endParaRPr sz="3000">
              <a:solidFill>
                <a:schemeClr val="dk1"/>
              </a:solidFill>
            </a:endParaRPr>
          </a:p>
          <a:p>
            <a:pPr indent="-340360" lvl="1" marL="457200" rtl="0" algn="l">
              <a:lnSpc>
                <a:spcPct val="80000"/>
              </a:lnSpc>
              <a:spcBef>
                <a:spcPts val="1000"/>
              </a:spcBef>
              <a:spcAft>
                <a:spcPts val="0"/>
              </a:spcAft>
              <a:buClr>
                <a:schemeClr val="dk1"/>
              </a:buClr>
              <a:buSzPts val="3000"/>
              <a:buChar char="•"/>
            </a:pPr>
            <a:r>
              <a:rPr lang="en-US" sz="3000">
                <a:solidFill>
                  <a:schemeClr val="dk1"/>
                </a:solidFill>
              </a:rPr>
              <a:t>Jeanice Warden-Washington, Chief Consultant</a:t>
            </a:r>
            <a:endParaRPr sz="3000">
              <a:solidFill>
                <a:schemeClr val="dk1"/>
              </a:solidFill>
            </a:endParaRPr>
          </a:p>
          <a:p>
            <a:pPr indent="0" lvl="0" marL="0" rtl="0" algn="l">
              <a:lnSpc>
                <a:spcPct val="80000"/>
              </a:lnSpc>
              <a:spcBef>
                <a:spcPts val="1000"/>
              </a:spcBef>
              <a:spcAft>
                <a:spcPts val="0"/>
              </a:spcAft>
              <a:buNone/>
            </a:pPr>
            <a:r>
              <a:t/>
            </a:r>
            <a:endParaRPr sz="3000">
              <a:solidFill>
                <a:schemeClr val="dk1"/>
              </a:solidFill>
            </a:endParaRPr>
          </a:p>
          <a:p>
            <a:pPr indent="0" lvl="0" marL="0" rtl="0" algn="l">
              <a:lnSpc>
                <a:spcPct val="80000"/>
              </a:lnSpc>
              <a:spcBef>
                <a:spcPts val="1000"/>
              </a:spcBef>
              <a:spcAft>
                <a:spcPts val="0"/>
              </a:spcAft>
              <a:buClr>
                <a:schemeClr val="accent4"/>
              </a:buClr>
              <a:buSzPts val="2170"/>
              <a:buFont typeface="Arial"/>
              <a:buNone/>
            </a:pPr>
            <a:r>
              <a:rPr lang="en-US" sz="3000" u="sng">
                <a:solidFill>
                  <a:schemeClr val="dk1"/>
                </a:solidFill>
                <a:hlinkClick r:id="rId4">
                  <a:extLst>
                    <a:ext uri="{A12FA001-AC4F-418D-AE19-62706E023703}">
                      <ahyp:hlinkClr val="tx"/>
                    </a:ext>
                  </a:extLst>
                </a:hlinkClick>
              </a:rPr>
              <a:t>Senate Education</a:t>
            </a:r>
            <a:r>
              <a:rPr lang="en-US" sz="3000">
                <a:solidFill>
                  <a:schemeClr val="dk1"/>
                </a:solidFill>
              </a:rPr>
              <a:t> (Leyva)</a:t>
            </a:r>
            <a:endParaRPr sz="3000">
              <a:solidFill>
                <a:schemeClr val="dk1"/>
              </a:solidFill>
            </a:endParaRPr>
          </a:p>
          <a:p>
            <a:pPr indent="-340360" lvl="1" marL="457200" rtl="0" algn="l">
              <a:lnSpc>
                <a:spcPct val="80000"/>
              </a:lnSpc>
              <a:spcBef>
                <a:spcPts val="1000"/>
              </a:spcBef>
              <a:spcAft>
                <a:spcPts val="0"/>
              </a:spcAft>
              <a:buClr>
                <a:schemeClr val="dk1"/>
              </a:buClr>
              <a:buSzPts val="3000"/>
              <a:buChar char="•"/>
            </a:pPr>
            <a:r>
              <a:rPr lang="en-US" sz="3000">
                <a:solidFill>
                  <a:schemeClr val="dk1"/>
                </a:solidFill>
              </a:rPr>
              <a:t>Olgalilia Ramirez, Consultant</a:t>
            </a:r>
            <a:endParaRPr sz="3000">
              <a:solidFill>
                <a:schemeClr val="dk1"/>
              </a:solidFill>
            </a:endParaRPr>
          </a:p>
          <a:p>
            <a:pPr indent="0" lvl="0" marL="1371600" rtl="0" algn="l">
              <a:lnSpc>
                <a:spcPct val="80000"/>
              </a:lnSpc>
              <a:spcBef>
                <a:spcPts val="1000"/>
              </a:spcBef>
              <a:spcAft>
                <a:spcPts val="0"/>
              </a:spcAft>
              <a:buNone/>
            </a:pPr>
            <a:r>
              <a:t/>
            </a:r>
            <a:endParaRPr sz="3000">
              <a:solidFill>
                <a:schemeClr val="dk1"/>
              </a:solidFill>
            </a:endParaRPr>
          </a:p>
          <a:p>
            <a:pPr indent="0" lvl="0" marL="0" rtl="0" algn="l">
              <a:spcBef>
                <a:spcPts val="1000"/>
              </a:spcBef>
              <a:spcAft>
                <a:spcPts val="0"/>
              </a:spcAft>
              <a:buNone/>
            </a:pPr>
            <a:r>
              <a:t/>
            </a:r>
            <a:endParaRPr sz="3000">
              <a:solidFill>
                <a:schemeClr val="dk1"/>
              </a:solidFill>
            </a:endParaRPr>
          </a:p>
        </p:txBody>
      </p:sp>
      <p:sp>
        <p:nvSpPr>
          <p:cNvPr id="471" name="Google Shape;471;p48"/>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9"/>
          <p:cNvSpPr txBox="1"/>
          <p:nvPr>
            <p:ph type="title"/>
          </p:nvPr>
        </p:nvSpPr>
        <p:spPr>
          <a:xfrm>
            <a:off x="1277650" y="365125"/>
            <a:ext cx="10046100" cy="1128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latin typeface="Poppins"/>
                <a:ea typeface="Poppins"/>
                <a:cs typeface="Poppins"/>
                <a:sym typeface="Poppins"/>
              </a:rPr>
              <a:t>Connecting with your legislator</a:t>
            </a:r>
            <a:endParaRPr b="1" sz="4000">
              <a:latin typeface="Poppins"/>
              <a:ea typeface="Poppins"/>
              <a:cs typeface="Poppins"/>
              <a:sym typeface="Poppins"/>
            </a:endParaRPr>
          </a:p>
        </p:txBody>
      </p:sp>
      <p:sp>
        <p:nvSpPr>
          <p:cNvPr id="478" name="Google Shape;478;p49"/>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79" name="Google Shape;479;p49"/>
          <p:cNvPicPr preferRelativeResize="0"/>
          <p:nvPr/>
        </p:nvPicPr>
        <p:blipFill>
          <a:blip r:embed="rId3">
            <a:alphaModFix/>
          </a:blip>
          <a:stretch>
            <a:fillRect/>
          </a:stretch>
        </p:blipFill>
        <p:spPr>
          <a:xfrm>
            <a:off x="2628350" y="1327275"/>
            <a:ext cx="7344698" cy="5029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0"/>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a:latin typeface="Poppins"/>
                <a:ea typeface="Poppins"/>
                <a:cs typeface="Poppins"/>
                <a:sym typeface="Poppins"/>
              </a:rPr>
              <a:t>Building a relationship -  year round </a:t>
            </a:r>
            <a:endParaRPr b="1">
              <a:latin typeface="Poppins"/>
              <a:ea typeface="Poppins"/>
              <a:cs typeface="Poppins"/>
              <a:sym typeface="Poppins"/>
            </a:endParaRPr>
          </a:p>
        </p:txBody>
      </p:sp>
      <p:sp>
        <p:nvSpPr>
          <p:cNvPr id="486" name="Google Shape;486;p50"/>
          <p:cNvSpPr txBox="1"/>
          <p:nvPr>
            <p:ph idx="1" type="body"/>
          </p:nvPr>
        </p:nvSpPr>
        <p:spPr>
          <a:xfrm>
            <a:off x="1970925" y="1798325"/>
            <a:ext cx="9365100" cy="44196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accent4"/>
              </a:buClr>
              <a:buSzPts val="1100"/>
              <a:buFont typeface="Arial"/>
              <a:buNone/>
            </a:pPr>
            <a:r>
              <a:rPr lang="en-US"/>
              <a:t>Research the legislator - start with their website</a:t>
            </a:r>
            <a:endParaRPr/>
          </a:p>
          <a:p>
            <a:pPr indent="0" lvl="0" marL="0" rtl="0" algn="l">
              <a:lnSpc>
                <a:spcPct val="100000"/>
              </a:lnSpc>
              <a:spcBef>
                <a:spcPts val="1000"/>
              </a:spcBef>
              <a:spcAft>
                <a:spcPts val="0"/>
              </a:spcAft>
              <a:buClr>
                <a:schemeClr val="accent4"/>
              </a:buClr>
              <a:buSzPts val="1100"/>
              <a:buFont typeface="Arial"/>
              <a:buNone/>
            </a:pPr>
            <a:r>
              <a:rPr lang="en-US"/>
              <a:t>Know their staff members</a:t>
            </a:r>
            <a:endParaRPr/>
          </a:p>
          <a:p>
            <a:pPr indent="0" lvl="0" marL="0" rtl="0" algn="l">
              <a:lnSpc>
                <a:spcPct val="100000"/>
              </a:lnSpc>
              <a:spcBef>
                <a:spcPts val="1000"/>
              </a:spcBef>
              <a:spcAft>
                <a:spcPts val="0"/>
              </a:spcAft>
              <a:buNone/>
            </a:pPr>
            <a:r>
              <a:rPr lang="en-US"/>
              <a:t>Meet on a regular basis</a:t>
            </a:r>
            <a:endParaRPr/>
          </a:p>
          <a:p>
            <a:pPr indent="-342900" lvl="0" marL="457200" rtl="0" algn="l">
              <a:lnSpc>
                <a:spcPct val="100000"/>
              </a:lnSpc>
              <a:spcBef>
                <a:spcPts val="1000"/>
              </a:spcBef>
              <a:spcAft>
                <a:spcPts val="0"/>
              </a:spcAft>
              <a:buSzPts val="1800"/>
              <a:buChar char="•"/>
            </a:pPr>
            <a:r>
              <a:rPr lang="en-US"/>
              <a:t>One-on-one meetings</a:t>
            </a:r>
            <a:endParaRPr/>
          </a:p>
          <a:p>
            <a:pPr indent="-342900" lvl="0" marL="457200" rtl="0" algn="l">
              <a:lnSpc>
                <a:spcPct val="100000"/>
              </a:lnSpc>
              <a:spcBef>
                <a:spcPts val="0"/>
              </a:spcBef>
              <a:spcAft>
                <a:spcPts val="0"/>
              </a:spcAft>
              <a:buSzPts val="1800"/>
              <a:buChar char="•"/>
            </a:pPr>
            <a:r>
              <a:rPr lang="en-US"/>
              <a:t>Town hall meetings</a:t>
            </a:r>
            <a:endParaRPr/>
          </a:p>
          <a:p>
            <a:pPr indent="-342900" lvl="0" marL="457200" rtl="0" algn="l">
              <a:lnSpc>
                <a:spcPct val="100000"/>
              </a:lnSpc>
              <a:spcBef>
                <a:spcPts val="0"/>
              </a:spcBef>
              <a:spcAft>
                <a:spcPts val="0"/>
              </a:spcAft>
              <a:buSzPts val="1800"/>
              <a:buChar char="•"/>
            </a:pPr>
            <a:r>
              <a:rPr lang="en-US"/>
              <a:t>District meetings </a:t>
            </a:r>
            <a:endParaRPr/>
          </a:p>
          <a:p>
            <a:pPr indent="-342900" lvl="0" marL="457200" rtl="0" algn="l">
              <a:lnSpc>
                <a:spcPct val="100000"/>
              </a:lnSpc>
              <a:spcBef>
                <a:spcPts val="0"/>
              </a:spcBef>
              <a:spcAft>
                <a:spcPts val="0"/>
              </a:spcAft>
              <a:buSzPts val="1800"/>
              <a:buChar char="•"/>
            </a:pPr>
            <a:r>
              <a:rPr lang="en-US"/>
              <a:t>Special events</a:t>
            </a:r>
            <a:endParaRPr/>
          </a:p>
          <a:p>
            <a:pPr indent="-342900" lvl="0" marL="457200" rtl="0" algn="l">
              <a:lnSpc>
                <a:spcPct val="100000"/>
              </a:lnSpc>
              <a:spcBef>
                <a:spcPts val="1000"/>
              </a:spcBef>
              <a:spcAft>
                <a:spcPts val="0"/>
              </a:spcAft>
              <a:buSzPts val="1800"/>
              <a:buChar char="•"/>
            </a:pPr>
            <a:r>
              <a:rPr lang="en-US"/>
              <a:t>Invite to a faculty meeting</a:t>
            </a:r>
            <a:endParaRPr/>
          </a:p>
          <a:p>
            <a:pPr indent="0" lvl="0" marL="0" rtl="0" algn="l">
              <a:lnSpc>
                <a:spcPct val="100000"/>
              </a:lnSpc>
              <a:spcBef>
                <a:spcPts val="1000"/>
              </a:spcBef>
              <a:spcAft>
                <a:spcPts val="1000"/>
              </a:spcAft>
              <a:buNone/>
            </a:pPr>
            <a:r>
              <a:rPr lang="en-US"/>
              <a:t>Ask how you can assist the legislator</a:t>
            </a:r>
            <a:endParaRPr/>
          </a:p>
        </p:txBody>
      </p:sp>
      <p:sp>
        <p:nvSpPr>
          <p:cNvPr id="487" name="Google Shape;487;p50"/>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1"/>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latin typeface="Poppins"/>
                <a:ea typeface="Poppins"/>
                <a:cs typeface="Poppins"/>
                <a:sym typeface="Poppins"/>
              </a:rPr>
              <a:t>Statewide advocacy with </a:t>
            </a:r>
            <a:endParaRPr b="1" sz="4000">
              <a:latin typeface="Poppins"/>
              <a:ea typeface="Poppins"/>
              <a:cs typeface="Poppins"/>
              <a:sym typeface="Poppins"/>
            </a:endParaRPr>
          </a:p>
          <a:p>
            <a:pPr indent="0" lvl="0" marL="0" rtl="0" algn="ctr">
              <a:spcBef>
                <a:spcPts val="0"/>
              </a:spcBef>
              <a:spcAft>
                <a:spcPts val="0"/>
              </a:spcAft>
              <a:buNone/>
            </a:pPr>
            <a:r>
              <a:rPr b="1" lang="en-US" sz="4000">
                <a:latin typeface="Poppins"/>
                <a:ea typeface="Poppins"/>
                <a:cs typeface="Poppins"/>
                <a:sym typeface="Poppins"/>
              </a:rPr>
              <a:t>system partners</a:t>
            </a:r>
            <a:endParaRPr b="1" sz="4000">
              <a:latin typeface="Poppins"/>
              <a:ea typeface="Poppins"/>
              <a:cs typeface="Poppins"/>
              <a:sym typeface="Poppins"/>
            </a:endParaRPr>
          </a:p>
        </p:txBody>
      </p:sp>
      <p:sp>
        <p:nvSpPr>
          <p:cNvPr id="494" name="Google Shape;494;p51"/>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accent4"/>
              </a:buClr>
              <a:buSzPts val="1100"/>
              <a:buFont typeface="Arial"/>
              <a:buNone/>
            </a:pPr>
            <a:r>
              <a:t/>
            </a:r>
            <a:endParaRPr/>
          </a:p>
          <a:p>
            <a:pPr indent="-355600" lvl="0" marL="457200" rtl="0" algn="l">
              <a:spcBef>
                <a:spcPts val="1000"/>
              </a:spcBef>
              <a:spcAft>
                <a:spcPts val="0"/>
              </a:spcAft>
              <a:buSzPts val="2000"/>
              <a:buChar char="•"/>
            </a:pPr>
            <a:r>
              <a:rPr lang="en-US" sz="2600"/>
              <a:t>Statewide service with ASCCC, Unions, FACCC</a:t>
            </a:r>
            <a:endParaRPr sz="2600"/>
          </a:p>
          <a:p>
            <a:pPr indent="-355600" lvl="0" marL="457200" rtl="0" algn="l">
              <a:spcBef>
                <a:spcPts val="1000"/>
              </a:spcBef>
              <a:spcAft>
                <a:spcPts val="0"/>
              </a:spcAft>
              <a:buSzPts val="2000"/>
              <a:buChar char="•"/>
            </a:pPr>
            <a:r>
              <a:rPr lang="en-US" sz="2600" u="sng">
                <a:solidFill>
                  <a:schemeClr val="hlink"/>
                </a:solidFill>
                <a:hlinkClick r:id="rId3"/>
              </a:rPr>
              <a:t>ASCCC Legislative Liaison</a:t>
            </a:r>
            <a:r>
              <a:rPr lang="en-US" sz="2600"/>
              <a:t>: </a:t>
            </a:r>
            <a:endParaRPr sz="2600"/>
          </a:p>
          <a:p>
            <a:pPr indent="-355600" lvl="1" marL="914400" rtl="0" algn="l">
              <a:spcBef>
                <a:spcPts val="1000"/>
              </a:spcBef>
              <a:spcAft>
                <a:spcPts val="0"/>
              </a:spcAft>
              <a:buSzPts val="2000"/>
              <a:buChar char="•"/>
            </a:pPr>
            <a:r>
              <a:rPr lang="en-US" sz="2400"/>
              <a:t>Who is your local academic senate legislative liaison? </a:t>
            </a:r>
            <a:endParaRPr sz="2400"/>
          </a:p>
          <a:p>
            <a:pPr indent="-355600" lvl="1" marL="914400" rtl="0" algn="l">
              <a:spcBef>
                <a:spcPts val="1000"/>
              </a:spcBef>
              <a:spcAft>
                <a:spcPts val="0"/>
              </a:spcAft>
              <a:buSzPts val="2000"/>
              <a:buChar char="•"/>
            </a:pPr>
            <a:r>
              <a:rPr lang="en-US" sz="2400" u="sng">
                <a:solidFill>
                  <a:schemeClr val="hlink"/>
                </a:solidFill>
                <a:hlinkClick r:id="rId4"/>
              </a:rPr>
              <a:t>Check here</a:t>
            </a:r>
            <a:endParaRPr sz="2400"/>
          </a:p>
          <a:p>
            <a:pPr indent="-355600" lvl="0" marL="457200" rtl="0" algn="l">
              <a:spcBef>
                <a:spcPts val="1000"/>
              </a:spcBef>
              <a:spcAft>
                <a:spcPts val="0"/>
              </a:spcAft>
              <a:buSzPts val="2000"/>
              <a:buChar char="•"/>
            </a:pPr>
            <a:r>
              <a:rPr lang="en-US" sz="2600"/>
              <a:t>Sign up for ASCCC Listservs </a:t>
            </a:r>
            <a:r>
              <a:rPr lang="en-US" sz="2600" u="sng">
                <a:solidFill>
                  <a:schemeClr val="hlink"/>
                </a:solidFill>
                <a:hlinkClick r:id="rId5"/>
              </a:rPr>
              <a:t>here</a:t>
            </a:r>
            <a:r>
              <a:rPr lang="en-US" sz="2600"/>
              <a:t>: </a:t>
            </a:r>
            <a:endParaRPr sz="2600"/>
          </a:p>
          <a:p>
            <a:pPr indent="-355600" lvl="0" marL="457200" rtl="0" algn="l">
              <a:spcBef>
                <a:spcPts val="1000"/>
              </a:spcBef>
              <a:spcAft>
                <a:spcPts val="0"/>
              </a:spcAft>
              <a:buSzPts val="2000"/>
              <a:buChar char="•"/>
            </a:pPr>
            <a:r>
              <a:rPr lang="en-US" sz="2600"/>
              <a:t>Join FACCC List-Serve to be aware of faculty advocacy concerns</a:t>
            </a:r>
            <a:endParaRPr sz="2600"/>
          </a:p>
          <a:p>
            <a:pPr indent="-355600" lvl="0" marL="457200" rtl="0" algn="l">
              <a:spcBef>
                <a:spcPts val="1000"/>
              </a:spcBef>
              <a:spcAft>
                <a:spcPts val="0"/>
              </a:spcAft>
              <a:buSzPts val="2000"/>
              <a:buChar char="•"/>
            </a:pPr>
            <a:r>
              <a:rPr lang="en-US" sz="2600"/>
              <a:t>Become a </a:t>
            </a:r>
            <a:r>
              <a:rPr lang="en-US" sz="2600" u="sng">
                <a:solidFill>
                  <a:schemeClr val="hlink"/>
                </a:solidFill>
                <a:hlinkClick r:id="rId6"/>
              </a:rPr>
              <a:t>member of FACCC</a:t>
            </a:r>
            <a:endParaRPr sz="2600"/>
          </a:p>
          <a:p>
            <a:pPr indent="0" lvl="0" marL="0" rtl="0" algn="l">
              <a:spcBef>
                <a:spcPts val="1000"/>
              </a:spcBef>
              <a:spcAft>
                <a:spcPts val="0"/>
              </a:spcAft>
              <a:buClr>
                <a:schemeClr val="accent4"/>
              </a:buClr>
              <a:buSzPts val="1100"/>
              <a:buFont typeface="Arial"/>
              <a:buNone/>
            </a:pPr>
            <a:r>
              <a:t/>
            </a:r>
            <a:endParaRPr/>
          </a:p>
          <a:p>
            <a:pPr indent="0" lvl="0" marL="0" rtl="0" algn="l">
              <a:spcBef>
                <a:spcPts val="1000"/>
              </a:spcBef>
              <a:spcAft>
                <a:spcPts val="0"/>
              </a:spcAft>
              <a:buNone/>
            </a:pPr>
            <a:r>
              <a:t/>
            </a:r>
            <a:endParaRPr/>
          </a:p>
        </p:txBody>
      </p:sp>
      <p:sp>
        <p:nvSpPr>
          <p:cNvPr id="495" name="Google Shape;495;p51"/>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2"/>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latin typeface="Poppins"/>
                <a:ea typeface="Poppins"/>
                <a:cs typeface="Poppins"/>
                <a:sym typeface="Poppins"/>
              </a:rPr>
              <a:t>Department/College/District level</a:t>
            </a:r>
            <a:endParaRPr b="1" sz="4000">
              <a:latin typeface="Poppins"/>
              <a:ea typeface="Poppins"/>
              <a:cs typeface="Poppins"/>
              <a:sym typeface="Poppins"/>
            </a:endParaRPr>
          </a:p>
        </p:txBody>
      </p:sp>
      <p:sp>
        <p:nvSpPr>
          <p:cNvPr id="502" name="Google Shape;502;p52"/>
          <p:cNvSpPr txBox="1"/>
          <p:nvPr>
            <p:ph idx="1" type="body"/>
          </p:nvPr>
        </p:nvSpPr>
        <p:spPr>
          <a:xfrm>
            <a:off x="1887750" y="1798325"/>
            <a:ext cx="94482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2700"/>
              <a:t>Meet with:</a:t>
            </a:r>
            <a:endParaRPr b="1" sz="2700"/>
          </a:p>
          <a:p>
            <a:pPr indent="-361950" lvl="0" marL="457200" rtl="0" algn="l">
              <a:spcBef>
                <a:spcPts val="1000"/>
              </a:spcBef>
              <a:spcAft>
                <a:spcPts val="0"/>
              </a:spcAft>
              <a:buSzPts val="2100"/>
              <a:buChar char="•"/>
            </a:pPr>
            <a:r>
              <a:rPr lang="en-US" sz="2700"/>
              <a:t>Department Leaders</a:t>
            </a:r>
            <a:endParaRPr sz="2700"/>
          </a:p>
          <a:p>
            <a:pPr indent="-361950" lvl="0" marL="457200" rtl="0" algn="l">
              <a:spcBef>
                <a:spcPts val="1000"/>
              </a:spcBef>
              <a:spcAft>
                <a:spcPts val="0"/>
              </a:spcAft>
              <a:buSzPts val="2100"/>
              <a:buChar char="•"/>
            </a:pPr>
            <a:r>
              <a:rPr lang="en-US" sz="2700"/>
              <a:t>Faculty Leaders</a:t>
            </a:r>
            <a:endParaRPr sz="2700"/>
          </a:p>
          <a:p>
            <a:pPr indent="-361950" lvl="0" marL="457200" rtl="0" algn="l">
              <a:spcBef>
                <a:spcPts val="1000"/>
              </a:spcBef>
              <a:spcAft>
                <a:spcPts val="0"/>
              </a:spcAft>
              <a:buSzPts val="2100"/>
              <a:buChar char="•"/>
            </a:pPr>
            <a:r>
              <a:rPr lang="en-US" sz="2700"/>
              <a:t>Academic Senate</a:t>
            </a:r>
            <a:endParaRPr sz="2700"/>
          </a:p>
          <a:p>
            <a:pPr indent="-361950" lvl="0" marL="457200" rtl="0" algn="l">
              <a:spcBef>
                <a:spcPts val="1000"/>
              </a:spcBef>
              <a:spcAft>
                <a:spcPts val="0"/>
              </a:spcAft>
              <a:buSzPts val="2100"/>
              <a:buChar char="•"/>
            </a:pPr>
            <a:r>
              <a:rPr lang="en-US" sz="2700"/>
              <a:t>College President</a:t>
            </a:r>
            <a:endParaRPr sz="2700"/>
          </a:p>
          <a:p>
            <a:pPr indent="-361950" lvl="0" marL="457200" rtl="0" algn="l">
              <a:spcBef>
                <a:spcPts val="1000"/>
              </a:spcBef>
              <a:spcAft>
                <a:spcPts val="0"/>
              </a:spcAft>
              <a:buSzPts val="2100"/>
              <a:buChar char="•"/>
            </a:pPr>
            <a:r>
              <a:rPr lang="en-US" sz="2700"/>
              <a:t>Board of Trustees </a:t>
            </a:r>
            <a:endParaRPr sz="2700"/>
          </a:p>
          <a:p>
            <a:pPr indent="-361950" lvl="0" marL="457200" rtl="0" algn="l">
              <a:spcBef>
                <a:spcPts val="1000"/>
              </a:spcBef>
              <a:spcAft>
                <a:spcPts val="0"/>
              </a:spcAft>
              <a:buSzPts val="2100"/>
              <a:buChar char="•"/>
            </a:pPr>
            <a:r>
              <a:rPr lang="en-US" sz="2700"/>
              <a:t>Students, Student Clubs and Government Leaders</a:t>
            </a:r>
            <a:endParaRPr sz="2700"/>
          </a:p>
          <a:p>
            <a:pPr indent="-361950" lvl="0" marL="457200" rtl="0" algn="l">
              <a:spcBef>
                <a:spcPts val="1000"/>
              </a:spcBef>
              <a:spcAft>
                <a:spcPts val="0"/>
              </a:spcAft>
              <a:buSzPts val="2100"/>
              <a:buChar char="•"/>
            </a:pPr>
            <a:r>
              <a:rPr lang="en-US" sz="2700"/>
              <a:t>Classified Professionals</a:t>
            </a:r>
            <a:endParaRPr sz="2700"/>
          </a:p>
          <a:p>
            <a:pPr indent="-361950" lvl="0" marL="457200" rtl="0" algn="l">
              <a:spcBef>
                <a:spcPts val="1000"/>
              </a:spcBef>
              <a:spcAft>
                <a:spcPts val="1000"/>
              </a:spcAft>
              <a:buSzPts val="2100"/>
              <a:buChar char="•"/>
            </a:pPr>
            <a:r>
              <a:rPr lang="en-US" sz="2700"/>
              <a:t>Other local representatives</a:t>
            </a:r>
            <a:endParaRPr sz="2700"/>
          </a:p>
        </p:txBody>
      </p:sp>
      <p:sp>
        <p:nvSpPr>
          <p:cNvPr id="503" name="Google Shape;503;p52"/>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3"/>
          <p:cNvSpPr txBox="1"/>
          <p:nvPr>
            <p:ph type="title"/>
          </p:nvPr>
        </p:nvSpPr>
        <p:spPr>
          <a:xfrm>
            <a:off x="227885" y="1335091"/>
            <a:ext cx="3583500" cy="1611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latin typeface="Poppins"/>
                <a:ea typeface="Poppins"/>
                <a:cs typeface="Poppins"/>
                <a:sym typeface="Poppins"/>
              </a:rPr>
              <a:t>Resources</a:t>
            </a:r>
            <a:endParaRPr b="1" sz="4000">
              <a:latin typeface="Poppins"/>
              <a:ea typeface="Poppins"/>
              <a:cs typeface="Poppins"/>
              <a:sym typeface="Poppins"/>
            </a:endParaRPr>
          </a:p>
        </p:txBody>
      </p:sp>
      <p:sp>
        <p:nvSpPr>
          <p:cNvPr id="510" name="Google Shape;510;p53"/>
          <p:cNvSpPr txBox="1"/>
          <p:nvPr>
            <p:ph idx="1" type="body"/>
          </p:nvPr>
        </p:nvSpPr>
        <p:spPr>
          <a:xfrm>
            <a:off x="4356700" y="451102"/>
            <a:ext cx="6672600" cy="5774100"/>
          </a:xfrm>
          <a:prstGeom prst="rect">
            <a:avLst/>
          </a:prstGeom>
        </p:spPr>
        <p:txBody>
          <a:bodyPr anchorCtr="0" anchor="t" bIns="45700" lIns="91425" spcFirstLastPara="1" rIns="91425" wrap="square" tIns="45700">
            <a:noAutofit/>
          </a:bodyPr>
          <a:lstStyle/>
          <a:p>
            <a:pPr indent="0" lvl="0" marL="0" rtl="0" algn="l">
              <a:lnSpc>
                <a:spcPct val="200000"/>
              </a:lnSpc>
              <a:spcBef>
                <a:spcPts val="1000"/>
              </a:spcBef>
              <a:spcAft>
                <a:spcPts val="0"/>
              </a:spcAft>
              <a:buNone/>
            </a:pPr>
            <a:r>
              <a:t/>
            </a:r>
            <a:endParaRPr/>
          </a:p>
          <a:p>
            <a:pPr indent="0" lvl="0" marL="0" rtl="0" algn="l">
              <a:lnSpc>
                <a:spcPct val="200000"/>
              </a:lnSpc>
              <a:spcBef>
                <a:spcPts val="1000"/>
              </a:spcBef>
              <a:spcAft>
                <a:spcPts val="0"/>
              </a:spcAft>
              <a:buNone/>
            </a:pPr>
            <a:r>
              <a:rPr lang="en-US" sz="2200" u="sng">
                <a:solidFill>
                  <a:schemeClr val="hlink"/>
                </a:solidFill>
                <a:hlinkClick r:id="rId3"/>
              </a:rPr>
              <a:t>California Education Code</a:t>
            </a:r>
            <a:r>
              <a:rPr lang="en-US" sz="2200"/>
              <a:t> </a:t>
            </a:r>
            <a:endParaRPr sz="2200"/>
          </a:p>
          <a:p>
            <a:pPr indent="0" lvl="0" marL="0" rtl="0" algn="l">
              <a:lnSpc>
                <a:spcPct val="200000"/>
              </a:lnSpc>
              <a:spcBef>
                <a:spcPts val="1000"/>
              </a:spcBef>
              <a:spcAft>
                <a:spcPts val="0"/>
              </a:spcAft>
              <a:buNone/>
            </a:pPr>
            <a:r>
              <a:rPr lang="en-US" sz="2200" u="sng">
                <a:solidFill>
                  <a:schemeClr val="hlink"/>
                </a:solidFill>
                <a:hlinkClick r:id="rId4"/>
              </a:rPr>
              <a:t>California Code of Regulations</a:t>
            </a:r>
            <a:endParaRPr sz="2200"/>
          </a:p>
          <a:p>
            <a:pPr indent="0" lvl="0" marL="0" rtl="0" algn="l">
              <a:lnSpc>
                <a:spcPct val="200000"/>
              </a:lnSpc>
              <a:spcBef>
                <a:spcPts val="1000"/>
              </a:spcBef>
              <a:spcAft>
                <a:spcPts val="0"/>
              </a:spcAft>
              <a:buNone/>
            </a:pPr>
            <a:r>
              <a:rPr lang="en-US" sz="2200" u="sng">
                <a:solidFill>
                  <a:schemeClr val="hlink"/>
                </a:solidFill>
                <a:hlinkClick r:id="rId5"/>
              </a:rPr>
              <a:t>California Community Colleges Board of Governors </a:t>
            </a:r>
            <a:endParaRPr sz="2200"/>
          </a:p>
          <a:p>
            <a:pPr indent="0" lvl="0" marL="0" rtl="0" algn="l">
              <a:lnSpc>
                <a:spcPct val="200000"/>
              </a:lnSpc>
              <a:spcBef>
                <a:spcPts val="1000"/>
              </a:spcBef>
              <a:spcAft>
                <a:spcPts val="1000"/>
              </a:spcAft>
              <a:buNone/>
            </a:pPr>
            <a:r>
              <a:rPr lang="en-US" sz="2200" u="sng">
                <a:solidFill>
                  <a:schemeClr val="hlink"/>
                </a:solidFill>
                <a:hlinkClick r:id="rId6"/>
              </a:rPr>
              <a:t>California Community Colleges Consultation Council </a:t>
            </a:r>
            <a:endParaRPr sz="2200"/>
          </a:p>
        </p:txBody>
      </p:sp>
      <p:sp>
        <p:nvSpPr>
          <p:cNvPr id="511" name="Google Shape;511;p53"/>
          <p:cNvSpPr txBox="1"/>
          <p:nvPr>
            <p:ph idx="12" type="sldNum"/>
          </p:nvPr>
        </p:nvSpPr>
        <p:spPr>
          <a:xfrm>
            <a:off x="9890125" y="6356350"/>
            <a:ext cx="1143000" cy="3684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12" name="Google Shape;512;p53"/>
          <p:cNvSpPr txBox="1"/>
          <p:nvPr>
            <p:ph idx="2" type="body"/>
          </p:nvPr>
        </p:nvSpPr>
        <p:spPr>
          <a:xfrm>
            <a:off x="227885" y="2947086"/>
            <a:ext cx="3583500" cy="25758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4"/>
          <p:cNvSpPr txBox="1"/>
          <p:nvPr>
            <p:ph type="title"/>
          </p:nvPr>
        </p:nvSpPr>
        <p:spPr>
          <a:xfrm>
            <a:off x="227885" y="1335091"/>
            <a:ext cx="3583500" cy="16119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US" sz="4000">
                <a:latin typeface="Poppins"/>
                <a:ea typeface="Poppins"/>
                <a:cs typeface="Poppins"/>
                <a:sym typeface="Poppins"/>
              </a:rPr>
              <a:t>Advocacy Training and Resources</a:t>
            </a:r>
            <a:endParaRPr b="1" sz="4000">
              <a:latin typeface="Poppins"/>
              <a:ea typeface="Poppins"/>
              <a:cs typeface="Poppins"/>
              <a:sym typeface="Poppins"/>
            </a:endParaRPr>
          </a:p>
        </p:txBody>
      </p:sp>
      <p:sp>
        <p:nvSpPr>
          <p:cNvPr id="519" name="Google Shape;519;p54"/>
          <p:cNvSpPr txBox="1"/>
          <p:nvPr>
            <p:ph idx="1" type="body"/>
          </p:nvPr>
        </p:nvSpPr>
        <p:spPr>
          <a:xfrm>
            <a:off x="4356705" y="1335091"/>
            <a:ext cx="6672600" cy="4890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u="sng">
                <a:solidFill>
                  <a:schemeClr val="hlink"/>
                </a:solidFill>
                <a:hlinkClick r:id="rId3"/>
              </a:rPr>
              <a:t>ASCCC/FACCC Advocacy &amp; Legislative Training Webinar</a:t>
            </a:r>
            <a:r>
              <a:rPr lang="en-US"/>
              <a:t> Recording</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4"/>
              </a:rPr>
              <a:t>ASCCC/FACCC on Advocacy and Legislative Training</a:t>
            </a:r>
            <a:r>
              <a:rPr lang="en-US"/>
              <a:t> PowerPoint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5"/>
              </a:rPr>
              <a:t>Why Legislative Advocacy Matters</a:t>
            </a:r>
            <a:r>
              <a:rPr lang="en-US"/>
              <a:t> (ASCCC Rostrum, Feb. 2019)</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6"/>
              </a:rPr>
              <a:t>Advocacy at the Local Level: What Your Senate Can Do to Stay Informed and Active</a:t>
            </a:r>
            <a:r>
              <a:rPr lang="en-US"/>
              <a:t> (ASCCC Rostrum, Nov. 2013)</a:t>
            </a:r>
            <a:endParaRPr/>
          </a:p>
        </p:txBody>
      </p:sp>
      <p:sp>
        <p:nvSpPr>
          <p:cNvPr id="520" name="Google Shape;520;p54"/>
          <p:cNvSpPr txBox="1"/>
          <p:nvPr>
            <p:ph idx="12" type="sldNum"/>
          </p:nvPr>
        </p:nvSpPr>
        <p:spPr>
          <a:xfrm>
            <a:off x="9890125" y="6356350"/>
            <a:ext cx="1143000" cy="3684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21" name="Google Shape;521;p54"/>
          <p:cNvSpPr txBox="1"/>
          <p:nvPr>
            <p:ph idx="2" type="body"/>
          </p:nvPr>
        </p:nvSpPr>
        <p:spPr>
          <a:xfrm>
            <a:off x="227885" y="2947086"/>
            <a:ext cx="3583500" cy="25758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55"/>
          <p:cNvSpPr txBox="1"/>
          <p:nvPr>
            <p:ph type="title"/>
          </p:nvPr>
        </p:nvSpPr>
        <p:spPr>
          <a:xfrm>
            <a:off x="227885" y="1335091"/>
            <a:ext cx="3583500" cy="16119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b="1" lang="en-US">
                <a:latin typeface="Poppins"/>
                <a:ea typeface="Poppins"/>
                <a:cs typeface="Poppins"/>
                <a:sym typeface="Poppins"/>
              </a:rPr>
              <a:t>Questions?</a:t>
            </a:r>
            <a:endParaRPr b="1">
              <a:latin typeface="Poppins"/>
              <a:ea typeface="Poppins"/>
              <a:cs typeface="Poppins"/>
              <a:sym typeface="Poppins"/>
            </a:endParaRPr>
          </a:p>
        </p:txBody>
      </p:sp>
      <p:sp>
        <p:nvSpPr>
          <p:cNvPr id="528" name="Google Shape;528;p55"/>
          <p:cNvSpPr txBox="1"/>
          <p:nvPr>
            <p:ph idx="1" type="body"/>
          </p:nvPr>
        </p:nvSpPr>
        <p:spPr>
          <a:xfrm>
            <a:off x="4736450" y="1335100"/>
            <a:ext cx="6292800" cy="4890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2800"/>
              <a:t>Cheryl Aschenbach</a:t>
            </a:r>
            <a:endParaRPr b="1" sz="2800"/>
          </a:p>
          <a:p>
            <a:pPr indent="0" lvl="0" marL="0" rtl="0" algn="l">
              <a:spcBef>
                <a:spcPts val="1000"/>
              </a:spcBef>
              <a:spcAft>
                <a:spcPts val="0"/>
              </a:spcAft>
              <a:buNone/>
            </a:pPr>
            <a:r>
              <a:rPr lang="en-US" sz="2800"/>
              <a:t>ASCCC Vice President </a:t>
            </a:r>
            <a:endParaRPr sz="2800"/>
          </a:p>
          <a:p>
            <a:pPr indent="0" lvl="0" marL="0" rtl="0" algn="l">
              <a:spcBef>
                <a:spcPts val="1000"/>
              </a:spcBef>
              <a:spcAft>
                <a:spcPts val="0"/>
              </a:spcAft>
              <a:buNone/>
            </a:pPr>
            <a:r>
              <a:rPr lang="en-US" sz="2800"/>
              <a:t>caschenbach@lassencollege.edu</a:t>
            </a:r>
            <a:endParaRPr sz="2800"/>
          </a:p>
          <a:p>
            <a:pPr indent="457200" lvl="0" marL="0" rtl="0" algn="l">
              <a:spcBef>
                <a:spcPts val="1000"/>
              </a:spcBef>
              <a:spcAft>
                <a:spcPts val="0"/>
              </a:spcAft>
              <a:buNone/>
            </a:pPr>
            <a:r>
              <a:rPr lang="en-US" sz="2800"/>
              <a:t>or </a:t>
            </a:r>
            <a:r>
              <a:rPr lang="en-US" sz="2800" u="sng">
                <a:solidFill>
                  <a:schemeClr val="accent1"/>
                </a:solidFill>
                <a:hlinkClick r:id="rId3">
                  <a:extLst>
                    <a:ext uri="{A12FA001-AC4F-418D-AE19-62706E023703}">
                      <ahyp:hlinkClr val="tx"/>
                    </a:ext>
                  </a:extLst>
                </a:hlinkClick>
              </a:rPr>
              <a:t>info@asccc.org</a:t>
            </a:r>
            <a:r>
              <a:rPr lang="en-US" sz="2800">
                <a:highlight>
                  <a:srgbClr val="FFFF00"/>
                </a:highlight>
              </a:rPr>
              <a:t> </a:t>
            </a:r>
            <a:endParaRPr sz="2800">
              <a:highlight>
                <a:srgbClr val="FFFF00"/>
              </a:highlight>
            </a:endParaRPr>
          </a:p>
          <a:p>
            <a:pPr indent="0" lvl="0" marL="0" rtl="0" algn="l">
              <a:spcBef>
                <a:spcPts val="1000"/>
              </a:spcBef>
              <a:spcAft>
                <a:spcPts val="0"/>
              </a:spcAft>
              <a:buNone/>
            </a:pPr>
            <a:r>
              <a:t/>
            </a:r>
            <a:endParaRPr sz="2800"/>
          </a:p>
          <a:p>
            <a:pPr indent="0" lvl="0" marL="0" rtl="0" algn="l">
              <a:spcBef>
                <a:spcPts val="1000"/>
              </a:spcBef>
              <a:spcAft>
                <a:spcPts val="0"/>
              </a:spcAft>
              <a:buNone/>
            </a:pPr>
            <a:r>
              <a:rPr b="1" lang="en-US" sz="2800"/>
              <a:t>Wendy Brill-Wynkoop </a:t>
            </a:r>
            <a:endParaRPr b="1" sz="2800"/>
          </a:p>
          <a:p>
            <a:pPr indent="0" lvl="0" marL="0" rtl="0" algn="l">
              <a:spcBef>
                <a:spcPts val="1000"/>
              </a:spcBef>
              <a:spcAft>
                <a:spcPts val="0"/>
              </a:spcAft>
              <a:buNone/>
            </a:pPr>
            <a:r>
              <a:rPr lang="en-US" sz="2800"/>
              <a:t>FACCC, President</a:t>
            </a:r>
            <a:endParaRPr sz="2800"/>
          </a:p>
          <a:p>
            <a:pPr indent="0" lvl="0" marL="0" rtl="0" algn="l">
              <a:spcBef>
                <a:spcPts val="1000"/>
              </a:spcBef>
              <a:spcAft>
                <a:spcPts val="0"/>
              </a:spcAft>
              <a:buNone/>
            </a:pPr>
            <a:r>
              <a:rPr lang="en-US" sz="2800"/>
              <a:t>president@faccc.org</a:t>
            </a:r>
            <a:endParaRPr sz="2800"/>
          </a:p>
        </p:txBody>
      </p:sp>
      <p:sp>
        <p:nvSpPr>
          <p:cNvPr id="529" name="Google Shape;529;p55"/>
          <p:cNvSpPr txBox="1"/>
          <p:nvPr>
            <p:ph idx="2" type="body"/>
          </p:nvPr>
        </p:nvSpPr>
        <p:spPr>
          <a:xfrm>
            <a:off x="227885" y="2947086"/>
            <a:ext cx="3583500" cy="25758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
        <p:nvSpPr>
          <p:cNvPr id="530" name="Google Shape;530;p55"/>
          <p:cNvSpPr txBox="1"/>
          <p:nvPr>
            <p:ph idx="12" type="sldNum"/>
          </p:nvPr>
        </p:nvSpPr>
        <p:spPr>
          <a:xfrm>
            <a:off x="9890125" y="6356350"/>
            <a:ext cx="1143000" cy="3684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295515" y="403412"/>
            <a:ext cx="8058300" cy="168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sz="4400">
                <a:solidFill>
                  <a:schemeClr val="accent2"/>
                </a:solidFill>
              </a:rPr>
              <a:t>Presenters</a:t>
            </a:r>
            <a:endParaRPr>
              <a:solidFill>
                <a:schemeClr val="accent2"/>
              </a:solidFill>
            </a:endParaRPr>
          </a:p>
        </p:txBody>
      </p:sp>
      <p:sp>
        <p:nvSpPr>
          <p:cNvPr id="164" name="Google Shape;164;p29"/>
          <p:cNvSpPr txBox="1"/>
          <p:nvPr>
            <p:ph idx="1" type="body"/>
          </p:nvPr>
        </p:nvSpPr>
        <p:spPr>
          <a:xfrm>
            <a:off x="829994" y="2662568"/>
            <a:ext cx="10523700" cy="356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404040"/>
              </a:buClr>
              <a:buSzPts val="2400"/>
              <a:buFont typeface="Arial"/>
              <a:buNone/>
            </a:pPr>
            <a:r>
              <a:t/>
            </a:r>
            <a:endParaRPr/>
          </a:p>
          <a:p>
            <a:pPr indent="0" lvl="0" marL="0" marR="0" rtl="0" algn="l">
              <a:lnSpc>
                <a:spcPct val="90000"/>
              </a:lnSpc>
              <a:spcBef>
                <a:spcPts val="1000"/>
              </a:spcBef>
              <a:spcAft>
                <a:spcPts val="0"/>
              </a:spcAft>
              <a:buNone/>
            </a:pPr>
            <a:r>
              <a:rPr b="1" lang="en-US"/>
              <a:t>Cheryl Aschenbach, </a:t>
            </a:r>
            <a:endParaRPr b="1"/>
          </a:p>
          <a:p>
            <a:pPr indent="0" lvl="0" marL="0" marR="0" rtl="0" algn="l">
              <a:lnSpc>
                <a:spcPct val="90000"/>
              </a:lnSpc>
              <a:spcBef>
                <a:spcPts val="1000"/>
              </a:spcBef>
              <a:spcAft>
                <a:spcPts val="0"/>
              </a:spcAft>
              <a:buNone/>
            </a:pPr>
            <a:r>
              <a:rPr lang="en-US"/>
              <a:t>ASCCC Vice President</a:t>
            </a:r>
            <a:endParaRPr/>
          </a:p>
          <a:p>
            <a:pPr indent="0" lvl="0" marL="0" marR="0" rtl="0" algn="l">
              <a:lnSpc>
                <a:spcPct val="90000"/>
              </a:lnSpc>
              <a:spcBef>
                <a:spcPts val="1000"/>
              </a:spcBef>
              <a:spcAft>
                <a:spcPts val="0"/>
              </a:spcAft>
              <a:buNone/>
            </a:pPr>
            <a:r>
              <a:t/>
            </a:r>
            <a:endParaRPr b="1"/>
          </a:p>
          <a:p>
            <a:pPr indent="0" lvl="0" marL="0" marR="0" rtl="0" algn="l">
              <a:lnSpc>
                <a:spcPct val="90000"/>
              </a:lnSpc>
              <a:spcBef>
                <a:spcPts val="1000"/>
              </a:spcBef>
              <a:spcAft>
                <a:spcPts val="0"/>
              </a:spcAft>
              <a:buNone/>
            </a:pPr>
            <a:r>
              <a:rPr b="1" lang="en-US"/>
              <a:t>Wendy Brill-Wynkoop, </a:t>
            </a:r>
            <a:endParaRPr b="1"/>
          </a:p>
          <a:p>
            <a:pPr indent="0" lvl="0" marL="0" marR="0" rtl="0" algn="l">
              <a:lnSpc>
                <a:spcPct val="90000"/>
              </a:lnSpc>
              <a:spcBef>
                <a:spcPts val="1000"/>
              </a:spcBef>
              <a:spcAft>
                <a:spcPts val="0"/>
              </a:spcAft>
              <a:buNone/>
            </a:pPr>
            <a:r>
              <a:rPr lang="en-US"/>
              <a:t>FACCC President</a:t>
            </a:r>
            <a:endParaRPr/>
          </a:p>
          <a:p>
            <a:pPr indent="0" lvl="0" marL="0" marR="0" rtl="0" algn="l">
              <a:lnSpc>
                <a:spcPct val="90000"/>
              </a:lnSpc>
              <a:spcBef>
                <a:spcPts val="1000"/>
              </a:spcBef>
              <a:spcAft>
                <a:spcPts val="0"/>
              </a:spcAft>
              <a:buClr>
                <a:srgbClr val="404040"/>
              </a:buClr>
              <a:buSzPts val="2400"/>
              <a:buFont typeface="Arial"/>
              <a:buNone/>
            </a:pPr>
            <a:r>
              <a:t/>
            </a:r>
            <a:endParaRPr b="1"/>
          </a:p>
          <a:p>
            <a:pPr indent="0" lvl="0" marL="0" marR="0" rtl="0" algn="l">
              <a:lnSpc>
                <a:spcPct val="90000"/>
              </a:lnSpc>
              <a:spcBef>
                <a:spcPts val="1000"/>
              </a:spcBef>
              <a:spcAft>
                <a:spcPts val="0"/>
              </a:spcAft>
              <a:buClr>
                <a:srgbClr val="404040"/>
              </a:buClr>
              <a:buSzPts val="2400"/>
              <a:buFont typeface="Arial"/>
              <a:buNone/>
            </a:pPr>
            <a:r>
              <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6"/>
          <p:cNvSpPr txBox="1"/>
          <p:nvPr>
            <p:ph type="title"/>
          </p:nvPr>
        </p:nvSpPr>
        <p:spPr>
          <a:xfrm>
            <a:off x="7272670" y="382773"/>
            <a:ext cx="4549200" cy="6096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a:latin typeface="Poppins"/>
                <a:ea typeface="Poppins"/>
                <a:cs typeface="Poppins"/>
                <a:sym typeface="Poppins"/>
              </a:rPr>
              <a:t>Thank you </a:t>
            </a:r>
            <a:endParaRPr b="1">
              <a:latin typeface="Poppins"/>
              <a:ea typeface="Poppins"/>
              <a:cs typeface="Poppins"/>
              <a:sym typeface="Poppins"/>
            </a:endParaRPr>
          </a:p>
          <a:p>
            <a:pPr indent="0" lvl="0" marL="0" rtl="0" algn="ctr">
              <a:spcBef>
                <a:spcPts val="0"/>
              </a:spcBef>
              <a:spcAft>
                <a:spcPts val="0"/>
              </a:spcAft>
              <a:buNone/>
            </a:pPr>
            <a:r>
              <a:rPr b="1" lang="en-US">
                <a:latin typeface="Poppins"/>
                <a:ea typeface="Poppins"/>
                <a:cs typeface="Poppins"/>
                <a:sym typeface="Poppins"/>
              </a:rPr>
              <a:t>for coming!</a:t>
            </a:r>
            <a:endParaRPr b="1">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latin typeface="Poppins"/>
                <a:ea typeface="Poppins"/>
                <a:cs typeface="Poppins"/>
                <a:sym typeface="Poppins"/>
              </a:rPr>
              <a:t>Law and Regulation </a:t>
            </a:r>
            <a:endParaRPr b="1" sz="4000">
              <a:latin typeface="Poppins"/>
              <a:ea typeface="Poppins"/>
              <a:cs typeface="Poppins"/>
              <a:sym typeface="Poppins"/>
            </a:endParaRPr>
          </a:p>
        </p:txBody>
      </p:sp>
      <p:sp>
        <p:nvSpPr>
          <p:cNvPr id="171" name="Google Shape;171;p30"/>
          <p:cNvSpPr txBox="1"/>
          <p:nvPr>
            <p:ph idx="1" type="body"/>
          </p:nvPr>
        </p:nvSpPr>
        <p:spPr>
          <a:xfrm>
            <a:off x="1599125" y="1448550"/>
            <a:ext cx="9609300" cy="47625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b="1" lang="en-US" sz="3200" u="sng">
                <a:solidFill>
                  <a:schemeClr val="accent2"/>
                </a:solidFill>
                <a:hlinkClick r:id="rId3">
                  <a:extLst>
                    <a:ext uri="{A12FA001-AC4F-418D-AE19-62706E023703}">
                      <ahyp:hlinkClr val="tx"/>
                    </a:ext>
                  </a:extLst>
                </a:hlinkClick>
              </a:rPr>
              <a:t>California Education Code</a:t>
            </a:r>
            <a:endParaRPr b="1" sz="3200">
              <a:solidFill>
                <a:schemeClr val="accent2"/>
              </a:solidFill>
            </a:endParaRPr>
          </a:p>
          <a:p>
            <a:pPr indent="0" lvl="0" marL="0" rtl="0" algn="ctr">
              <a:spcBef>
                <a:spcPts val="1000"/>
              </a:spcBef>
              <a:spcAft>
                <a:spcPts val="0"/>
              </a:spcAft>
              <a:buNone/>
            </a:pPr>
            <a:r>
              <a:rPr lang="en-US"/>
              <a:t>(EDC or Ed Code)</a:t>
            </a:r>
            <a:endParaRPr/>
          </a:p>
          <a:p>
            <a:pPr indent="0" lvl="0" marL="0" rtl="0" algn="ctr">
              <a:spcBef>
                <a:spcPts val="1000"/>
              </a:spcBef>
              <a:spcAft>
                <a:spcPts val="0"/>
              </a:spcAft>
              <a:buNone/>
            </a:pPr>
            <a:r>
              <a:t/>
            </a:r>
            <a:endParaRPr/>
          </a:p>
          <a:p>
            <a:pPr indent="-368300" lvl="0" marL="457200" rtl="0" algn="l">
              <a:lnSpc>
                <a:spcPct val="98181"/>
              </a:lnSpc>
              <a:spcBef>
                <a:spcPts val="500"/>
              </a:spcBef>
              <a:spcAft>
                <a:spcPts val="0"/>
              </a:spcAft>
              <a:buSzPts val="2200"/>
              <a:buChar char="•"/>
            </a:pPr>
            <a:r>
              <a:rPr lang="en-US" sz="2200"/>
              <a:t>Law</a:t>
            </a:r>
            <a:endParaRPr sz="2200"/>
          </a:p>
          <a:p>
            <a:pPr indent="-368300" lvl="0" marL="457200" rtl="0" algn="l">
              <a:lnSpc>
                <a:spcPct val="98181"/>
              </a:lnSpc>
              <a:spcBef>
                <a:spcPts val="1000"/>
              </a:spcBef>
              <a:spcAft>
                <a:spcPts val="0"/>
              </a:spcAft>
              <a:buSzPts val="2200"/>
              <a:buChar char="•"/>
            </a:pPr>
            <a:r>
              <a:rPr lang="en-US" sz="2200"/>
              <a:t>Enacted by the Legislature or budget bill language</a:t>
            </a:r>
            <a:endParaRPr sz="2200"/>
          </a:p>
          <a:p>
            <a:pPr indent="-368300" lvl="0" marL="457200" rtl="0" algn="l">
              <a:lnSpc>
                <a:spcPct val="98181"/>
              </a:lnSpc>
              <a:spcBef>
                <a:spcPts val="1000"/>
              </a:spcBef>
              <a:spcAft>
                <a:spcPts val="0"/>
              </a:spcAft>
              <a:buSzPts val="2200"/>
              <a:buChar char="•"/>
            </a:pPr>
            <a:r>
              <a:rPr lang="en-US" sz="2200"/>
              <a:t>Signed by the Governor - no signature implies consent</a:t>
            </a:r>
            <a:endParaRPr sz="2200"/>
          </a:p>
          <a:p>
            <a:pPr indent="-368300" lvl="0" marL="457200" rtl="0" algn="l">
              <a:lnSpc>
                <a:spcPct val="98181"/>
              </a:lnSpc>
              <a:spcBef>
                <a:spcPts val="1000"/>
              </a:spcBef>
              <a:spcAft>
                <a:spcPts val="0"/>
              </a:spcAft>
              <a:buSzPts val="2200"/>
              <a:buChar char="•"/>
            </a:pPr>
            <a:r>
              <a:rPr lang="en-US" sz="2200"/>
              <a:t>Often requires regulations and/or funding</a:t>
            </a:r>
            <a:endParaRPr sz="2200"/>
          </a:p>
          <a:p>
            <a:pPr indent="-368300" lvl="0" marL="457200" rtl="0" algn="l">
              <a:lnSpc>
                <a:spcPct val="98181"/>
              </a:lnSpc>
              <a:spcBef>
                <a:spcPts val="1000"/>
              </a:spcBef>
              <a:spcAft>
                <a:spcPts val="0"/>
              </a:spcAft>
              <a:buSzPts val="2200"/>
              <a:buChar char="•"/>
            </a:pPr>
            <a:r>
              <a:rPr lang="en-US" sz="2200"/>
              <a:t>Takes an act of the legislature or voter proposition to change</a:t>
            </a:r>
            <a:endParaRPr sz="2200"/>
          </a:p>
          <a:p>
            <a:pPr indent="0" lvl="0" marL="0" rtl="0" algn="l">
              <a:spcBef>
                <a:spcPts val="1000"/>
              </a:spcBef>
              <a:spcAft>
                <a:spcPts val="0"/>
              </a:spcAft>
              <a:buNone/>
            </a:pPr>
            <a:r>
              <a:t/>
            </a:r>
            <a:endParaRPr/>
          </a:p>
        </p:txBody>
      </p:sp>
      <p:sp>
        <p:nvSpPr>
          <p:cNvPr id="172" name="Google Shape;172;p30"/>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latin typeface="Poppins"/>
                <a:ea typeface="Poppins"/>
                <a:cs typeface="Poppins"/>
                <a:sym typeface="Poppins"/>
              </a:rPr>
              <a:t>Law and Regulation </a:t>
            </a:r>
            <a:endParaRPr b="1" sz="4000">
              <a:latin typeface="Poppins"/>
              <a:ea typeface="Poppins"/>
              <a:cs typeface="Poppins"/>
              <a:sym typeface="Poppins"/>
            </a:endParaRPr>
          </a:p>
        </p:txBody>
      </p:sp>
      <p:sp>
        <p:nvSpPr>
          <p:cNvPr id="179" name="Google Shape;179;p31"/>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80" name="Google Shape;180;p31"/>
          <p:cNvSpPr txBox="1"/>
          <p:nvPr>
            <p:ph idx="2" type="body"/>
          </p:nvPr>
        </p:nvSpPr>
        <p:spPr>
          <a:xfrm>
            <a:off x="1466750" y="1440300"/>
            <a:ext cx="9870600" cy="47493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b="1" lang="en-US" sz="3100">
                <a:solidFill>
                  <a:schemeClr val="accent2"/>
                </a:solidFill>
              </a:rPr>
              <a:t>California Code of Regulations</a:t>
            </a:r>
            <a:endParaRPr b="1" sz="3100">
              <a:solidFill>
                <a:schemeClr val="accent2"/>
              </a:solidFill>
            </a:endParaRPr>
          </a:p>
          <a:p>
            <a:pPr indent="0" lvl="0" marL="0" rtl="0" algn="ctr">
              <a:spcBef>
                <a:spcPts val="1000"/>
              </a:spcBef>
              <a:spcAft>
                <a:spcPts val="0"/>
              </a:spcAft>
              <a:buNone/>
            </a:pPr>
            <a:r>
              <a:rPr lang="en-US"/>
              <a:t>(CCR Title 5)</a:t>
            </a:r>
            <a:endParaRPr/>
          </a:p>
          <a:p>
            <a:pPr indent="-342900" lvl="0" marL="457200" rtl="0" algn="l">
              <a:spcBef>
                <a:spcPts val="1000"/>
              </a:spcBef>
              <a:spcAft>
                <a:spcPts val="0"/>
              </a:spcAft>
              <a:buSzPts val="1800"/>
              <a:buChar char="•"/>
            </a:pPr>
            <a:r>
              <a:rPr lang="en-US"/>
              <a:t>Regulation with the strength of Law to implement Ed Code</a:t>
            </a:r>
            <a:endParaRPr/>
          </a:p>
          <a:p>
            <a:pPr indent="-342900" lvl="0" marL="457200" rtl="0" algn="l">
              <a:spcBef>
                <a:spcPts val="1000"/>
              </a:spcBef>
              <a:spcAft>
                <a:spcPts val="0"/>
              </a:spcAft>
              <a:buSzPts val="1800"/>
              <a:buChar char="•"/>
            </a:pPr>
            <a:r>
              <a:rPr lang="en-US"/>
              <a:t>Title 5 (Education) </a:t>
            </a:r>
            <a:endParaRPr/>
          </a:p>
          <a:p>
            <a:pPr indent="-342900" lvl="0" marL="457200" rtl="0" algn="l">
              <a:spcBef>
                <a:spcPts val="1000"/>
              </a:spcBef>
              <a:spcAft>
                <a:spcPts val="0"/>
              </a:spcAft>
              <a:buSzPts val="1800"/>
              <a:buChar char="•"/>
            </a:pPr>
            <a:r>
              <a:rPr lang="en-US" u="sng">
                <a:solidFill>
                  <a:schemeClr val="hlink"/>
                </a:solidFill>
                <a:hlinkClick r:id="rId3"/>
              </a:rPr>
              <a:t>Division 6 (California Community Colleges)</a:t>
            </a:r>
            <a:endParaRPr/>
          </a:p>
          <a:p>
            <a:pPr indent="-342900" lvl="0" marL="457200" rtl="0" algn="l">
              <a:spcBef>
                <a:spcPts val="1000"/>
              </a:spcBef>
              <a:spcAft>
                <a:spcPts val="0"/>
              </a:spcAft>
              <a:buSzPts val="1800"/>
              <a:buChar char="•"/>
            </a:pPr>
            <a:r>
              <a:rPr lang="en-US"/>
              <a:t>Enacted by the CCC Board of Governors</a:t>
            </a:r>
            <a:endParaRPr/>
          </a:p>
          <a:p>
            <a:pPr indent="-342900" lvl="0" marL="457200" rtl="0" algn="l">
              <a:spcBef>
                <a:spcPts val="1000"/>
              </a:spcBef>
              <a:spcAft>
                <a:spcPts val="0"/>
              </a:spcAft>
              <a:buSzPts val="1800"/>
              <a:buChar char="•"/>
            </a:pPr>
            <a:r>
              <a:rPr lang="en-US"/>
              <a:t>Chapter 6 (Curriculum and Instruction) and the California Community Colleges Curriculum Committee (5C)</a:t>
            </a:r>
            <a:endParaRPr/>
          </a:p>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b="1" lang="en-US" sz="4000">
                <a:latin typeface="Poppins"/>
                <a:ea typeface="Poppins"/>
                <a:cs typeface="Poppins"/>
                <a:sym typeface="Poppins"/>
              </a:rPr>
              <a:t>California Community Colleges </a:t>
            </a:r>
            <a:endParaRPr b="1" sz="4000">
              <a:latin typeface="Poppins"/>
              <a:ea typeface="Poppins"/>
              <a:cs typeface="Poppins"/>
              <a:sym typeface="Poppins"/>
            </a:endParaRPr>
          </a:p>
          <a:p>
            <a:pPr indent="0" lvl="0" marL="0" rtl="0" algn="ctr">
              <a:spcBef>
                <a:spcPts val="0"/>
              </a:spcBef>
              <a:spcAft>
                <a:spcPts val="0"/>
              </a:spcAft>
              <a:buNone/>
            </a:pPr>
            <a:r>
              <a:rPr b="1" lang="en-US" sz="4000">
                <a:latin typeface="Poppins"/>
                <a:ea typeface="Poppins"/>
                <a:cs typeface="Poppins"/>
                <a:sym typeface="Poppins"/>
              </a:rPr>
              <a:t>Governance System</a:t>
            </a:r>
            <a:endParaRPr b="1" sz="4000">
              <a:latin typeface="Poppins"/>
              <a:ea typeface="Poppins"/>
              <a:cs typeface="Poppins"/>
              <a:sym typeface="Poppins"/>
            </a:endParaRPr>
          </a:p>
        </p:txBody>
      </p:sp>
      <p:sp>
        <p:nvSpPr>
          <p:cNvPr id="187" name="Google Shape;187;p32"/>
          <p:cNvSpPr txBox="1"/>
          <p:nvPr>
            <p:ph idx="12" type="sldNum"/>
          </p:nvPr>
        </p:nvSpPr>
        <p:spPr>
          <a:xfrm>
            <a:off x="9876186" y="6327474"/>
            <a:ext cx="830100" cy="3939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188" name="Google Shape;188;p32"/>
          <p:cNvGrpSpPr/>
          <p:nvPr/>
        </p:nvGrpSpPr>
        <p:grpSpPr>
          <a:xfrm>
            <a:off x="1189266" y="1929137"/>
            <a:ext cx="10676684" cy="4268383"/>
            <a:chOff x="1956233" y="4637182"/>
            <a:chExt cx="20465179" cy="6276111"/>
          </a:xfrm>
        </p:grpSpPr>
        <p:cxnSp>
          <p:nvCxnSpPr>
            <p:cNvPr id="189" name="Google Shape;189;p32"/>
            <p:cNvCxnSpPr/>
            <p:nvPr/>
          </p:nvCxnSpPr>
          <p:spPr>
            <a:xfrm flipH="1" rot="10800000">
              <a:off x="14950366" y="10247477"/>
              <a:ext cx="1517400" cy="17100"/>
            </a:xfrm>
            <a:prstGeom prst="straightConnector1">
              <a:avLst/>
            </a:prstGeom>
            <a:noFill/>
            <a:ln cap="flat" cmpd="sng" w="38100">
              <a:solidFill>
                <a:srgbClr val="D8D8D8"/>
              </a:solidFill>
              <a:prstDash val="solid"/>
              <a:miter lim="800000"/>
              <a:headEnd len="sm" w="sm" type="none"/>
              <a:tailEnd len="med" w="med" type="stealth"/>
            </a:ln>
          </p:spPr>
        </p:cxnSp>
        <p:sp>
          <p:nvSpPr>
            <p:cNvPr id="190" name="Google Shape;190;p32"/>
            <p:cNvSpPr/>
            <p:nvPr/>
          </p:nvSpPr>
          <p:spPr>
            <a:xfrm>
              <a:off x="1956233" y="4637182"/>
              <a:ext cx="5926800" cy="1308900"/>
            </a:xfrm>
            <a:prstGeom prst="rect">
              <a:avLst/>
            </a:prstGeom>
            <a:solidFill>
              <a:srgbClr val="F6C651"/>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US" sz="2100">
                  <a:solidFill>
                    <a:srgbClr val="FFFFFF"/>
                  </a:solidFill>
                </a:rPr>
                <a:t>System Practitioners</a:t>
              </a:r>
              <a:endParaRPr b="1" sz="1000"/>
            </a:p>
          </p:txBody>
        </p:sp>
        <p:sp>
          <p:nvSpPr>
            <p:cNvPr id="191" name="Google Shape;191;p32"/>
            <p:cNvSpPr/>
            <p:nvPr/>
          </p:nvSpPr>
          <p:spPr>
            <a:xfrm>
              <a:off x="9225424" y="6292919"/>
              <a:ext cx="5926800" cy="1308900"/>
            </a:xfrm>
            <a:prstGeom prst="rect">
              <a:avLst/>
            </a:prstGeom>
            <a:solidFill>
              <a:srgbClr val="B92083"/>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US" sz="2000">
                  <a:solidFill>
                    <a:srgbClr val="FFFFFF"/>
                  </a:solidFill>
                </a:rPr>
                <a:t>Consultation Council</a:t>
              </a:r>
              <a:endParaRPr b="1" sz="2000"/>
            </a:p>
          </p:txBody>
        </p:sp>
        <p:sp>
          <p:nvSpPr>
            <p:cNvPr id="192" name="Google Shape;192;p32"/>
            <p:cNvSpPr/>
            <p:nvPr/>
          </p:nvSpPr>
          <p:spPr>
            <a:xfrm>
              <a:off x="9225424" y="7948656"/>
              <a:ext cx="5926800" cy="1308900"/>
            </a:xfrm>
            <a:prstGeom prst="rect">
              <a:avLst/>
            </a:prstGeom>
            <a:solidFill>
              <a:srgbClr val="5180B8"/>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US" sz="2000">
                  <a:solidFill>
                    <a:srgbClr val="FFFFFF"/>
                  </a:solidFill>
                </a:rPr>
                <a:t>Chancellor’s Office</a:t>
              </a:r>
              <a:endParaRPr b="1" sz="2000"/>
            </a:p>
          </p:txBody>
        </p:sp>
        <p:sp>
          <p:nvSpPr>
            <p:cNvPr id="193" name="Google Shape;193;p32"/>
            <p:cNvSpPr/>
            <p:nvPr/>
          </p:nvSpPr>
          <p:spPr>
            <a:xfrm>
              <a:off x="9225424" y="9604393"/>
              <a:ext cx="5926800" cy="1308900"/>
            </a:xfrm>
            <a:prstGeom prst="rect">
              <a:avLst/>
            </a:prstGeom>
            <a:solidFill>
              <a:srgbClr val="00000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US" sz="2000">
                  <a:solidFill>
                    <a:srgbClr val="FFFFFF"/>
                  </a:solidFill>
                </a:rPr>
                <a:t>Board of Governors</a:t>
              </a:r>
              <a:endParaRPr b="1" sz="2000"/>
            </a:p>
          </p:txBody>
        </p:sp>
        <p:sp>
          <p:nvSpPr>
            <p:cNvPr id="194" name="Google Shape;194;p32"/>
            <p:cNvSpPr/>
            <p:nvPr/>
          </p:nvSpPr>
          <p:spPr>
            <a:xfrm>
              <a:off x="16494613" y="6292919"/>
              <a:ext cx="5926800" cy="4620300"/>
            </a:xfrm>
            <a:prstGeom prst="rect">
              <a:avLst/>
            </a:prstGeom>
            <a:solidFill>
              <a:srgbClr val="7FC3F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rgbClr val="FFFFFF"/>
                </a:solidFill>
                <a:latin typeface="Poppins Medium"/>
                <a:ea typeface="Poppins Medium"/>
                <a:cs typeface="Poppins Medium"/>
                <a:sym typeface="Poppins Medium"/>
              </a:endParaRPr>
            </a:p>
          </p:txBody>
        </p:sp>
        <p:cxnSp>
          <p:nvCxnSpPr>
            <p:cNvPr id="195" name="Google Shape;195;p32"/>
            <p:cNvCxnSpPr>
              <a:stCxn id="190" idx="2"/>
              <a:endCxn id="191" idx="1"/>
            </p:cNvCxnSpPr>
            <p:nvPr/>
          </p:nvCxnSpPr>
          <p:spPr>
            <a:xfrm flipH="1" rot="-5400000">
              <a:off x="6571883" y="4293832"/>
              <a:ext cx="1001400" cy="4305900"/>
            </a:xfrm>
            <a:prstGeom prst="bentConnector2">
              <a:avLst/>
            </a:prstGeom>
            <a:noFill/>
            <a:ln cap="flat" cmpd="sng" w="38100">
              <a:solidFill>
                <a:srgbClr val="D8D8D8"/>
              </a:solidFill>
              <a:prstDash val="solid"/>
              <a:miter lim="800000"/>
              <a:headEnd len="sm" w="sm" type="none"/>
              <a:tailEnd len="med" w="med" type="stealth"/>
            </a:ln>
          </p:spPr>
        </p:cxnSp>
        <p:cxnSp>
          <p:nvCxnSpPr>
            <p:cNvPr id="196" name="Google Shape;196;p32"/>
            <p:cNvCxnSpPr>
              <a:stCxn id="191" idx="2"/>
              <a:endCxn id="192" idx="0"/>
            </p:cNvCxnSpPr>
            <p:nvPr/>
          </p:nvCxnSpPr>
          <p:spPr>
            <a:xfrm>
              <a:off x="12188824" y="7601819"/>
              <a:ext cx="0" cy="346800"/>
            </a:xfrm>
            <a:prstGeom prst="straightConnector1">
              <a:avLst/>
            </a:prstGeom>
            <a:noFill/>
            <a:ln cap="flat" cmpd="sng" w="38100">
              <a:solidFill>
                <a:srgbClr val="D8D8D8"/>
              </a:solidFill>
              <a:prstDash val="solid"/>
              <a:miter lim="800000"/>
              <a:headEnd len="sm" w="sm" type="none"/>
              <a:tailEnd len="med" w="med" type="stealth"/>
            </a:ln>
          </p:spPr>
        </p:cxnSp>
        <p:cxnSp>
          <p:nvCxnSpPr>
            <p:cNvPr id="197" name="Google Shape;197;p32"/>
            <p:cNvCxnSpPr>
              <a:stCxn id="192" idx="2"/>
              <a:endCxn id="193" idx="0"/>
            </p:cNvCxnSpPr>
            <p:nvPr/>
          </p:nvCxnSpPr>
          <p:spPr>
            <a:xfrm>
              <a:off x="12188824" y="9257556"/>
              <a:ext cx="0" cy="346800"/>
            </a:xfrm>
            <a:prstGeom prst="straightConnector1">
              <a:avLst/>
            </a:prstGeom>
            <a:noFill/>
            <a:ln cap="flat" cmpd="sng" w="38100">
              <a:solidFill>
                <a:srgbClr val="D8D8D8"/>
              </a:solidFill>
              <a:prstDash val="solid"/>
              <a:miter lim="800000"/>
              <a:headEnd len="sm" w="sm" type="none"/>
              <a:tailEnd len="med" w="med" type="stealth"/>
            </a:ln>
          </p:spPr>
        </p:cxnSp>
        <p:sp>
          <p:nvSpPr>
            <p:cNvPr id="198" name="Google Shape;198;p32"/>
            <p:cNvSpPr txBox="1"/>
            <p:nvPr/>
          </p:nvSpPr>
          <p:spPr>
            <a:xfrm>
              <a:off x="1956233" y="7884932"/>
              <a:ext cx="6155400" cy="2919600"/>
            </a:xfrm>
            <a:prstGeom prst="rect">
              <a:avLst/>
            </a:prstGeom>
            <a:noFill/>
            <a:ln>
              <a:noFill/>
            </a:ln>
          </p:spPr>
          <p:txBody>
            <a:bodyPr anchorCtr="0" anchor="t" bIns="22850" lIns="45725" spcFirstLastPara="1" rIns="45725" wrap="square" tIns="22850">
              <a:spAutoFit/>
            </a:bodyPr>
            <a:lstStyle/>
            <a:p>
              <a:pPr indent="0" lvl="0" marL="228600" marR="0" rtl="0" algn="l">
                <a:spcBef>
                  <a:spcPts val="0"/>
                </a:spcBef>
                <a:spcAft>
                  <a:spcPts val="0"/>
                </a:spcAft>
                <a:buNone/>
              </a:pPr>
              <a:r>
                <a:rPr lang="en-US">
                  <a:solidFill>
                    <a:srgbClr val="043663"/>
                  </a:solidFill>
                  <a:latin typeface="Century Gothic"/>
                  <a:ea typeface="Century Gothic"/>
                  <a:cs typeface="Century Gothic"/>
                  <a:sym typeface="Century Gothic"/>
                </a:rPr>
                <a:t>Education Code sections, added by AB 1725 (stats. 1988, c. 973) which created the Community College system and set forth the duties of the Board of Governors, including the requirement to establish and carry-out a Consultation Process. </a:t>
              </a:r>
              <a:endParaRPr>
                <a:solidFill>
                  <a:srgbClr val="043663"/>
                </a:solidFill>
                <a:latin typeface="Century Gothic"/>
                <a:ea typeface="Century Gothic"/>
                <a:cs typeface="Century Gothic"/>
                <a:sym typeface="Century Gothic"/>
              </a:endParaRPr>
            </a:p>
            <a:p>
              <a:pPr indent="0" lvl="0" marL="228600" marR="0" rtl="0" algn="l">
                <a:spcBef>
                  <a:spcPts val="0"/>
                </a:spcBef>
                <a:spcAft>
                  <a:spcPts val="0"/>
                </a:spcAft>
                <a:buNone/>
              </a:pPr>
              <a:r>
                <a:rPr lang="en-US">
                  <a:solidFill>
                    <a:srgbClr val="043663"/>
                  </a:solidFill>
                  <a:latin typeface="Century Gothic"/>
                  <a:ea typeface="Century Gothic"/>
                  <a:cs typeface="Century Gothic"/>
                  <a:sym typeface="Century Gothic"/>
                </a:rPr>
                <a:t>(Ed. Code section 70901(e))</a:t>
              </a:r>
              <a:endParaRPr sz="700"/>
            </a:p>
          </p:txBody>
        </p:sp>
        <p:grpSp>
          <p:nvGrpSpPr>
            <p:cNvPr id="199" name="Google Shape;199;p32"/>
            <p:cNvGrpSpPr/>
            <p:nvPr/>
          </p:nvGrpSpPr>
          <p:grpSpPr>
            <a:xfrm>
              <a:off x="17341241" y="7601801"/>
              <a:ext cx="4233615" cy="2240700"/>
              <a:chOff x="18044528" y="7439848"/>
              <a:chExt cx="4233615" cy="2240700"/>
            </a:xfrm>
          </p:grpSpPr>
          <p:sp>
            <p:nvSpPr>
              <p:cNvPr id="200" name="Google Shape;200;p32"/>
              <p:cNvSpPr txBox="1"/>
              <p:nvPr/>
            </p:nvSpPr>
            <p:spPr>
              <a:xfrm>
                <a:off x="18044544" y="7921597"/>
                <a:ext cx="4233600" cy="2262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t/>
                </a:r>
                <a:endParaRPr sz="700"/>
              </a:p>
            </p:txBody>
          </p:sp>
          <p:sp>
            <p:nvSpPr>
              <p:cNvPr id="201" name="Google Shape;201;p32"/>
              <p:cNvSpPr txBox="1"/>
              <p:nvPr/>
            </p:nvSpPr>
            <p:spPr>
              <a:xfrm>
                <a:off x="18044528" y="7439848"/>
                <a:ext cx="4233600" cy="22407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2700">
                    <a:solidFill>
                      <a:srgbClr val="FFFFFF"/>
                    </a:solidFill>
                    <a:latin typeface="Poppins Medium"/>
                    <a:ea typeface="Poppins Medium"/>
                    <a:cs typeface="Poppins Medium"/>
                    <a:sym typeface="Poppins Medium"/>
                  </a:rPr>
                  <a:t>Title 5</a:t>
                </a:r>
                <a:endParaRPr sz="2700">
                  <a:solidFill>
                    <a:srgbClr val="FFFFFF"/>
                  </a:solidFill>
                  <a:latin typeface="Poppins Medium"/>
                  <a:ea typeface="Poppins Medium"/>
                  <a:cs typeface="Poppins Medium"/>
                  <a:sym typeface="Poppins Medium"/>
                </a:endParaRPr>
              </a:p>
              <a:p>
                <a:pPr indent="0" lvl="0" marL="0" rtl="0" algn="ctr">
                  <a:spcBef>
                    <a:spcPts val="0"/>
                  </a:spcBef>
                  <a:spcAft>
                    <a:spcPts val="0"/>
                  </a:spcAft>
                  <a:buClr>
                    <a:schemeClr val="accent4"/>
                  </a:buClr>
                  <a:buFont typeface="Arial"/>
                  <a:buNone/>
                </a:pPr>
                <a:r>
                  <a:rPr lang="en-US" sz="2300">
                    <a:solidFill>
                      <a:schemeClr val="lt1"/>
                    </a:solidFill>
                    <a:latin typeface="Century Gothic"/>
                    <a:ea typeface="Century Gothic"/>
                    <a:cs typeface="Century Gothic"/>
                    <a:sym typeface="Century Gothic"/>
                  </a:rPr>
                  <a:t>California Code of Regulations </a:t>
                </a:r>
                <a:endParaRPr sz="2700">
                  <a:solidFill>
                    <a:srgbClr val="FFFFFF"/>
                  </a:solidFill>
                  <a:latin typeface="Poppins Medium"/>
                  <a:ea typeface="Poppins Medium"/>
                  <a:cs typeface="Poppins Medium"/>
                  <a:sym typeface="Poppins Medium"/>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nvSpPr>
        <p:spPr>
          <a:xfrm>
            <a:off x="1139395" y="511100"/>
            <a:ext cx="10214400" cy="6618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b="1" lang="en-US" sz="4000">
                <a:solidFill>
                  <a:schemeClr val="dk2"/>
                </a:solidFill>
                <a:latin typeface="Poppins"/>
                <a:ea typeface="Poppins"/>
                <a:cs typeface="Poppins"/>
                <a:sym typeface="Poppins"/>
              </a:rPr>
              <a:t>System Budget Requests</a:t>
            </a:r>
            <a:endParaRPr sz="700"/>
          </a:p>
        </p:txBody>
      </p:sp>
      <p:sp>
        <p:nvSpPr>
          <p:cNvPr id="208" name="Google Shape;208;p33"/>
          <p:cNvSpPr txBox="1"/>
          <p:nvPr/>
        </p:nvSpPr>
        <p:spPr>
          <a:xfrm>
            <a:off x="1334502" y="1191655"/>
            <a:ext cx="9522900" cy="523200"/>
          </a:xfrm>
          <a:prstGeom prst="rect">
            <a:avLst/>
          </a:prstGeom>
          <a:noFill/>
          <a:ln>
            <a:noFill/>
          </a:ln>
        </p:spPr>
        <p:txBody>
          <a:bodyPr anchorCtr="0" anchor="t" bIns="22850" lIns="45725" spcFirstLastPara="1" rIns="45725" wrap="square" tIns="22850">
            <a:spAutoFit/>
          </a:bodyPr>
          <a:lstStyle/>
          <a:p>
            <a:pPr indent="0" lvl="0" marL="0" marR="0" rtl="0" algn="ctr">
              <a:spcBef>
                <a:spcPts val="0"/>
              </a:spcBef>
              <a:spcAft>
                <a:spcPts val="0"/>
              </a:spcAft>
              <a:buNone/>
            </a:pPr>
            <a:r>
              <a:rPr lang="en-US" sz="3100">
                <a:solidFill>
                  <a:schemeClr val="dk1"/>
                </a:solidFill>
                <a:latin typeface="Lato Light"/>
                <a:ea typeface="Lato Light"/>
                <a:cs typeface="Lato Light"/>
                <a:sym typeface="Lato Light"/>
              </a:rPr>
              <a:t>The budget process is a year long process</a:t>
            </a:r>
            <a:endParaRPr sz="2000"/>
          </a:p>
        </p:txBody>
      </p:sp>
      <p:sp>
        <p:nvSpPr>
          <p:cNvPr id="209" name="Google Shape;209;p33"/>
          <p:cNvSpPr/>
          <p:nvPr/>
        </p:nvSpPr>
        <p:spPr>
          <a:xfrm>
            <a:off x="1398603" y="3413590"/>
            <a:ext cx="1941461" cy="459934"/>
          </a:xfrm>
          <a:custGeom>
            <a:rect b="b" l="l" r="r" t="t"/>
            <a:pathLst>
              <a:path extrusionOk="0" h="79815" w="336913">
                <a:moveTo>
                  <a:pt x="46" y="46"/>
                </a:moveTo>
                <a:lnTo>
                  <a:pt x="337052" y="46"/>
                </a:lnTo>
                <a:lnTo>
                  <a:pt x="337052" y="79785"/>
                </a:lnTo>
                <a:lnTo>
                  <a:pt x="46" y="79785"/>
                </a:ln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33"/>
          <p:cNvSpPr/>
          <p:nvPr/>
        </p:nvSpPr>
        <p:spPr>
          <a:xfrm>
            <a:off x="3340824" y="3413590"/>
            <a:ext cx="1998954" cy="459934"/>
          </a:xfrm>
          <a:custGeom>
            <a:rect b="b" l="l" r="r" t="t"/>
            <a:pathLst>
              <a:path extrusionOk="0" h="79815" w="346890">
                <a:moveTo>
                  <a:pt x="46" y="46"/>
                </a:moveTo>
                <a:lnTo>
                  <a:pt x="347520" y="46"/>
                </a:lnTo>
                <a:lnTo>
                  <a:pt x="347520" y="79785"/>
                </a:lnTo>
                <a:lnTo>
                  <a:pt x="46" y="79785"/>
                </a:lnTo>
                <a:close/>
              </a:path>
            </a:pathLst>
          </a:custGeom>
          <a:solidFill>
            <a:schemeClr val="accen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33"/>
          <p:cNvSpPr/>
          <p:nvPr/>
        </p:nvSpPr>
        <p:spPr>
          <a:xfrm>
            <a:off x="5343280" y="3413590"/>
            <a:ext cx="2052026" cy="459934"/>
          </a:xfrm>
          <a:custGeom>
            <a:rect b="b" l="l" r="r" t="t"/>
            <a:pathLst>
              <a:path extrusionOk="0" h="79815" w="356100">
                <a:moveTo>
                  <a:pt x="46" y="46"/>
                </a:moveTo>
                <a:lnTo>
                  <a:pt x="356462" y="46"/>
                </a:lnTo>
                <a:lnTo>
                  <a:pt x="356462" y="79785"/>
                </a:lnTo>
                <a:lnTo>
                  <a:pt x="46" y="79785"/>
                </a:lnTo>
                <a:close/>
              </a:path>
            </a:pathLst>
          </a:custGeom>
          <a:solidFill>
            <a:schemeClr val="accent3"/>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33"/>
          <p:cNvSpPr/>
          <p:nvPr/>
        </p:nvSpPr>
        <p:spPr>
          <a:xfrm>
            <a:off x="7397309" y="3413590"/>
            <a:ext cx="1941461" cy="459934"/>
          </a:xfrm>
          <a:custGeom>
            <a:rect b="b" l="l" r="r" t="t"/>
            <a:pathLst>
              <a:path extrusionOk="0" h="79815" w="336913">
                <a:moveTo>
                  <a:pt x="46" y="46"/>
                </a:moveTo>
                <a:lnTo>
                  <a:pt x="337052" y="46"/>
                </a:lnTo>
                <a:lnTo>
                  <a:pt x="337052" y="79785"/>
                </a:lnTo>
                <a:lnTo>
                  <a:pt x="46" y="79785"/>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33"/>
          <p:cNvSpPr/>
          <p:nvPr/>
        </p:nvSpPr>
        <p:spPr>
          <a:xfrm>
            <a:off x="9339484" y="3413590"/>
            <a:ext cx="1941510" cy="459934"/>
          </a:xfrm>
          <a:custGeom>
            <a:rect b="b" l="l" r="r" t="t"/>
            <a:pathLst>
              <a:path extrusionOk="0" h="79815" w="279354">
                <a:moveTo>
                  <a:pt x="46" y="46"/>
                </a:moveTo>
                <a:lnTo>
                  <a:pt x="279700" y="46"/>
                </a:lnTo>
                <a:lnTo>
                  <a:pt x="279700" y="79785"/>
                </a:lnTo>
                <a:lnTo>
                  <a:pt x="46" y="79785"/>
                </a:lnTo>
                <a:close/>
              </a:path>
            </a:pathLst>
          </a:custGeom>
          <a:solidFill>
            <a:schemeClr val="accent5"/>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4" name="Google Shape;214;p33"/>
          <p:cNvGrpSpPr/>
          <p:nvPr/>
        </p:nvGrpSpPr>
        <p:grpSpPr>
          <a:xfrm>
            <a:off x="1367992" y="2955488"/>
            <a:ext cx="8711047" cy="2831902"/>
            <a:chOff x="2648135" y="5321823"/>
            <a:chExt cx="17418611" cy="6685320"/>
          </a:xfrm>
        </p:grpSpPr>
        <p:sp>
          <p:nvSpPr>
            <p:cNvPr id="215" name="Google Shape;215;p33"/>
            <p:cNvSpPr/>
            <p:nvPr/>
          </p:nvSpPr>
          <p:spPr>
            <a:xfrm>
              <a:off x="2648135" y="5321823"/>
              <a:ext cx="1512155" cy="6685320"/>
            </a:xfrm>
            <a:custGeom>
              <a:rect b="b" l="l" r="r" t="t"/>
              <a:pathLst>
                <a:path extrusionOk="0" h="580197" w="131235">
                  <a:moveTo>
                    <a:pt x="232" y="580529"/>
                  </a:moveTo>
                  <a:lnTo>
                    <a:pt x="232" y="232"/>
                  </a:lnTo>
                  <a:lnTo>
                    <a:pt x="131344" y="232"/>
                  </a:lnTo>
                </a:path>
              </a:pathLst>
            </a:custGeom>
            <a:noFill/>
            <a:ln cap="rnd" cmpd="sng" w="50800">
              <a:solidFill>
                <a:srgbClr val="D8D8D8"/>
              </a:solidFill>
              <a:prstDash val="solid"/>
              <a:round/>
              <a:headEnd len="med" w="med" type="triangle"/>
              <a:tailEnd len="med" w="med" type="triangl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33"/>
            <p:cNvSpPr/>
            <p:nvPr/>
          </p:nvSpPr>
          <p:spPr>
            <a:xfrm>
              <a:off x="6561894" y="5321823"/>
              <a:ext cx="1512155" cy="6685320"/>
            </a:xfrm>
            <a:custGeom>
              <a:rect b="b" l="l" r="r" t="t"/>
              <a:pathLst>
                <a:path extrusionOk="0" h="580197" w="131235">
                  <a:moveTo>
                    <a:pt x="232" y="580529"/>
                  </a:moveTo>
                  <a:lnTo>
                    <a:pt x="232" y="232"/>
                  </a:lnTo>
                  <a:lnTo>
                    <a:pt x="131337" y="232"/>
                  </a:lnTo>
                </a:path>
              </a:pathLst>
            </a:custGeom>
            <a:noFill/>
            <a:ln cap="rnd" cmpd="sng" w="50800">
              <a:solidFill>
                <a:srgbClr val="D8D8D8"/>
              </a:solidFill>
              <a:prstDash val="solid"/>
              <a:round/>
              <a:headEnd len="med" w="med" type="triangle"/>
              <a:tailEnd len="med" w="med" type="triangl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33"/>
            <p:cNvSpPr/>
            <p:nvPr/>
          </p:nvSpPr>
          <p:spPr>
            <a:xfrm>
              <a:off x="10569577" y="5321823"/>
              <a:ext cx="1512155" cy="6685320"/>
            </a:xfrm>
            <a:custGeom>
              <a:rect b="b" l="l" r="r" t="t"/>
              <a:pathLst>
                <a:path extrusionOk="0" h="580197" w="131235">
                  <a:moveTo>
                    <a:pt x="232" y="580529"/>
                  </a:moveTo>
                  <a:lnTo>
                    <a:pt x="232" y="232"/>
                  </a:lnTo>
                  <a:lnTo>
                    <a:pt x="131344" y="232"/>
                  </a:lnTo>
                </a:path>
              </a:pathLst>
            </a:custGeom>
            <a:noFill/>
            <a:ln cap="rnd" cmpd="sng" w="50800">
              <a:solidFill>
                <a:srgbClr val="D8D8D8"/>
              </a:solidFill>
              <a:prstDash val="solid"/>
              <a:round/>
              <a:headEnd len="med" w="med" type="triangle"/>
              <a:tailEnd len="med" w="med" type="triangl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33"/>
            <p:cNvSpPr/>
            <p:nvPr/>
          </p:nvSpPr>
          <p:spPr>
            <a:xfrm>
              <a:off x="14675148" y="5321823"/>
              <a:ext cx="1512155" cy="6685320"/>
            </a:xfrm>
            <a:custGeom>
              <a:rect b="b" l="l" r="r" t="t"/>
              <a:pathLst>
                <a:path extrusionOk="0" h="580197" w="131235">
                  <a:moveTo>
                    <a:pt x="232" y="580529"/>
                  </a:moveTo>
                  <a:lnTo>
                    <a:pt x="232" y="232"/>
                  </a:lnTo>
                  <a:lnTo>
                    <a:pt x="131344" y="232"/>
                  </a:lnTo>
                </a:path>
              </a:pathLst>
            </a:custGeom>
            <a:noFill/>
            <a:ln cap="rnd" cmpd="sng" w="50800">
              <a:solidFill>
                <a:srgbClr val="D8D8D8"/>
              </a:solidFill>
              <a:prstDash val="solid"/>
              <a:round/>
              <a:headEnd len="med" w="med" type="triangle"/>
              <a:tailEnd len="med" w="med" type="triangl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33"/>
            <p:cNvSpPr/>
            <p:nvPr/>
          </p:nvSpPr>
          <p:spPr>
            <a:xfrm>
              <a:off x="18554591" y="5321823"/>
              <a:ext cx="1512155" cy="6685320"/>
            </a:xfrm>
            <a:custGeom>
              <a:rect b="b" l="l" r="r" t="t"/>
              <a:pathLst>
                <a:path extrusionOk="0" h="580197" w="131235">
                  <a:moveTo>
                    <a:pt x="232" y="580529"/>
                  </a:moveTo>
                  <a:lnTo>
                    <a:pt x="232" y="232"/>
                  </a:lnTo>
                  <a:lnTo>
                    <a:pt x="131337" y="232"/>
                  </a:lnTo>
                </a:path>
              </a:pathLst>
            </a:custGeom>
            <a:noFill/>
            <a:ln cap="rnd" cmpd="sng" w="50800">
              <a:solidFill>
                <a:srgbClr val="D8D8D8"/>
              </a:solidFill>
              <a:prstDash val="solid"/>
              <a:round/>
              <a:headEnd len="med" w="med" type="triangle"/>
              <a:tailEnd len="med" w="med" type="triangl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0" name="Google Shape;220;p33"/>
          <p:cNvSpPr txBox="1"/>
          <p:nvPr/>
        </p:nvSpPr>
        <p:spPr>
          <a:xfrm>
            <a:off x="1552399" y="3518259"/>
            <a:ext cx="1711200" cy="2925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Initiate Process</a:t>
            </a:r>
            <a:endParaRPr sz="700"/>
          </a:p>
        </p:txBody>
      </p:sp>
      <p:sp>
        <p:nvSpPr>
          <p:cNvPr id="221" name="Google Shape;221;p33"/>
          <p:cNvSpPr txBox="1"/>
          <p:nvPr/>
        </p:nvSpPr>
        <p:spPr>
          <a:xfrm>
            <a:off x="3479815" y="3518259"/>
            <a:ext cx="1711200" cy="2769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US" sz="1500">
                <a:solidFill>
                  <a:schemeClr val="lt1"/>
                </a:solidFill>
                <a:latin typeface="Poppins Medium"/>
                <a:ea typeface="Poppins Medium"/>
                <a:cs typeface="Poppins Medium"/>
                <a:sym typeface="Poppins Medium"/>
              </a:rPr>
              <a:t>System Request</a:t>
            </a:r>
            <a:endParaRPr sz="600"/>
          </a:p>
        </p:txBody>
      </p:sp>
      <p:sp>
        <p:nvSpPr>
          <p:cNvPr id="222" name="Google Shape;222;p33"/>
          <p:cNvSpPr txBox="1"/>
          <p:nvPr/>
        </p:nvSpPr>
        <p:spPr>
          <a:xfrm>
            <a:off x="5469015" y="3518259"/>
            <a:ext cx="2052300" cy="2925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US">
                <a:solidFill>
                  <a:schemeClr val="lt1"/>
                </a:solidFill>
                <a:latin typeface="Poppins Medium"/>
                <a:ea typeface="Poppins Medium"/>
                <a:cs typeface="Poppins Medium"/>
                <a:sym typeface="Poppins Medium"/>
              </a:rPr>
              <a:t>Governor’s</a:t>
            </a:r>
            <a:r>
              <a:rPr lang="en-US" sz="1600">
                <a:solidFill>
                  <a:schemeClr val="lt1"/>
                </a:solidFill>
                <a:latin typeface="Poppins Medium"/>
                <a:ea typeface="Poppins Medium"/>
                <a:cs typeface="Poppins Medium"/>
                <a:sym typeface="Poppins Medium"/>
              </a:rPr>
              <a:t> Budget</a:t>
            </a:r>
            <a:endParaRPr sz="700"/>
          </a:p>
        </p:txBody>
      </p:sp>
      <p:sp>
        <p:nvSpPr>
          <p:cNvPr id="223" name="Google Shape;223;p33"/>
          <p:cNvSpPr txBox="1"/>
          <p:nvPr/>
        </p:nvSpPr>
        <p:spPr>
          <a:xfrm>
            <a:off x="7555930" y="3518259"/>
            <a:ext cx="1601100" cy="2925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May Revise</a:t>
            </a:r>
            <a:endParaRPr sz="700"/>
          </a:p>
        </p:txBody>
      </p:sp>
      <p:sp>
        <p:nvSpPr>
          <p:cNvPr id="224" name="Google Shape;224;p33"/>
          <p:cNvSpPr txBox="1"/>
          <p:nvPr/>
        </p:nvSpPr>
        <p:spPr>
          <a:xfrm>
            <a:off x="9493065" y="3518259"/>
            <a:ext cx="1609800" cy="2925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Final Budget</a:t>
            </a:r>
            <a:endParaRPr sz="700"/>
          </a:p>
        </p:txBody>
      </p:sp>
      <p:sp>
        <p:nvSpPr>
          <p:cNvPr id="225" name="Google Shape;225;p33"/>
          <p:cNvSpPr/>
          <p:nvPr/>
        </p:nvSpPr>
        <p:spPr>
          <a:xfrm>
            <a:off x="1552399" y="4163878"/>
            <a:ext cx="1456200" cy="13389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US">
                <a:solidFill>
                  <a:schemeClr val="dk1"/>
                </a:solidFill>
                <a:latin typeface="Lato Light"/>
                <a:ea typeface="Lato Light"/>
                <a:cs typeface="Lato Light"/>
                <a:sym typeface="Lato Light"/>
              </a:rPr>
              <a:t>The CCCCO solicits budget requests from system partners, such as CoFO</a:t>
            </a:r>
            <a:endParaRPr sz="700"/>
          </a:p>
        </p:txBody>
      </p:sp>
      <p:sp>
        <p:nvSpPr>
          <p:cNvPr id="226" name="Google Shape;226;p33"/>
          <p:cNvSpPr/>
          <p:nvPr/>
        </p:nvSpPr>
        <p:spPr>
          <a:xfrm>
            <a:off x="3464489" y="4163878"/>
            <a:ext cx="1456200" cy="13389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US">
                <a:solidFill>
                  <a:schemeClr val="dk1"/>
                </a:solidFill>
                <a:latin typeface="Lato Light"/>
                <a:ea typeface="Lato Light"/>
                <a:cs typeface="Lato Light"/>
                <a:sym typeface="Lato Light"/>
              </a:rPr>
              <a:t>Consultation Council makes recommendations on system requests. The BOG approves the System Budget Ask.</a:t>
            </a:r>
            <a:endParaRPr sz="700"/>
          </a:p>
        </p:txBody>
      </p:sp>
      <p:sp>
        <p:nvSpPr>
          <p:cNvPr id="227" name="Google Shape;227;p33"/>
          <p:cNvSpPr/>
          <p:nvPr/>
        </p:nvSpPr>
        <p:spPr>
          <a:xfrm>
            <a:off x="5471054" y="4163878"/>
            <a:ext cx="1456200" cy="13389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US">
                <a:solidFill>
                  <a:schemeClr val="dk1"/>
                </a:solidFill>
                <a:latin typeface="Lato Light"/>
                <a:ea typeface="Lato Light"/>
                <a:cs typeface="Lato Light"/>
                <a:sym typeface="Lato Light"/>
              </a:rPr>
              <a:t>The Governor announces the first draft of the budget and the budget advocacy window opens. </a:t>
            </a:r>
            <a:endParaRPr sz="700"/>
          </a:p>
        </p:txBody>
      </p:sp>
      <p:sp>
        <p:nvSpPr>
          <p:cNvPr id="228" name="Google Shape;228;p33"/>
          <p:cNvSpPr/>
          <p:nvPr/>
        </p:nvSpPr>
        <p:spPr>
          <a:xfrm>
            <a:off x="7555930" y="4163878"/>
            <a:ext cx="1456200" cy="13389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US">
                <a:solidFill>
                  <a:schemeClr val="dk1"/>
                </a:solidFill>
                <a:latin typeface="Lato Light"/>
                <a:ea typeface="Lato Light"/>
                <a:cs typeface="Lato Light"/>
                <a:sym typeface="Lato Light"/>
              </a:rPr>
              <a:t>The Governor releases the budget revision about mid May. Trailer bill and budget bill language is written and amended.</a:t>
            </a:r>
            <a:endParaRPr sz="700"/>
          </a:p>
        </p:txBody>
      </p:sp>
      <p:sp>
        <p:nvSpPr>
          <p:cNvPr id="229" name="Google Shape;229;p33"/>
          <p:cNvSpPr/>
          <p:nvPr/>
        </p:nvSpPr>
        <p:spPr>
          <a:xfrm>
            <a:off x="9493066" y="4163878"/>
            <a:ext cx="1456200" cy="13389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US">
                <a:solidFill>
                  <a:schemeClr val="dk1"/>
                </a:solidFill>
                <a:latin typeface="Lato Light"/>
                <a:ea typeface="Lato Light"/>
                <a:cs typeface="Lato Light"/>
                <a:sym typeface="Lato Light"/>
              </a:rPr>
              <a:t>The Governor and the legislator have until June 15 in the Constitution to have a signed and balanced budget</a:t>
            </a:r>
            <a:endParaRPr sz="700"/>
          </a:p>
        </p:txBody>
      </p:sp>
      <p:sp>
        <p:nvSpPr>
          <p:cNvPr id="230" name="Google Shape;230;p33"/>
          <p:cNvSpPr txBox="1"/>
          <p:nvPr/>
        </p:nvSpPr>
        <p:spPr>
          <a:xfrm>
            <a:off x="2186184" y="2769032"/>
            <a:ext cx="919800" cy="4155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US" sz="2400">
                <a:solidFill>
                  <a:schemeClr val="accent1"/>
                </a:solidFill>
                <a:latin typeface="Poppins Medium"/>
                <a:ea typeface="Poppins Medium"/>
                <a:cs typeface="Poppins Medium"/>
                <a:sym typeface="Poppins Medium"/>
              </a:rPr>
              <a:t>July</a:t>
            </a:r>
            <a:endParaRPr sz="700"/>
          </a:p>
        </p:txBody>
      </p:sp>
      <p:sp>
        <p:nvSpPr>
          <p:cNvPr id="231" name="Google Shape;231;p33"/>
          <p:cNvSpPr txBox="1"/>
          <p:nvPr/>
        </p:nvSpPr>
        <p:spPr>
          <a:xfrm>
            <a:off x="4192663" y="2769032"/>
            <a:ext cx="919800" cy="4155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US" sz="2400">
                <a:solidFill>
                  <a:schemeClr val="accent2"/>
                </a:solidFill>
                <a:latin typeface="Poppins Medium"/>
                <a:ea typeface="Poppins Medium"/>
                <a:cs typeface="Poppins Medium"/>
                <a:sym typeface="Poppins Medium"/>
              </a:rPr>
              <a:t>Sept</a:t>
            </a:r>
            <a:endParaRPr sz="700"/>
          </a:p>
        </p:txBody>
      </p:sp>
      <p:sp>
        <p:nvSpPr>
          <p:cNvPr id="232" name="Google Shape;232;p33"/>
          <p:cNvSpPr txBox="1"/>
          <p:nvPr/>
        </p:nvSpPr>
        <p:spPr>
          <a:xfrm>
            <a:off x="6146483" y="2769032"/>
            <a:ext cx="919800" cy="4155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US" sz="2400">
                <a:solidFill>
                  <a:schemeClr val="accent3"/>
                </a:solidFill>
                <a:latin typeface="Poppins Medium"/>
                <a:ea typeface="Poppins Medium"/>
                <a:cs typeface="Poppins Medium"/>
                <a:sym typeface="Poppins Medium"/>
              </a:rPr>
              <a:t>Jan</a:t>
            </a:r>
            <a:endParaRPr sz="700"/>
          </a:p>
        </p:txBody>
      </p:sp>
      <p:sp>
        <p:nvSpPr>
          <p:cNvPr id="233" name="Google Shape;233;p33"/>
          <p:cNvSpPr txBox="1"/>
          <p:nvPr/>
        </p:nvSpPr>
        <p:spPr>
          <a:xfrm>
            <a:off x="8250136" y="2769032"/>
            <a:ext cx="919800" cy="4155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US" sz="2400">
                <a:solidFill>
                  <a:schemeClr val="accent4"/>
                </a:solidFill>
                <a:latin typeface="Poppins Medium"/>
                <a:ea typeface="Poppins Medium"/>
                <a:cs typeface="Poppins Medium"/>
                <a:sym typeface="Poppins Medium"/>
              </a:rPr>
              <a:t>May</a:t>
            </a:r>
            <a:endParaRPr sz="700"/>
          </a:p>
        </p:txBody>
      </p:sp>
      <p:sp>
        <p:nvSpPr>
          <p:cNvPr id="234" name="Google Shape;234;p33"/>
          <p:cNvSpPr txBox="1"/>
          <p:nvPr/>
        </p:nvSpPr>
        <p:spPr>
          <a:xfrm>
            <a:off x="10233182" y="2769032"/>
            <a:ext cx="919800" cy="4155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US" sz="2400">
                <a:solidFill>
                  <a:schemeClr val="accent5"/>
                </a:solidFill>
                <a:latin typeface="Poppins Medium"/>
                <a:ea typeface="Poppins Medium"/>
                <a:cs typeface="Poppins Medium"/>
                <a:sym typeface="Poppins Medium"/>
              </a:rPr>
              <a:t>June</a:t>
            </a:r>
            <a:endParaRPr sz="700"/>
          </a:p>
        </p:txBody>
      </p:sp>
      <p:sp>
        <p:nvSpPr>
          <p:cNvPr id="235" name="Google Shape;235;p33"/>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1277650" y="365125"/>
            <a:ext cx="10046100" cy="13257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b="1" lang="en-US" sz="4000" u="sng">
                <a:solidFill>
                  <a:schemeClr val="hlink"/>
                </a:solidFill>
                <a:latin typeface="Poppins"/>
                <a:ea typeface="Poppins"/>
                <a:cs typeface="Poppins"/>
                <a:sym typeface="Poppins"/>
                <a:hlinkClick r:id="rId3"/>
              </a:rPr>
              <a:t>CCC System Budget Requests</a:t>
            </a:r>
            <a:endParaRPr b="1" sz="4000">
              <a:latin typeface="Poppins"/>
              <a:ea typeface="Poppins"/>
              <a:cs typeface="Poppins"/>
              <a:sym typeface="Poppins"/>
            </a:endParaRPr>
          </a:p>
        </p:txBody>
      </p:sp>
      <p:sp>
        <p:nvSpPr>
          <p:cNvPr id="242" name="Google Shape;242;p34"/>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43" name="Google Shape;243;p34"/>
          <p:cNvPicPr preferRelativeResize="0"/>
          <p:nvPr/>
        </p:nvPicPr>
        <p:blipFill>
          <a:blip r:embed="rId4">
            <a:alphaModFix/>
          </a:blip>
          <a:stretch>
            <a:fillRect/>
          </a:stretch>
        </p:blipFill>
        <p:spPr>
          <a:xfrm>
            <a:off x="1690000" y="1136725"/>
            <a:ext cx="9233701" cy="538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5"/>
          <p:cNvSpPr txBox="1"/>
          <p:nvPr>
            <p:ph type="title"/>
          </p:nvPr>
        </p:nvSpPr>
        <p:spPr>
          <a:xfrm>
            <a:off x="1277650" y="365125"/>
            <a:ext cx="10046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latin typeface="Poppins"/>
                <a:ea typeface="Poppins"/>
                <a:cs typeface="Poppins"/>
                <a:sym typeface="Poppins"/>
              </a:rPr>
              <a:t>State </a:t>
            </a:r>
            <a:r>
              <a:rPr b="1" lang="en-US" sz="4000">
                <a:latin typeface="Poppins"/>
                <a:ea typeface="Poppins"/>
                <a:cs typeface="Poppins"/>
                <a:sym typeface="Poppins"/>
              </a:rPr>
              <a:t>Budget Process</a:t>
            </a:r>
            <a:endParaRPr b="1" sz="4000">
              <a:latin typeface="Poppins"/>
              <a:ea typeface="Poppins"/>
              <a:cs typeface="Poppins"/>
              <a:sym typeface="Poppins"/>
            </a:endParaRPr>
          </a:p>
        </p:txBody>
      </p:sp>
      <p:sp>
        <p:nvSpPr>
          <p:cNvPr id="250" name="Google Shape;250;p35"/>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251" name="Google Shape;251;p35"/>
          <p:cNvGrpSpPr/>
          <p:nvPr/>
        </p:nvGrpSpPr>
        <p:grpSpPr>
          <a:xfrm>
            <a:off x="4666527" y="1992317"/>
            <a:ext cx="476663" cy="116525"/>
            <a:chOff x="1612096" y="492814"/>
            <a:chExt cx="339600" cy="91500"/>
          </a:xfrm>
        </p:grpSpPr>
        <p:sp>
          <p:nvSpPr>
            <p:cNvPr id="252" name="Google Shape;252;p35"/>
            <p:cNvSpPr/>
            <p:nvPr/>
          </p:nvSpPr>
          <p:spPr>
            <a:xfrm>
              <a:off x="1612096" y="492814"/>
              <a:ext cx="339600" cy="91500"/>
            </a:xfrm>
            <a:custGeom>
              <a:rect b="b" l="l" r="r" t="t"/>
              <a:pathLst>
                <a:path extrusionOk="0" h="120000" w="120000">
                  <a:moveTo>
                    <a:pt x="0" y="60000"/>
                  </a:moveTo>
                  <a:lnTo>
                    <a:pt x="120000" y="60000"/>
                  </a:lnTo>
                </a:path>
              </a:pathLst>
            </a:custGeom>
            <a:noFill/>
            <a:ln cap="flat" cmpd="sng" w="9525">
              <a:solidFill>
                <a:srgbClr val="FFC500"/>
              </a:solidFill>
              <a:prstDash val="solid"/>
              <a:miter lim="800000"/>
              <a:headEnd len="sm" w="sm" type="none"/>
              <a:tailEnd len="med" w="med" type="stealth"/>
            </a:ln>
          </p:spPr>
        </p:sp>
        <p:sp>
          <p:nvSpPr>
            <p:cNvPr id="253" name="Google Shape;253;p35"/>
            <p:cNvSpPr txBox="1"/>
            <p:nvPr/>
          </p:nvSpPr>
          <p:spPr>
            <a:xfrm>
              <a:off x="1772647" y="536683"/>
              <a:ext cx="18600" cy="36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A1E31"/>
                </a:buClr>
                <a:buSzPts val="400"/>
                <a:buFont typeface="Arial"/>
                <a:buNone/>
              </a:pPr>
              <a:r>
                <a:t/>
              </a:r>
              <a:endParaRPr b="0" i="0" sz="400" u="none" cap="none" strike="noStrike">
                <a:solidFill>
                  <a:srgbClr val="002E6D"/>
                </a:solidFill>
                <a:latin typeface="Source Sans Pro"/>
                <a:ea typeface="Source Sans Pro"/>
                <a:cs typeface="Source Sans Pro"/>
                <a:sym typeface="Source Sans Pro"/>
              </a:endParaRPr>
            </a:p>
          </p:txBody>
        </p:sp>
      </p:grpSp>
      <p:grpSp>
        <p:nvGrpSpPr>
          <p:cNvPr id="254" name="Google Shape;254;p35"/>
          <p:cNvGrpSpPr/>
          <p:nvPr/>
        </p:nvGrpSpPr>
        <p:grpSpPr>
          <a:xfrm>
            <a:off x="2203600" y="1614627"/>
            <a:ext cx="2397672" cy="1305337"/>
            <a:chOff x="4275" y="55648"/>
            <a:chExt cx="1609500" cy="965700"/>
          </a:xfrm>
        </p:grpSpPr>
        <p:sp>
          <p:nvSpPr>
            <p:cNvPr id="255" name="Google Shape;255;p35"/>
            <p:cNvSpPr/>
            <p:nvPr/>
          </p:nvSpPr>
          <p:spPr>
            <a:xfrm>
              <a:off x="4275" y="55648"/>
              <a:ext cx="1609500" cy="965700"/>
            </a:xfrm>
            <a:prstGeom prst="rect">
              <a:avLst/>
            </a:prstGeom>
            <a:solidFill>
              <a:schemeClr val="accent2"/>
            </a:solidFill>
            <a:ln cap="flat" cmpd="sng" w="12700">
              <a:solidFill>
                <a:srgbClr val="FBFBFB"/>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p>
          </p:txBody>
        </p:sp>
        <p:sp>
          <p:nvSpPr>
            <p:cNvPr id="256" name="Google Shape;256;p35"/>
            <p:cNvSpPr txBox="1"/>
            <p:nvPr/>
          </p:nvSpPr>
          <p:spPr>
            <a:xfrm>
              <a:off x="4275" y="55648"/>
              <a:ext cx="1609500" cy="965700"/>
            </a:xfrm>
            <a:prstGeom prst="rect">
              <a:avLst/>
            </a:prstGeom>
            <a:solidFill>
              <a:schemeClr val="accent2"/>
            </a:solidFill>
            <a:ln>
              <a:noFill/>
            </a:ln>
          </p:spPr>
          <p:txBody>
            <a:bodyPr anchorCtr="0" anchor="ctr" bIns="69350" lIns="69350" spcFirstLastPara="1" rIns="69350" wrap="square" tIns="69350">
              <a:noAutofit/>
            </a:bodyPr>
            <a:lstStyle/>
            <a:p>
              <a:pPr indent="0" lvl="0" marL="0" marR="0" rtl="0" algn="ctr">
                <a:lnSpc>
                  <a:spcPct val="90000"/>
                </a:lnSpc>
                <a:spcBef>
                  <a:spcPts val="0"/>
                </a:spcBef>
                <a:spcAft>
                  <a:spcPts val="0"/>
                </a:spcAft>
                <a:buClr>
                  <a:srgbClr val="FFFFFF"/>
                </a:buClr>
                <a:buSzPts val="1000"/>
                <a:buFont typeface="Source Sans Pro"/>
                <a:buNone/>
              </a:pPr>
              <a:r>
                <a:rPr b="1" i="0" lang="en-US" sz="1800" u="none" cap="none" strike="noStrike">
                  <a:solidFill>
                    <a:srgbClr val="FFFFFF"/>
                  </a:solidFill>
                  <a:latin typeface="Source Sans Pro"/>
                  <a:ea typeface="Source Sans Pro"/>
                  <a:cs typeface="Source Sans Pro"/>
                  <a:sym typeface="Source Sans Pro"/>
                </a:rPr>
                <a:t>New Requests</a:t>
              </a:r>
              <a:endParaRPr b="1" sz="1800"/>
            </a:p>
          </p:txBody>
        </p:sp>
      </p:grpSp>
      <p:grpSp>
        <p:nvGrpSpPr>
          <p:cNvPr id="257" name="Google Shape;257;p35"/>
          <p:cNvGrpSpPr/>
          <p:nvPr/>
        </p:nvGrpSpPr>
        <p:grpSpPr>
          <a:xfrm>
            <a:off x="7445422" y="1992317"/>
            <a:ext cx="476663" cy="116525"/>
            <a:chOff x="3591930" y="492814"/>
            <a:chExt cx="339600" cy="91500"/>
          </a:xfrm>
        </p:grpSpPr>
        <p:sp>
          <p:nvSpPr>
            <p:cNvPr id="258" name="Google Shape;258;p35"/>
            <p:cNvSpPr/>
            <p:nvPr/>
          </p:nvSpPr>
          <p:spPr>
            <a:xfrm>
              <a:off x="3591930" y="492814"/>
              <a:ext cx="339600" cy="91500"/>
            </a:xfrm>
            <a:custGeom>
              <a:rect b="b" l="l" r="r" t="t"/>
              <a:pathLst>
                <a:path extrusionOk="0" h="120000" w="120000">
                  <a:moveTo>
                    <a:pt x="0" y="60000"/>
                  </a:moveTo>
                  <a:lnTo>
                    <a:pt x="120000" y="60000"/>
                  </a:lnTo>
                </a:path>
              </a:pathLst>
            </a:custGeom>
            <a:noFill/>
            <a:ln cap="flat" cmpd="sng" w="9525">
              <a:solidFill>
                <a:srgbClr val="FFC500"/>
              </a:solidFill>
              <a:prstDash val="solid"/>
              <a:miter lim="800000"/>
              <a:headEnd len="sm" w="sm" type="none"/>
              <a:tailEnd len="med" w="med" type="stealth"/>
            </a:ln>
          </p:spPr>
        </p:sp>
        <p:sp>
          <p:nvSpPr>
            <p:cNvPr id="259" name="Google Shape;259;p35"/>
            <p:cNvSpPr txBox="1"/>
            <p:nvPr/>
          </p:nvSpPr>
          <p:spPr>
            <a:xfrm>
              <a:off x="3752481" y="536683"/>
              <a:ext cx="18600" cy="36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A1E31"/>
                </a:buClr>
                <a:buSzPts val="400"/>
                <a:buFont typeface="Arial"/>
                <a:buNone/>
              </a:pPr>
              <a:r>
                <a:t/>
              </a:r>
              <a:endParaRPr b="0" i="0" sz="400" u="none" cap="none" strike="noStrike">
                <a:solidFill>
                  <a:srgbClr val="002E6D"/>
                </a:solidFill>
                <a:latin typeface="Source Sans Pro"/>
                <a:ea typeface="Source Sans Pro"/>
                <a:cs typeface="Source Sans Pro"/>
                <a:sym typeface="Source Sans Pro"/>
              </a:endParaRPr>
            </a:p>
          </p:txBody>
        </p:sp>
      </p:grpSp>
      <p:grpSp>
        <p:nvGrpSpPr>
          <p:cNvPr id="260" name="Google Shape;260;p35"/>
          <p:cNvGrpSpPr/>
          <p:nvPr/>
        </p:nvGrpSpPr>
        <p:grpSpPr>
          <a:xfrm>
            <a:off x="5152959" y="1614627"/>
            <a:ext cx="2397672" cy="1305337"/>
            <a:chOff x="1984109" y="55648"/>
            <a:chExt cx="1609500" cy="965700"/>
          </a:xfrm>
        </p:grpSpPr>
        <p:sp>
          <p:nvSpPr>
            <p:cNvPr id="261" name="Google Shape;261;p35"/>
            <p:cNvSpPr/>
            <p:nvPr/>
          </p:nvSpPr>
          <p:spPr>
            <a:xfrm>
              <a:off x="1984109" y="55648"/>
              <a:ext cx="1609500" cy="965700"/>
            </a:xfrm>
            <a:prstGeom prst="rect">
              <a:avLst/>
            </a:prstGeom>
            <a:solidFill>
              <a:schemeClr val="accent2"/>
            </a:solidFill>
            <a:ln cap="flat" cmpd="sng" w="12700">
              <a:solidFill>
                <a:srgbClr val="FBFBFB"/>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2" name="Google Shape;262;p35"/>
            <p:cNvSpPr txBox="1"/>
            <p:nvPr/>
          </p:nvSpPr>
          <p:spPr>
            <a:xfrm>
              <a:off x="1984109" y="55648"/>
              <a:ext cx="1609500" cy="965700"/>
            </a:xfrm>
            <a:prstGeom prst="rect">
              <a:avLst/>
            </a:prstGeom>
            <a:solidFill>
              <a:schemeClr val="accent2"/>
            </a:solidFill>
            <a:ln>
              <a:noFill/>
            </a:ln>
          </p:spPr>
          <p:txBody>
            <a:bodyPr anchorCtr="0" anchor="ctr" bIns="69350" lIns="69350" spcFirstLastPara="1" rIns="69350" wrap="square" tIns="69350">
              <a:noAutofit/>
            </a:bodyPr>
            <a:lstStyle/>
            <a:p>
              <a:pPr indent="0" lvl="0" marL="0" marR="0" rtl="0" algn="ctr">
                <a:lnSpc>
                  <a:spcPct val="90000"/>
                </a:lnSpc>
                <a:spcBef>
                  <a:spcPts val="0"/>
                </a:spcBef>
                <a:spcAft>
                  <a:spcPts val="0"/>
                </a:spcAft>
                <a:buClr>
                  <a:srgbClr val="FFFFFF"/>
                </a:buClr>
                <a:buSzPts val="1000"/>
                <a:buFont typeface="Source Sans Pro"/>
                <a:buNone/>
              </a:pPr>
              <a:r>
                <a:rPr b="1" i="0" lang="en-US" sz="1800" u="sng" cap="none" strike="noStrike">
                  <a:solidFill>
                    <a:schemeClr val="lt1"/>
                  </a:solidFill>
                  <a:latin typeface="Source Sans Pro"/>
                  <a:ea typeface="Source Sans Pro"/>
                  <a:cs typeface="Source Sans Pro"/>
                  <a:sym typeface="Source Sans Pro"/>
                  <a:hlinkClick r:id="rId3">
                    <a:extLst>
                      <a:ext uri="{A12FA001-AC4F-418D-AE19-62706E023703}">
                        <ahyp:hlinkClr val="tx"/>
                      </a:ext>
                    </a:extLst>
                  </a:hlinkClick>
                </a:rPr>
                <a:t>Release of Governor’s Budget</a:t>
              </a:r>
              <a:br>
                <a:rPr b="1" i="0" lang="en-US" sz="1800" u="none" cap="none" strike="noStrike">
                  <a:solidFill>
                    <a:srgbClr val="FFFFFF"/>
                  </a:solidFill>
                  <a:latin typeface="Source Sans Pro"/>
                  <a:ea typeface="Source Sans Pro"/>
                  <a:cs typeface="Source Sans Pro"/>
                  <a:sym typeface="Source Sans Pro"/>
                </a:rPr>
              </a:br>
              <a:r>
                <a:rPr b="1" i="0" lang="en-US" sz="1800" u="none" cap="none" strike="noStrike">
                  <a:solidFill>
                    <a:srgbClr val="FFFFFF"/>
                  </a:solidFill>
                  <a:latin typeface="Source Sans Pro"/>
                  <a:ea typeface="Source Sans Pro"/>
                  <a:cs typeface="Source Sans Pro"/>
                  <a:sym typeface="Source Sans Pro"/>
                </a:rPr>
                <a:t>(January 10)</a:t>
              </a:r>
              <a:endParaRPr b="1" sz="1800"/>
            </a:p>
          </p:txBody>
        </p:sp>
      </p:grpSp>
      <p:grpSp>
        <p:nvGrpSpPr>
          <p:cNvPr id="263" name="Google Shape;263;p35"/>
          <p:cNvGrpSpPr/>
          <p:nvPr/>
        </p:nvGrpSpPr>
        <p:grpSpPr>
          <a:xfrm>
            <a:off x="3402527" y="2917628"/>
            <a:ext cx="5898765" cy="459037"/>
            <a:chOff x="809086" y="1019620"/>
            <a:chExt cx="3959700" cy="339600"/>
          </a:xfrm>
        </p:grpSpPr>
        <p:sp>
          <p:nvSpPr>
            <p:cNvPr id="264" name="Google Shape;264;p35"/>
            <p:cNvSpPr/>
            <p:nvPr/>
          </p:nvSpPr>
          <p:spPr>
            <a:xfrm>
              <a:off x="809086" y="1019620"/>
              <a:ext cx="3959700" cy="339600"/>
            </a:xfrm>
            <a:custGeom>
              <a:rect b="b" l="l" r="r" t="t"/>
              <a:pathLst>
                <a:path extrusionOk="0" h="120000" w="120000">
                  <a:moveTo>
                    <a:pt x="120000" y="0"/>
                  </a:moveTo>
                  <a:lnTo>
                    <a:pt x="120000" y="66042"/>
                  </a:lnTo>
                  <a:lnTo>
                    <a:pt x="0" y="66042"/>
                  </a:lnTo>
                  <a:lnTo>
                    <a:pt x="0" y="120000"/>
                  </a:lnTo>
                </a:path>
              </a:pathLst>
            </a:custGeom>
            <a:noFill/>
            <a:ln cap="flat" cmpd="sng" w="9525">
              <a:solidFill>
                <a:srgbClr val="FFC500"/>
              </a:solidFill>
              <a:prstDash val="solid"/>
              <a:miter lim="800000"/>
              <a:headEnd len="sm" w="sm" type="none"/>
              <a:tailEnd len="med" w="med" type="stealth"/>
            </a:ln>
          </p:spPr>
        </p:sp>
        <p:sp>
          <p:nvSpPr>
            <p:cNvPr id="265" name="Google Shape;265;p35"/>
            <p:cNvSpPr txBox="1"/>
            <p:nvPr/>
          </p:nvSpPr>
          <p:spPr>
            <a:xfrm>
              <a:off x="2689496" y="1187576"/>
              <a:ext cx="198900" cy="36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A1E31"/>
                </a:buClr>
                <a:buSzPts val="400"/>
                <a:buFont typeface="Arial"/>
                <a:buNone/>
              </a:pPr>
              <a:r>
                <a:t/>
              </a:r>
              <a:endParaRPr b="0" i="0" sz="400" u="none" cap="none" strike="noStrike">
                <a:solidFill>
                  <a:srgbClr val="002E6D"/>
                </a:solidFill>
                <a:latin typeface="Source Sans Pro"/>
                <a:ea typeface="Source Sans Pro"/>
                <a:cs typeface="Source Sans Pro"/>
                <a:sym typeface="Source Sans Pro"/>
              </a:endParaRPr>
            </a:p>
          </p:txBody>
        </p:sp>
      </p:grpSp>
      <p:grpSp>
        <p:nvGrpSpPr>
          <p:cNvPr id="266" name="Google Shape;266;p35"/>
          <p:cNvGrpSpPr/>
          <p:nvPr/>
        </p:nvGrpSpPr>
        <p:grpSpPr>
          <a:xfrm>
            <a:off x="8102318" y="1614627"/>
            <a:ext cx="2397672" cy="1305337"/>
            <a:chOff x="3963943" y="55648"/>
            <a:chExt cx="1609500" cy="965700"/>
          </a:xfrm>
        </p:grpSpPr>
        <p:sp>
          <p:nvSpPr>
            <p:cNvPr id="267" name="Google Shape;267;p35"/>
            <p:cNvSpPr/>
            <p:nvPr/>
          </p:nvSpPr>
          <p:spPr>
            <a:xfrm>
              <a:off x="3963943" y="55648"/>
              <a:ext cx="1609500" cy="965700"/>
            </a:xfrm>
            <a:prstGeom prst="rect">
              <a:avLst/>
            </a:prstGeom>
            <a:solidFill>
              <a:schemeClr val="accent2"/>
            </a:solidFill>
            <a:ln cap="flat" cmpd="sng" w="12700">
              <a:solidFill>
                <a:srgbClr val="FBFBFB"/>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8" name="Google Shape;268;p35"/>
            <p:cNvSpPr txBox="1"/>
            <p:nvPr/>
          </p:nvSpPr>
          <p:spPr>
            <a:xfrm>
              <a:off x="3963943" y="55648"/>
              <a:ext cx="1609500" cy="965700"/>
            </a:xfrm>
            <a:prstGeom prst="rect">
              <a:avLst/>
            </a:prstGeom>
            <a:solidFill>
              <a:schemeClr val="accent2"/>
            </a:solidFill>
            <a:ln>
              <a:noFill/>
            </a:ln>
          </p:spPr>
          <p:txBody>
            <a:bodyPr anchorCtr="0" anchor="ctr" bIns="69350" lIns="69350" spcFirstLastPara="1" rIns="69350" wrap="square" tIns="69350">
              <a:noAutofit/>
            </a:bodyPr>
            <a:lstStyle/>
            <a:p>
              <a:pPr indent="0" lvl="0" marL="0" marR="0" rtl="0" algn="ctr">
                <a:lnSpc>
                  <a:spcPct val="90000"/>
                </a:lnSpc>
                <a:spcBef>
                  <a:spcPts val="0"/>
                </a:spcBef>
                <a:spcAft>
                  <a:spcPts val="0"/>
                </a:spcAft>
                <a:buClr>
                  <a:srgbClr val="FFFFFF"/>
                </a:buClr>
                <a:buSzPts val="1000"/>
                <a:buFont typeface="Source Sans Pro"/>
                <a:buNone/>
              </a:pPr>
              <a:r>
                <a:rPr b="1" i="0" lang="en-US" sz="1800" u="sng" cap="none" strike="noStrike">
                  <a:solidFill>
                    <a:schemeClr val="lt1"/>
                  </a:solidFill>
                  <a:latin typeface="Source Sans Pro"/>
                  <a:ea typeface="Source Sans Pro"/>
                  <a:cs typeface="Source Sans Pro"/>
                  <a:sym typeface="Source Sans Pro"/>
                  <a:hlinkClick r:id="rId4">
                    <a:extLst>
                      <a:ext uri="{A12FA001-AC4F-418D-AE19-62706E023703}">
                        <ahyp:hlinkClr val="tx"/>
                      </a:ext>
                    </a:extLst>
                  </a:hlinkClick>
                </a:rPr>
                <a:t>Budget Trailer Bills Introduced </a:t>
              </a:r>
              <a:r>
                <a:rPr b="1" i="0" lang="en-US" sz="1800" u="none" cap="none" strike="noStrike">
                  <a:solidFill>
                    <a:srgbClr val="FFFFFF"/>
                  </a:solidFill>
                  <a:latin typeface="Source Sans Pro"/>
                  <a:ea typeface="Source Sans Pro"/>
                  <a:cs typeface="Source Sans Pro"/>
                  <a:sym typeface="Source Sans Pro"/>
                </a:rPr>
                <a:t>(January-February)</a:t>
              </a:r>
              <a:endParaRPr b="1" sz="1800"/>
            </a:p>
          </p:txBody>
        </p:sp>
      </p:grpSp>
      <p:grpSp>
        <p:nvGrpSpPr>
          <p:cNvPr id="269" name="Google Shape;269;p35"/>
          <p:cNvGrpSpPr/>
          <p:nvPr/>
        </p:nvGrpSpPr>
        <p:grpSpPr>
          <a:xfrm>
            <a:off x="4598771" y="4011397"/>
            <a:ext cx="505902" cy="123681"/>
            <a:chOff x="1612096" y="1828800"/>
            <a:chExt cx="339600" cy="91500"/>
          </a:xfrm>
        </p:grpSpPr>
        <p:sp>
          <p:nvSpPr>
            <p:cNvPr id="270" name="Google Shape;270;p35"/>
            <p:cNvSpPr/>
            <p:nvPr/>
          </p:nvSpPr>
          <p:spPr>
            <a:xfrm>
              <a:off x="1612096" y="1828800"/>
              <a:ext cx="339600" cy="91500"/>
            </a:xfrm>
            <a:custGeom>
              <a:rect b="b" l="l" r="r" t="t"/>
              <a:pathLst>
                <a:path extrusionOk="0" h="120000" w="120000">
                  <a:moveTo>
                    <a:pt x="0" y="60000"/>
                  </a:moveTo>
                  <a:lnTo>
                    <a:pt x="120000" y="60000"/>
                  </a:lnTo>
                </a:path>
              </a:pathLst>
            </a:custGeom>
            <a:noFill/>
            <a:ln cap="flat" cmpd="sng" w="9525">
              <a:solidFill>
                <a:srgbClr val="FFC500"/>
              </a:solidFill>
              <a:prstDash val="solid"/>
              <a:miter lim="800000"/>
              <a:headEnd len="sm" w="sm" type="none"/>
              <a:tailEnd len="med" w="med" type="stealth"/>
            </a:ln>
          </p:spPr>
        </p:sp>
        <p:sp>
          <p:nvSpPr>
            <p:cNvPr id="271" name="Google Shape;271;p35"/>
            <p:cNvSpPr txBox="1"/>
            <p:nvPr/>
          </p:nvSpPr>
          <p:spPr>
            <a:xfrm>
              <a:off x="1772647" y="1872668"/>
              <a:ext cx="18600" cy="36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A1E31"/>
                </a:buClr>
                <a:buSzPts val="400"/>
                <a:buFont typeface="Arial"/>
                <a:buNone/>
              </a:pPr>
              <a:r>
                <a:t/>
              </a:r>
              <a:endParaRPr b="0" i="0" sz="400" u="none" cap="none" strike="noStrike">
                <a:solidFill>
                  <a:srgbClr val="002E6D"/>
                </a:solidFill>
                <a:latin typeface="Source Sans Pro"/>
                <a:ea typeface="Source Sans Pro"/>
                <a:cs typeface="Source Sans Pro"/>
                <a:sym typeface="Source Sans Pro"/>
              </a:endParaRPr>
            </a:p>
          </p:txBody>
        </p:sp>
      </p:grpSp>
      <p:sp>
        <p:nvSpPr>
          <p:cNvPr id="272" name="Google Shape;272;p35"/>
          <p:cNvSpPr/>
          <p:nvPr/>
        </p:nvSpPr>
        <p:spPr>
          <a:xfrm>
            <a:off x="2203600" y="3420410"/>
            <a:ext cx="2397600" cy="1305300"/>
          </a:xfrm>
          <a:prstGeom prst="rect">
            <a:avLst/>
          </a:prstGeom>
          <a:solidFill>
            <a:srgbClr val="41463F"/>
          </a:solidFill>
          <a:ln cap="flat" cmpd="sng" w="12700">
            <a:solidFill>
              <a:srgbClr val="FBFBFB"/>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3" name="Google Shape;273;p35"/>
          <p:cNvSpPr txBox="1"/>
          <p:nvPr/>
        </p:nvSpPr>
        <p:spPr>
          <a:xfrm>
            <a:off x="2203600" y="3420410"/>
            <a:ext cx="2397600" cy="1305300"/>
          </a:xfrm>
          <a:prstGeom prst="rect">
            <a:avLst/>
          </a:prstGeom>
          <a:solidFill>
            <a:schemeClr val="accent2"/>
          </a:solidFill>
          <a:ln>
            <a:noFill/>
          </a:ln>
        </p:spPr>
        <p:txBody>
          <a:bodyPr anchorCtr="0" anchor="ctr" bIns="69350" lIns="69350" spcFirstLastPara="1" rIns="69350" wrap="square" tIns="69350">
            <a:noAutofit/>
          </a:bodyPr>
          <a:lstStyle/>
          <a:p>
            <a:pPr indent="0" lvl="0" marL="0" marR="0" rtl="0" algn="ctr">
              <a:lnSpc>
                <a:spcPct val="90000"/>
              </a:lnSpc>
              <a:spcBef>
                <a:spcPts val="0"/>
              </a:spcBef>
              <a:spcAft>
                <a:spcPts val="0"/>
              </a:spcAft>
              <a:buClr>
                <a:srgbClr val="FFFFFF"/>
              </a:buClr>
              <a:buSzPts val="1000"/>
              <a:buFont typeface="Source Sans Pro"/>
              <a:buNone/>
            </a:pPr>
            <a:r>
              <a:rPr b="1" i="0" lang="en-US" sz="1800" u="none" cap="none" strike="noStrike">
                <a:solidFill>
                  <a:srgbClr val="FFFFFF"/>
                </a:solidFill>
                <a:latin typeface="Source Sans Pro"/>
                <a:ea typeface="Source Sans Pro"/>
                <a:cs typeface="Source Sans Pro"/>
                <a:sym typeface="Source Sans Pro"/>
              </a:rPr>
              <a:t>Budget Hearings</a:t>
            </a:r>
            <a:endParaRPr b="1" i="0" sz="1800" u="none" cap="none" strike="noStrike">
              <a:solidFill>
                <a:srgbClr val="FFFFFF"/>
              </a:solidFill>
              <a:latin typeface="Source Sans Pro"/>
              <a:ea typeface="Source Sans Pro"/>
              <a:cs typeface="Source Sans Pro"/>
              <a:sym typeface="Source Sans Pro"/>
            </a:endParaRPr>
          </a:p>
          <a:p>
            <a:pPr indent="0" lvl="0" marL="0" marR="0" rtl="0" algn="ctr">
              <a:lnSpc>
                <a:spcPct val="90000"/>
              </a:lnSpc>
              <a:spcBef>
                <a:spcPts val="0"/>
              </a:spcBef>
              <a:spcAft>
                <a:spcPts val="0"/>
              </a:spcAft>
              <a:buClr>
                <a:srgbClr val="FFFFFF"/>
              </a:buClr>
              <a:buSzPts val="1000"/>
              <a:buFont typeface="Source Sans Pro"/>
              <a:buNone/>
            </a:pPr>
            <a:r>
              <a:rPr b="1" lang="en-US" sz="1800" u="sng">
                <a:solidFill>
                  <a:schemeClr val="lt1"/>
                </a:solidFill>
                <a:latin typeface="Source Sans Pro"/>
                <a:ea typeface="Source Sans Pro"/>
                <a:cs typeface="Source Sans Pro"/>
                <a:sym typeface="Source Sans Pro"/>
                <a:hlinkClick r:id="rId5">
                  <a:extLst>
                    <a:ext uri="{A12FA001-AC4F-418D-AE19-62706E023703}">
                      <ahyp:hlinkClr val="tx"/>
                    </a:ext>
                  </a:extLst>
                </a:hlinkClick>
              </a:rPr>
              <a:t>LAO Report</a:t>
            </a:r>
            <a:endParaRPr b="1" sz="1800">
              <a:solidFill>
                <a:schemeClr val="lt1"/>
              </a:solidFill>
              <a:latin typeface="Source Sans Pro"/>
              <a:ea typeface="Source Sans Pro"/>
              <a:cs typeface="Source Sans Pro"/>
              <a:sym typeface="Source Sans Pro"/>
            </a:endParaRPr>
          </a:p>
          <a:p>
            <a:pPr indent="0" lvl="0" marL="0" marR="0" rtl="0" algn="ctr">
              <a:lnSpc>
                <a:spcPct val="90000"/>
              </a:lnSpc>
              <a:spcBef>
                <a:spcPts val="300"/>
              </a:spcBef>
              <a:spcAft>
                <a:spcPts val="0"/>
              </a:spcAft>
              <a:buClr>
                <a:srgbClr val="FFFFFF"/>
              </a:buClr>
              <a:buSzPts val="1000"/>
              <a:buFont typeface="Source Sans Pro"/>
              <a:buNone/>
            </a:pPr>
            <a:r>
              <a:rPr b="1" i="0" lang="en-US" sz="1800" u="none" cap="none" strike="noStrike">
                <a:solidFill>
                  <a:srgbClr val="FFFFFF"/>
                </a:solidFill>
                <a:latin typeface="Source Sans Pro"/>
                <a:ea typeface="Source Sans Pro"/>
                <a:cs typeface="Source Sans Pro"/>
                <a:sym typeface="Source Sans Pro"/>
              </a:rPr>
              <a:t>(February to June)</a:t>
            </a:r>
            <a:endParaRPr b="1" sz="1800"/>
          </a:p>
        </p:txBody>
      </p:sp>
      <p:grpSp>
        <p:nvGrpSpPr>
          <p:cNvPr id="274" name="Google Shape;274;p35"/>
          <p:cNvGrpSpPr/>
          <p:nvPr/>
        </p:nvGrpSpPr>
        <p:grpSpPr>
          <a:xfrm>
            <a:off x="7548130" y="4011397"/>
            <a:ext cx="505902" cy="123681"/>
            <a:chOff x="3591930" y="1828800"/>
            <a:chExt cx="339600" cy="91500"/>
          </a:xfrm>
        </p:grpSpPr>
        <p:sp>
          <p:nvSpPr>
            <p:cNvPr id="275" name="Google Shape;275;p35"/>
            <p:cNvSpPr/>
            <p:nvPr/>
          </p:nvSpPr>
          <p:spPr>
            <a:xfrm>
              <a:off x="3591930" y="1828800"/>
              <a:ext cx="339600" cy="91500"/>
            </a:xfrm>
            <a:custGeom>
              <a:rect b="b" l="l" r="r" t="t"/>
              <a:pathLst>
                <a:path extrusionOk="0" h="120000" w="120000">
                  <a:moveTo>
                    <a:pt x="0" y="60000"/>
                  </a:moveTo>
                  <a:lnTo>
                    <a:pt x="120000" y="60000"/>
                  </a:lnTo>
                </a:path>
              </a:pathLst>
            </a:custGeom>
            <a:noFill/>
            <a:ln cap="flat" cmpd="sng" w="9525">
              <a:solidFill>
                <a:srgbClr val="FFC500"/>
              </a:solidFill>
              <a:prstDash val="solid"/>
              <a:miter lim="800000"/>
              <a:headEnd len="sm" w="sm" type="none"/>
              <a:tailEnd len="med" w="med" type="stealth"/>
            </a:ln>
          </p:spPr>
        </p:sp>
        <p:sp>
          <p:nvSpPr>
            <p:cNvPr id="276" name="Google Shape;276;p35"/>
            <p:cNvSpPr txBox="1"/>
            <p:nvPr/>
          </p:nvSpPr>
          <p:spPr>
            <a:xfrm>
              <a:off x="3752481" y="1872668"/>
              <a:ext cx="18600" cy="36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A1E31"/>
                </a:buClr>
                <a:buSzPts val="400"/>
                <a:buFont typeface="Arial"/>
                <a:buNone/>
              </a:pPr>
              <a:r>
                <a:t/>
              </a:r>
              <a:endParaRPr b="0" i="0" sz="400" u="none" cap="none" strike="noStrike">
                <a:solidFill>
                  <a:srgbClr val="002E6D"/>
                </a:solidFill>
                <a:latin typeface="Source Sans Pro"/>
                <a:ea typeface="Source Sans Pro"/>
                <a:cs typeface="Source Sans Pro"/>
                <a:sym typeface="Source Sans Pro"/>
              </a:endParaRPr>
            </a:p>
          </p:txBody>
        </p:sp>
      </p:grpSp>
      <p:grpSp>
        <p:nvGrpSpPr>
          <p:cNvPr id="277" name="Google Shape;277;p35"/>
          <p:cNvGrpSpPr/>
          <p:nvPr/>
        </p:nvGrpSpPr>
        <p:grpSpPr>
          <a:xfrm>
            <a:off x="5152959" y="3420478"/>
            <a:ext cx="2397672" cy="1305337"/>
            <a:chOff x="1984109" y="1391633"/>
            <a:chExt cx="1609500" cy="965700"/>
          </a:xfrm>
        </p:grpSpPr>
        <p:sp>
          <p:nvSpPr>
            <p:cNvPr id="278" name="Google Shape;278;p35"/>
            <p:cNvSpPr/>
            <p:nvPr/>
          </p:nvSpPr>
          <p:spPr>
            <a:xfrm>
              <a:off x="1984109" y="1391633"/>
              <a:ext cx="1609500" cy="965700"/>
            </a:xfrm>
            <a:prstGeom prst="rect">
              <a:avLst/>
            </a:prstGeom>
            <a:solidFill>
              <a:schemeClr val="accent2"/>
            </a:solidFill>
            <a:ln cap="flat" cmpd="sng" w="12700">
              <a:solidFill>
                <a:srgbClr val="FBFBFB"/>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9" name="Google Shape;279;p35"/>
            <p:cNvSpPr txBox="1"/>
            <p:nvPr/>
          </p:nvSpPr>
          <p:spPr>
            <a:xfrm>
              <a:off x="1984109" y="1391633"/>
              <a:ext cx="1609500" cy="965700"/>
            </a:xfrm>
            <a:prstGeom prst="rect">
              <a:avLst/>
            </a:prstGeom>
            <a:solidFill>
              <a:schemeClr val="accent2"/>
            </a:solidFill>
            <a:ln>
              <a:noFill/>
            </a:ln>
          </p:spPr>
          <p:txBody>
            <a:bodyPr anchorCtr="0" anchor="ctr" bIns="69350" lIns="69350" spcFirstLastPara="1" rIns="69350" wrap="square" tIns="69350">
              <a:noAutofit/>
            </a:bodyPr>
            <a:lstStyle/>
            <a:p>
              <a:pPr indent="0" lvl="0" marL="0" marR="0" rtl="0" algn="ctr">
                <a:lnSpc>
                  <a:spcPct val="90000"/>
                </a:lnSpc>
                <a:spcBef>
                  <a:spcPts val="0"/>
                </a:spcBef>
                <a:spcAft>
                  <a:spcPts val="0"/>
                </a:spcAft>
                <a:buClr>
                  <a:srgbClr val="FFFFFF"/>
                </a:buClr>
                <a:buSzPts val="1000"/>
                <a:buFont typeface="Source Sans Pro"/>
                <a:buNone/>
              </a:pPr>
              <a:r>
                <a:rPr b="1" i="0" lang="en-US" sz="1800" u="sng" cap="none" strike="noStrike">
                  <a:solidFill>
                    <a:schemeClr val="lt1"/>
                  </a:solidFill>
                  <a:latin typeface="Source Sans Pro"/>
                  <a:ea typeface="Source Sans Pro"/>
                  <a:cs typeface="Source Sans Pro"/>
                  <a:sym typeface="Source Sans Pro"/>
                  <a:hlinkClick r:id="rId6">
                    <a:extLst>
                      <a:ext uri="{A12FA001-AC4F-418D-AE19-62706E023703}">
                        <ahyp:hlinkClr val="tx"/>
                      </a:ext>
                    </a:extLst>
                  </a:hlinkClick>
                </a:rPr>
                <a:t>Governor’s Revisions</a:t>
              </a:r>
              <a:endParaRPr b="1" sz="1800">
                <a:solidFill>
                  <a:schemeClr val="lt1"/>
                </a:solidFill>
              </a:endParaRPr>
            </a:p>
            <a:p>
              <a:pPr indent="0" lvl="0" marL="0" marR="0" rtl="0" algn="ctr">
                <a:lnSpc>
                  <a:spcPct val="90000"/>
                </a:lnSpc>
                <a:spcBef>
                  <a:spcPts val="300"/>
                </a:spcBef>
                <a:spcAft>
                  <a:spcPts val="0"/>
                </a:spcAft>
                <a:buClr>
                  <a:srgbClr val="FFFFFF"/>
                </a:buClr>
                <a:buSzPts val="1000"/>
                <a:buFont typeface="Source Sans Pro"/>
                <a:buNone/>
              </a:pPr>
              <a:r>
                <a:rPr b="1" i="0" lang="en-US" sz="1800" u="none" cap="none" strike="noStrike">
                  <a:solidFill>
                    <a:srgbClr val="FFFFFF"/>
                  </a:solidFill>
                  <a:latin typeface="Source Sans Pro"/>
                  <a:ea typeface="Source Sans Pro"/>
                  <a:cs typeface="Source Sans Pro"/>
                  <a:sym typeface="Source Sans Pro"/>
                </a:rPr>
                <a:t>(April and May)</a:t>
              </a:r>
              <a:endParaRPr b="1" sz="1800"/>
            </a:p>
          </p:txBody>
        </p:sp>
      </p:grpSp>
      <p:grpSp>
        <p:nvGrpSpPr>
          <p:cNvPr id="280" name="Google Shape;280;p35"/>
          <p:cNvGrpSpPr/>
          <p:nvPr/>
        </p:nvGrpSpPr>
        <p:grpSpPr>
          <a:xfrm>
            <a:off x="3402527" y="4723481"/>
            <a:ext cx="5898765" cy="459037"/>
            <a:chOff x="809086" y="2355606"/>
            <a:chExt cx="3959700" cy="339600"/>
          </a:xfrm>
        </p:grpSpPr>
        <p:sp>
          <p:nvSpPr>
            <p:cNvPr id="281" name="Google Shape;281;p35"/>
            <p:cNvSpPr/>
            <p:nvPr/>
          </p:nvSpPr>
          <p:spPr>
            <a:xfrm>
              <a:off x="809086" y="2355606"/>
              <a:ext cx="3959700" cy="339600"/>
            </a:xfrm>
            <a:custGeom>
              <a:rect b="b" l="l" r="r" t="t"/>
              <a:pathLst>
                <a:path extrusionOk="0" h="120000" w="120000">
                  <a:moveTo>
                    <a:pt x="120000" y="0"/>
                  </a:moveTo>
                  <a:lnTo>
                    <a:pt x="120000" y="66042"/>
                  </a:lnTo>
                  <a:lnTo>
                    <a:pt x="0" y="66042"/>
                  </a:lnTo>
                  <a:lnTo>
                    <a:pt x="0" y="120000"/>
                  </a:lnTo>
                </a:path>
              </a:pathLst>
            </a:custGeom>
            <a:noFill/>
            <a:ln cap="flat" cmpd="sng" w="9525">
              <a:solidFill>
                <a:srgbClr val="FFC500"/>
              </a:solidFill>
              <a:prstDash val="solid"/>
              <a:miter lim="800000"/>
              <a:headEnd len="sm" w="sm" type="none"/>
              <a:tailEnd len="med" w="med" type="stealth"/>
            </a:ln>
          </p:spPr>
        </p:sp>
        <p:sp>
          <p:nvSpPr>
            <p:cNvPr id="282" name="Google Shape;282;p35"/>
            <p:cNvSpPr txBox="1"/>
            <p:nvPr/>
          </p:nvSpPr>
          <p:spPr>
            <a:xfrm>
              <a:off x="2689496" y="2523561"/>
              <a:ext cx="198900" cy="36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A1E31"/>
                </a:buClr>
                <a:buSzPts val="400"/>
                <a:buFont typeface="Arial"/>
                <a:buNone/>
              </a:pPr>
              <a:r>
                <a:t/>
              </a:r>
              <a:endParaRPr b="0" i="0" sz="400" u="none" cap="none" strike="noStrike">
                <a:solidFill>
                  <a:srgbClr val="002E6D"/>
                </a:solidFill>
                <a:latin typeface="Source Sans Pro"/>
                <a:ea typeface="Source Sans Pro"/>
                <a:cs typeface="Source Sans Pro"/>
                <a:sym typeface="Source Sans Pro"/>
              </a:endParaRPr>
            </a:p>
          </p:txBody>
        </p:sp>
      </p:grpSp>
      <p:grpSp>
        <p:nvGrpSpPr>
          <p:cNvPr id="283" name="Google Shape;283;p35"/>
          <p:cNvGrpSpPr/>
          <p:nvPr/>
        </p:nvGrpSpPr>
        <p:grpSpPr>
          <a:xfrm>
            <a:off x="8102318" y="3420478"/>
            <a:ext cx="2397672" cy="1305337"/>
            <a:chOff x="3963943" y="1391633"/>
            <a:chExt cx="1609500" cy="965700"/>
          </a:xfrm>
        </p:grpSpPr>
        <p:sp>
          <p:nvSpPr>
            <p:cNvPr id="284" name="Google Shape;284;p35"/>
            <p:cNvSpPr/>
            <p:nvPr/>
          </p:nvSpPr>
          <p:spPr>
            <a:xfrm>
              <a:off x="3963943" y="1391633"/>
              <a:ext cx="1609500" cy="965700"/>
            </a:xfrm>
            <a:prstGeom prst="rect">
              <a:avLst/>
            </a:prstGeom>
            <a:solidFill>
              <a:schemeClr val="accent2"/>
            </a:solidFill>
            <a:ln cap="flat" cmpd="sng" w="12700">
              <a:solidFill>
                <a:srgbClr val="FBFBFB"/>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5" name="Google Shape;285;p35"/>
            <p:cNvSpPr txBox="1"/>
            <p:nvPr/>
          </p:nvSpPr>
          <p:spPr>
            <a:xfrm>
              <a:off x="3963943" y="1391633"/>
              <a:ext cx="1609500" cy="965700"/>
            </a:xfrm>
            <a:prstGeom prst="rect">
              <a:avLst/>
            </a:prstGeom>
            <a:solidFill>
              <a:schemeClr val="accent2"/>
            </a:solidFill>
            <a:ln>
              <a:noFill/>
            </a:ln>
          </p:spPr>
          <p:txBody>
            <a:bodyPr anchorCtr="0" anchor="ctr" bIns="69350" lIns="69350" spcFirstLastPara="1" rIns="69350" wrap="square" tIns="69350">
              <a:noAutofit/>
            </a:bodyPr>
            <a:lstStyle/>
            <a:p>
              <a:pPr indent="0" lvl="0" marL="0" marR="0" rtl="0" algn="ctr">
                <a:lnSpc>
                  <a:spcPct val="90000"/>
                </a:lnSpc>
                <a:spcBef>
                  <a:spcPts val="0"/>
                </a:spcBef>
                <a:spcAft>
                  <a:spcPts val="0"/>
                </a:spcAft>
                <a:buClr>
                  <a:srgbClr val="FFFFFF"/>
                </a:buClr>
                <a:buSzPts val="1000"/>
                <a:buFont typeface="Source Sans Pro"/>
                <a:buNone/>
              </a:pPr>
              <a:r>
                <a:rPr b="1" i="0" lang="en-US" sz="1800" u="none" cap="none" strike="noStrike">
                  <a:solidFill>
                    <a:srgbClr val="FFFFFF"/>
                  </a:solidFill>
                  <a:latin typeface="Source Sans Pro"/>
                  <a:ea typeface="Source Sans Pro"/>
                  <a:cs typeface="Source Sans Pro"/>
                  <a:sym typeface="Source Sans Pro"/>
                </a:rPr>
                <a:t>Legislative Actions</a:t>
              </a:r>
              <a:endParaRPr b="1" sz="1800"/>
            </a:p>
            <a:p>
              <a:pPr indent="0" lvl="0" marL="0" marR="0" rtl="0" algn="ctr">
                <a:lnSpc>
                  <a:spcPct val="90000"/>
                </a:lnSpc>
                <a:spcBef>
                  <a:spcPts val="300"/>
                </a:spcBef>
                <a:spcAft>
                  <a:spcPts val="0"/>
                </a:spcAft>
                <a:buClr>
                  <a:srgbClr val="FFFFFF"/>
                </a:buClr>
                <a:buSzPts val="1000"/>
                <a:buFont typeface="Source Sans Pro"/>
                <a:buNone/>
              </a:pPr>
              <a:r>
                <a:rPr b="1" i="0" lang="en-US" sz="1800" u="none" cap="none" strike="noStrike">
                  <a:solidFill>
                    <a:srgbClr val="FFFFFF"/>
                  </a:solidFill>
                  <a:latin typeface="Source Sans Pro"/>
                  <a:ea typeface="Source Sans Pro"/>
                  <a:cs typeface="Source Sans Pro"/>
                  <a:sym typeface="Source Sans Pro"/>
                </a:rPr>
                <a:t>(June)</a:t>
              </a:r>
              <a:endParaRPr b="1" sz="1800"/>
            </a:p>
          </p:txBody>
        </p:sp>
      </p:grpSp>
      <p:grpSp>
        <p:nvGrpSpPr>
          <p:cNvPr id="286" name="Google Shape;286;p35"/>
          <p:cNvGrpSpPr/>
          <p:nvPr/>
        </p:nvGrpSpPr>
        <p:grpSpPr>
          <a:xfrm>
            <a:off x="4598771" y="5817248"/>
            <a:ext cx="505902" cy="123681"/>
            <a:chOff x="1612096" y="3164785"/>
            <a:chExt cx="339600" cy="91500"/>
          </a:xfrm>
        </p:grpSpPr>
        <p:sp>
          <p:nvSpPr>
            <p:cNvPr id="287" name="Google Shape;287;p35"/>
            <p:cNvSpPr/>
            <p:nvPr/>
          </p:nvSpPr>
          <p:spPr>
            <a:xfrm>
              <a:off x="1612096" y="3164785"/>
              <a:ext cx="339600" cy="91500"/>
            </a:xfrm>
            <a:custGeom>
              <a:rect b="b" l="l" r="r" t="t"/>
              <a:pathLst>
                <a:path extrusionOk="0" h="120000" w="120000">
                  <a:moveTo>
                    <a:pt x="0" y="60000"/>
                  </a:moveTo>
                  <a:lnTo>
                    <a:pt x="120000" y="60000"/>
                  </a:lnTo>
                </a:path>
              </a:pathLst>
            </a:custGeom>
            <a:noFill/>
            <a:ln cap="flat" cmpd="sng" w="9525">
              <a:solidFill>
                <a:srgbClr val="FFC500"/>
              </a:solidFill>
              <a:prstDash val="solid"/>
              <a:miter lim="800000"/>
              <a:headEnd len="sm" w="sm" type="none"/>
              <a:tailEnd len="med" w="med" type="stealth"/>
            </a:ln>
          </p:spPr>
        </p:sp>
        <p:sp>
          <p:nvSpPr>
            <p:cNvPr id="288" name="Google Shape;288;p35"/>
            <p:cNvSpPr txBox="1"/>
            <p:nvPr/>
          </p:nvSpPr>
          <p:spPr>
            <a:xfrm>
              <a:off x="1772647" y="3208654"/>
              <a:ext cx="18600" cy="36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A1E31"/>
                </a:buClr>
                <a:buSzPts val="400"/>
                <a:buFont typeface="Arial"/>
                <a:buNone/>
              </a:pPr>
              <a:r>
                <a:t/>
              </a:r>
              <a:endParaRPr b="0" i="0" sz="400" u="none" cap="none" strike="noStrike">
                <a:solidFill>
                  <a:srgbClr val="002E6D"/>
                </a:solidFill>
                <a:latin typeface="Source Sans Pro"/>
                <a:ea typeface="Source Sans Pro"/>
                <a:cs typeface="Source Sans Pro"/>
                <a:sym typeface="Source Sans Pro"/>
              </a:endParaRPr>
            </a:p>
          </p:txBody>
        </p:sp>
      </p:grpSp>
      <p:grpSp>
        <p:nvGrpSpPr>
          <p:cNvPr id="289" name="Google Shape;289;p35"/>
          <p:cNvGrpSpPr/>
          <p:nvPr/>
        </p:nvGrpSpPr>
        <p:grpSpPr>
          <a:xfrm>
            <a:off x="2203600" y="5226331"/>
            <a:ext cx="2397672" cy="1305337"/>
            <a:chOff x="4275" y="2727619"/>
            <a:chExt cx="1609500" cy="965700"/>
          </a:xfrm>
        </p:grpSpPr>
        <p:sp>
          <p:nvSpPr>
            <p:cNvPr id="290" name="Google Shape;290;p35"/>
            <p:cNvSpPr/>
            <p:nvPr/>
          </p:nvSpPr>
          <p:spPr>
            <a:xfrm>
              <a:off x="4275" y="2727619"/>
              <a:ext cx="1609500" cy="965700"/>
            </a:xfrm>
            <a:prstGeom prst="rect">
              <a:avLst/>
            </a:prstGeom>
            <a:solidFill>
              <a:schemeClr val="accent2"/>
            </a:solidFill>
            <a:ln cap="flat" cmpd="sng" w="12700">
              <a:solidFill>
                <a:srgbClr val="FBFBFB"/>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1" name="Google Shape;291;p35"/>
            <p:cNvSpPr txBox="1"/>
            <p:nvPr/>
          </p:nvSpPr>
          <p:spPr>
            <a:xfrm>
              <a:off x="4275" y="2727619"/>
              <a:ext cx="1609500" cy="965700"/>
            </a:xfrm>
            <a:prstGeom prst="rect">
              <a:avLst/>
            </a:prstGeom>
            <a:solidFill>
              <a:schemeClr val="accent2"/>
            </a:solidFill>
            <a:ln>
              <a:noFill/>
            </a:ln>
          </p:spPr>
          <p:txBody>
            <a:bodyPr anchorCtr="0" anchor="ctr" bIns="69350" lIns="69350" spcFirstLastPara="1" rIns="69350" wrap="square" tIns="69350">
              <a:noAutofit/>
            </a:bodyPr>
            <a:lstStyle/>
            <a:p>
              <a:pPr indent="0" lvl="0" marL="0" marR="0" rtl="0" algn="ctr">
                <a:lnSpc>
                  <a:spcPct val="90000"/>
                </a:lnSpc>
                <a:spcBef>
                  <a:spcPts val="0"/>
                </a:spcBef>
                <a:spcAft>
                  <a:spcPts val="0"/>
                </a:spcAft>
                <a:buClr>
                  <a:srgbClr val="FFFFFF"/>
                </a:buClr>
                <a:buSzPts val="1000"/>
                <a:buFont typeface="Source Sans Pro"/>
                <a:buNone/>
              </a:pPr>
              <a:r>
                <a:rPr b="1" i="0" lang="en-US" sz="1800" u="sng" cap="none" strike="noStrike">
                  <a:solidFill>
                    <a:schemeClr val="lt1"/>
                  </a:solidFill>
                  <a:latin typeface="Source Sans Pro"/>
                  <a:ea typeface="Source Sans Pro"/>
                  <a:cs typeface="Source Sans Pro"/>
                  <a:sym typeface="Source Sans Pro"/>
                  <a:hlinkClick r:id="rId7">
                    <a:extLst>
                      <a:ext uri="{A12FA001-AC4F-418D-AE19-62706E023703}">
                        <ahyp:hlinkClr val="tx"/>
                      </a:ext>
                    </a:extLst>
                  </a:hlinkClick>
                </a:rPr>
                <a:t>Governor’s Consideration</a:t>
              </a:r>
              <a:endParaRPr b="1" sz="1800">
                <a:solidFill>
                  <a:schemeClr val="lt1"/>
                </a:solidFill>
              </a:endParaRPr>
            </a:p>
            <a:p>
              <a:pPr indent="0" lvl="0" marL="0" marR="0" rtl="0" algn="ctr">
                <a:lnSpc>
                  <a:spcPct val="90000"/>
                </a:lnSpc>
                <a:spcBef>
                  <a:spcPts val="300"/>
                </a:spcBef>
                <a:spcAft>
                  <a:spcPts val="0"/>
                </a:spcAft>
                <a:buClr>
                  <a:srgbClr val="FFFFFF"/>
                </a:buClr>
                <a:buSzPts val="1000"/>
                <a:buFont typeface="Source Sans Pro"/>
                <a:buNone/>
              </a:pPr>
              <a:r>
                <a:rPr b="1" i="0" lang="en-US" sz="1800" u="none" cap="none" strike="noStrike">
                  <a:solidFill>
                    <a:srgbClr val="FFFFFF"/>
                  </a:solidFill>
                  <a:latin typeface="Source Sans Pro"/>
                  <a:ea typeface="Source Sans Pro"/>
                  <a:cs typeface="Source Sans Pro"/>
                  <a:sym typeface="Source Sans Pro"/>
                </a:rPr>
                <a:t>(June)</a:t>
              </a:r>
              <a:endParaRPr b="1" sz="1800"/>
            </a:p>
          </p:txBody>
        </p:sp>
      </p:grpSp>
      <p:grpSp>
        <p:nvGrpSpPr>
          <p:cNvPr id="292" name="Google Shape;292;p35"/>
          <p:cNvGrpSpPr/>
          <p:nvPr/>
        </p:nvGrpSpPr>
        <p:grpSpPr>
          <a:xfrm>
            <a:off x="5152959" y="5226331"/>
            <a:ext cx="2397672" cy="1305337"/>
            <a:chOff x="1984109" y="2727619"/>
            <a:chExt cx="1609500" cy="965700"/>
          </a:xfrm>
        </p:grpSpPr>
        <p:sp>
          <p:nvSpPr>
            <p:cNvPr id="293" name="Google Shape;293;p35"/>
            <p:cNvSpPr/>
            <p:nvPr/>
          </p:nvSpPr>
          <p:spPr>
            <a:xfrm>
              <a:off x="1984109" y="2727619"/>
              <a:ext cx="1609500" cy="965700"/>
            </a:xfrm>
            <a:prstGeom prst="rect">
              <a:avLst/>
            </a:prstGeom>
            <a:solidFill>
              <a:schemeClr val="accent2"/>
            </a:solidFill>
            <a:ln cap="flat" cmpd="sng" w="12700">
              <a:solidFill>
                <a:srgbClr val="FBFBFB"/>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p>
          </p:txBody>
        </p:sp>
        <p:sp>
          <p:nvSpPr>
            <p:cNvPr id="294" name="Google Shape;294;p35"/>
            <p:cNvSpPr txBox="1"/>
            <p:nvPr/>
          </p:nvSpPr>
          <p:spPr>
            <a:xfrm>
              <a:off x="1984109" y="2727619"/>
              <a:ext cx="1609500" cy="965700"/>
            </a:xfrm>
            <a:prstGeom prst="rect">
              <a:avLst/>
            </a:prstGeom>
            <a:solidFill>
              <a:schemeClr val="accent2"/>
            </a:solidFill>
            <a:ln>
              <a:noFill/>
            </a:ln>
          </p:spPr>
          <p:txBody>
            <a:bodyPr anchorCtr="0" anchor="ctr" bIns="69350" lIns="69350" spcFirstLastPara="1" rIns="69350" wrap="square" tIns="69350">
              <a:noAutofit/>
            </a:bodyPr>
            <a:lstStyle/>
            <a:p>
              <a:pPr indent="0" lvl="0" marL="0" marR="0" rtl="0" algn="ctr">
                <a:lnSpc>
                  <a:spcPct val="90000"/>
                </a:lnSpc>
                <a:spcBef>
                  <a:spcPts val="0"/>
                </a:spcBef>
                <a:spcAft>
                  <a:spcPts val="0"/>
                </a:spcAft>
                <a:buClr>
                  <a:srgbClr val="FFFFFF"/>
                </a:buClr>
                <a:buSzPts val="1000"/>
                <a:buFont typeface="Source Sans Pro"/>
                <a:buNone/>
              </a:pPr>
              <a:r>
                <a:rPr b="1" i="0" lang="en-US" sz="1800" u="none" cap="none" strike="noStrike">
                  <a:solidFill>
                    <a:srgbClr val="FFFFFF"/>
                  </a:solidFill>
                  <a:latin typeface="Source Sans Pro"/>
                  <a:ea typeface="Source Sans Pro"/>
                  <a:cs typeface="Source Sans Pro"/>
                  <a:sym typeface="Source Sans Pro"/>
                </a:rPr>
                <a:t>Budget Year Begins</a:t>
              </a:r>
              <a:endParaRPr b="1" sz="1800"/>
            </a:p>
            <a:p>
              <a:pPr indent="0" lvl="0" marL="0" marR="0" rtl="0" algn="ctr">
                <a:lnSpc>
                  <a:spcPct val="90000"/>
                </a:lnSpc>
                <a:spcBef>
                  <a:spcPts val="300"/>
                </a:spcBef>
                <a:spcAft>
                  <a:spcPts val="0"/>
                </a:spcAft>
                <a:buClr>
                  <a:srgbClr val="FFFFFF"/>
                </a:buClr>
                <a:buSzPts val="1000"/>
                <a:buFont typeface="Source Sans Pro"/>
                <a:buNone/>
              </a:pPr>
              <a:r>
                <a:rPr b="1" i="0" lang="en-US" sz="1800" u="none" cap="none" strike="noStrike">
                  <a:solidFill>
                    <a:srgbClr val="FFFFFF"/>
                  </a:solidFill>
                  <a:latin typeface="Source Sans Pro"/>
                  <a:ea typeface="Source Sans Pro"/>
                  <a:cs typeface="Source Sans Pro"/>
                  <a:sym typeface="Source Sans Pro"/>
                </a:rPr>
                <a:t>(July 1)</a:t>
              </a:r>
              <a:endParaRPr b="1" sz="1800"/>
            </a:p>
          </p:txBody>
        </p:sp>
      </p:grpSp>
    </p:spTree>
  </p:cSld>
  <p:clrMapOvr>
    <a:masterClrMapping/>
  </p:clrMapOvr>
</p:sld>
</file>

<file path=ppt/theme/theme1.xml><?xml version="1.0" encoding="utf-8"?>
<a:theme xmlns:a="http://schemas.openxmlformats.org/drawingml/2006/main" xmlns:r="http://schemas.openxmlformats.org/officeDocument/2006/relationships"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