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3"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3"/>
    <p:restoredTop sz="94640"/>
  </p:normalViewPr>
  <p:slideViewPr>
    <p:cSldViewPr snapToGrid="0">
      <p:cViewPr varScale="1">
        <p:scale>
          <a:sx n="86" d="100"/>
          <a:sy n="86" d="100"/>
        </p:scale>
        <p:origin x="216" y="3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0" name="Google Shape;4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22ed162b0b_0_1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22ed162b0b_0_13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09" name="Google Shape;109;g122ed162b0b_0_13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22ed162b0b_0_1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22ed162b0b_0_14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 name="Google Shape;117;g122ed162b0b_0_14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22ed162b0b_0_1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22ed162b0b_0_15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25" name="Google Shape;125;g122ed162b0b_0_15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22ed162b0b_0_1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22ed162b0b_0_15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33" name="Google Shape;133;g122ed162b0b_0_15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22ed162b0b_0_17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22ed162b0b_0_17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 name="Google Shape;141;g122ed162b0b_0_17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22ed162b0b_0_18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22ed162b0b_0_18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 name="Google Shape;149;g122ed162b0b_0_18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235e2f2635_0_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235e2f2635_0_1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7" name="Google Shape;157;g1235e2f2635_0_1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22ed162b0b_0_2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22ed162b0b_0_20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5" name="Google Shape;165;g122ed162b0b_0_20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122ed162b0b_0_19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122ed162b0b_0_19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73" name="Google Shape;173;g122ed162b0b_0_19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22ed162b0b_0_20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22ed162b0b_0_20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81" name="Google Shape;181;g122ed162b0b_0_20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45" name="Google Shape;4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2" name="Google Shape;5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9" name="Google Shape;5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22ed162b0b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g122ed162b0b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67" name="Google Shape;67;g122ed162b0b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22ed162b0b_0_7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22ed162b0b_0_7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 name="Google Shape;76;g122ed162b0b_0_7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2ed162b0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2ed162b0b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US" dirty="0"/>
              <a:t> </a:t>
            </a:r>
            <a:endParaRPr dirty="0"/>
          </a:p>
        </p:txBody>
      </p:sp>
      <p:sp>
        <p:nvSpPr>
          <p:cNvPr id="84" name="Google Shape;84;g122ed162b0b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22ed162b0b_0_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22ed162b0b_0_6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92" name="Google Shape;92;g122ed162b0b_0_6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122ed162b0b_0_1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122ed162b0b_0_12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00" name="Google Shape;100;g122ed162b0b_0_12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2"/>
          <p:cNvSpPr txBox="1">
            <a:spLocks noGrp="1"/>
          </p:cNvSpPr>
          <p:nvPr>
            <p:ph type="title"/>
          </p:nvPr>
        </p:nvSpPr>
        <p:spPr>
          <a:xfrm>
            <a:off x="959005" y="4683512"/>
            <a:ext cx="10432249" cy="173666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SzPts val="1400"/>
              <a:buNone/>
              <a:defRPr sz="4400">
                <a:solidFill>
                  <a:schemeClr val="lt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Slide A">
  <p:cSld name="Section Slide A">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0" y="0"/>
            <a:ext cx="3840163" cy="2352675"/>
          </a:xfrm>
          <a:prstGeom prst="rect">
            <a:avLst/>
          </a:prstGeom>
          <a:noFill/>
          <a:ln>
            <a:noFill/>
          </a:ln>
        </p:spPr>
      </p:pic>
      <p:sp>
        <p:nvSpPr>
          <p:cNvPr id="17" name="Google Shape;17;p3"/>
          <p:cNvSpPr/>
          <p:nvPr/>
        </p:nvSpPr>
        <p:spPr>
          <a:xfrm>
            <a:off x="3678238" y="0"/>
            <a:ext cx="8513762" cy="2352675"/>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rial"/>
                <a:ea typeface="Arial"/>
                <a:cs typeface="Arial"/>
                <a:sym typeface="Arial"/>
              </a:rPr>
              <a:t> </a:t>
            </a:r>
            <a:endParaRPr/>
          </a:p>
        </p:txBody>
      </p:sp>
      <p:pic>
        <p:nvPicPr>
          <p:cNvPr id="18" name="Google Shape;18;p3"/>
          <p:cNvPicPr preferRelativeResize="0"/>
          <p:nvPr/>
        </p:nvPicPr>
        <p:blipFill rotWithShape="1">
          <a:blip r:embed="rId3">
            <a:alphaModFix/>
          </a:blip>
          <a:srcRect/>
          <a:stretch/>
        </p:blipFill>
        <p:spPr>
          <a:xfrm>
            <a:off x="830263" y="6376988"/>
            <a:ext cx="377825" cy="377825"/>
          </a:xfrm>
          <a:prstGeom prst="rect">
            <a:avLst/>
          </a:prstGeom>
          <a:noFill/>
          <a:ln>
            <a:noFill/>
          </a:ln>
        </p:spPr>
      </p:pic>
      <p:sp>
        <p:nvSpPr>
          <p:cNvPr id="19" name="Google Shape;19;p3"/>
          <p:cNvSpPr txBox="1">
            <a:spLocks noGrp="1"/>
          </p:cNvSpPr>
          <p:nvPr>
            <p:ph type="title"/>
          </p:nvPr>
        </p:nvSpPr>
        <p:spPr>
          <a:xfrm>
            <a:off x="3295515" y="403412"/>
            <a:ext cx="8058283" cy="168576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400"/>
              <a:buNone/>
              <a:defRPr sz="3600">
                <a:solidFill>
                  <a:schemeClr val="lt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829994" y="2662568"/>
            <a:ext cx="10523806" cy="3569419"/>
          </a:xfrm>
          <a:prstGeom prst="rect">
            <a:avLst/>
          </a:prstGeom>
          <a:noFill/>
          <a:ln>
            <a:noFill/>
          </a:ln>
        </p:spPr>
        <p:txBody>
          <a:bodyPr spcFirstLastPara="1" wrap="square" lIns="91425" tIns="45700" rIns="91425" bIns="45700" anchor="t" anchorCtr="0">
            <a:noAutofit/>
          </a:bodyPr>
          <a:lstStyle>
            <a:lvl1pPr marL="457200" marR="0" lvl="0" indent="-228600" algn="l">
              <a:lnSpc>
                <a:spcPct val="90000"/>
              </a:lnSpc>
              <a:spcBef>
                <a:spcPts val="1000"/>
              </a:spcBef>
              <a:spcAft>
                <a:spcPts val="0"/>
              </a:spcAft>
              <a:buClr>
                <a:srgbClr val="404040"/>
              </a:buClr>
              <a:buSzPts val="2400"/>
              <a:buFont typeface="Arial"/>
              <a:buNone/>
              <a:defRPr sz="2400"/>
            </a:lvl1pPr>
            <a:lvl2pPr marL="914400" lvl="1" indent="-381000" algn="l">
              <a:lnSpc>
                <a:spcPct val="90000"/>
              </a:lnSpc>
              <a:spcBef>
                <a:spcPts val="500"/>
              </a:spcBef>
              <a:spcAft>
                <a:spcPts val="0"/>
              </a:spcAft>
              <a:buClr>
                <a:srgbClr val="404040"/>
              </a:buClr>
              <a:buSzPts val="2400"/>
              <a:buChar char="•"/>
              <a:defRPr sz="2400"/>
            </a:lvl2pPr>
            <a:lvl3pPr marL="1371600" lvl="2" indent="-355600" algn="l">
              <a:lnSpc>
                <a:spcPct val="90000"/>
              </a:lnSpc>
              <a:spcBef>
                <a:spcPts val="500"/>
              </a:spcBef>
              <a:spcAft>
                <a:spcPts val="0"/>
              </a:spcAft>
              <a:buClr>
                <a:srgbClr val="404040"/>
              </a:buClr>
              <a:buSzPts val="2000"/>
              <a:buChar char="•"/>
              <a:defRPr sz="2000"/>
            </a:lvl3pPr>
            <a:lvl4pPr marL="1828800" lvl="3" indent="-342900" algn="l">
              <a:lnSpc>
                <a:spcPct val="90000"/>
              </a:lnSpc>
              <a:spcBef>
                <a:spcPts val="500"/>
              </a:spcBef>
              <a:spcAft>
                <a:spcPts val="0"/>
              </a:spcAft>
              <a:buClr>
                <a:srgbClr val="404040"/>
              </a:buClr>
              <a:buSzPts val="1800"/>
              <a:buChar char="•"/>
              <a:defRPr sz="1800"/>
            </a:lvl4pPr>
            <a:lvl5pPr marL="2286000" lvl="4" indent="-355600" algn="l">
              <a:lnSpc>
                <a:spcPct val="90000"/>
              </a:lnSpc>
              <a:spcBef>
                <a:spcPts val="500"/>
              </a:spcBef>
              <a:spcAft>
                <a:spcPts val="0"/>
              </a:spcAft>
              <a:buClr>
                <a:srgbClr val="404040"/>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1" name="Google Shape;21;p3"/>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lvl1pPr marL="0" marR="0" lvl="0" indent="0" algn="r">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a:spcBef>
                <a:spcPts val="0"/>
              </a:spcBef>
              <a:spcAft>
                <a:spcPts val="0"/>
              </a:spcAft>
              <a:buNone/>
              <a:defRPr sz="1200" b="0"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1 Column Slide">
  <p:cSld name="Content 1 Column Slide">
    <p:spTree>
      <p:nvGrpSpPr>
        <p:cNvPr id="1" name="Shape 22"/>
        <p:cNvGrpSpPr/>
        <p:nvPr/>
      </p:nvGrpSpPr>
      <p:grpSpPr>
        <a:xfrm>
          <a:off x="0" y="0"/>
          <a:ext cx="0" cy="0"/>
          <a:chOff x="0" y="0"/>
          <a:chExt cx="0" cy="0"/>
        </a:xfrm>
      </p:grpSpPr>
      <p:pic>
        <p:nvPicPr>
          <p:cNvPr id="23" name="Google Shape;23;p4"/>
          <p:cNvPicPr preferRelativeResize="0"/>
          <p:nvPr/>
        </p:nvPicPr>
        <p:blipFill rotWithShape="1">
          <a:blip r:embed="rId2">
            <a:alphaModFix/>
          </a:blip>
          <a:srcRect/>
          <a:stretch/>
        </p:blipFill>
        <p:spPr>
          <a:xfrm>
            <a:off x="1277938" y="6376988"/>
            <a:ext cx="377825" cy="377825"/>
          </a:xfrm>
          <a:prstGeom prst="rect">
            <a:avLst/>
          </a:prstGeom>
          <a:noFill/>
          <a:ln>
            <a:noFill/>
          </a:ln>
        </p:spPr>
      </p:pic>
      <p:pic>
        <p:nvPicPr>
          <p:cNvPr id="24" name="Google Shape;24;p4"/>
          <p:cNvPicPr preferRelativeResize="0"/>
          <p:nvPr/>
        </p:nvPicPr>
        <p:blipFill rotWithShape="1">
          <a:blip r:embed="rId3">
            <a:alphaModFix/>
          </a:blip>
          <a:srcRect/>
          <a:stretch/>
        </p:blipFill>
        <p:spPr>
          <a:xfrm>
            <a:off x="0" y="0"/>
            <a:ext cx="822325" cy="6858000"/>
          </a:xfrm>
          <a:prstGeom prst="rect">
            <a:avLst/>
          </a:prstGeom>
          <a:noFill/>
          <a:ln>
            <a:noFill/>
          </a:ln>
        </p:spPr>
      </p:pic>
      <p:sp>
        <p:nvSpPr>
          <p:cNvPr id="25" name="Google Shape;25;p4"/>
          <p:cNvSpPr txBox="1">
            <a:spLocks noGrp="1"/>
          </p:cNvSpPr>
          <p:nvPr>
            <p:ph type="title"/>
          </p:nvPr>
        </p:nvSpPr>
        <p:spPr>
          <a:xfrm>
            <a:off x="1277650" y="365125"/>
            <a:ext cx="10046043" cy="132556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6" name="Google Shape;26;p4"/>
          <p:cNvSpPr txBox="1">
            <a:spLocks noGrp="1"/>
          </p:cNvSpPr>
          <p:nvPr>
            <p:ph type="body" idx="1"/>
          </p:nvPr>
        </p:nvSpPr>
        <p:spPr>
          <a:xfrm>
            <a:off x="1277650" y="1798320"/>
            <a:ext cx="10058400" cy="4419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404040"/>
              </a:buClr>
              <a:buSzPts val="1800"/>
              <a:buChar char="•"/>
              <a:defRPr/>
            </a:lvl1pPr>
            <a:lvl2pPr marL="914400" lvl="1" indent="-342900" algn="l">
              <a:lnSpc>
                <a:spcPct val="90000"/>
              </a:lnSpc>
              <a:spcBef>
                <a:spcPts val="500"/>
              </a:spcBef>
              <a:spcAft>
                <a:spcPts val="0"/>
              </a:spcAft>
              <a:buClr>
                <a:srgbClr val="404040"/>
              </a:buClr>
              <a:buSzPts val="1800"/>
              <a:buChar char="•"/>
              <a:defRPr/>
            </a:lvl2pPr>
            <a:lvl3pPr marL="1371600" lvl="2" indent="-342900" algn="l">
              <a:lnSpc>
                <a:spcPct val="90000"/>
              </a:lnSpc>
              <a:spcBef>
                <a:spcPts val="500"/>
              </a:spcBef>
              <a:spcAft>
                <a:spcPts val="0"/>
              </a:spcAft>
              <a:buClr>
                <a:srgbClr val="404040"/>
              </a:buClr>
              <a:buSzPts val="1800"/>
              <a:buChar char="•"/>
              <a:defRPr/>
            </a:lvl3pPr>
            <a:lvl4pPr marL="1828800" lvl="3" indent="-342900" algn="l">
              <a:lnSpc>
                <a:spcPct val="90000"/>
              </a:lnSpc>
              <a:spcBef>
                <a:spcPts val="500"/>
              </a:spcBef>
              <a:spcAft>
                <a:spcPts val="0"/>
              </a:spcAft>
              <a:buClr>
                <a:srgbClr val="404040"/>
              </a:buClr>
              <a:buSzPts val="1800"/>
              <a:buChar char="•"/>
              <a:defRPr/>
            </a:lvl4pPr>
            <a:lvl5pPr marL="2286000" lvl="4" indent="-342900" algn="l">
              <a:lnSpc>
                <a:spcPct val="90000"/>
              </a:lnSpc>
              <a:spcBef>
                <a:spcPts val="500"/>
              </a:spcBef>
              <a:spcAft>
                <a:spcPts val="0"/>
              </a:spcAft>
              <a:buClr>
                <a:srgbClr val="40404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4"/>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lvl1pPr marL="0" marR="0" lvl="0" indent="0" algn="r">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a:spcBef>
                <a:spcPts val="0"/>
              </a:spcBef>
              <a:spcAft>
                <a:spcPts val="0"/>
              </a:spcAft>
              <a:buNone/>
              <a:defRPr sz="1200" b="0"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2 Column Slide">
  <p:cSld name="Content 2 Column Slide">
    <p:spTree>
      <p:nvGrpSpPr>
        <p:cNvPr id="1" name="Shape 28"/>
        <p:cNvGrpSpPr/>
        <p:nvPr/>
      </p:nvGrpSpPr>
      <p:grpSpPr>
        <a:xfrm>
          <a:off x="0" y="0"/>
          <a:ext cx="0" cy="0"/>
          <a:chOff x="0" y="0"/>
          <a:chExt cx="0" cy="0"/>
        </a:xfrm>
      </p:grpSpPr>
      <p:pic>
        <p:nvPicPr>
          <p:cNvPr id="29" name="Google Shape;29;p5"/>
          <p:cNvPicPr preferRelativeResize="0"/>
          <p:nvPr/>
        </p:nvPicPr>
        <p:blipFill rotWithShape="1">
          <a:blip r:embed="rId2">
            <a:alphaModFix/>
          </a:blip>
          <a:srcRect/>
          <a:stretch/>
        </p:blipFill>
        <p:spPr>
          <a:xfrm>
            <a:off x="1277938" y="6376988"/>
            <a:ext cx="377825" cy="377825"/>
          </a:xfrm>
          <a:prstGeom prst="rect">
            <a:avLst/>
          </a:prstGeom>
          <a:noFill/>
          <a:ln>
            <a:noFill/>
          </a:ln>
        </p:spPr>
      </p:pic>
      <p:pic>
        <p:nvPicPr>
          <p:cNvPr id="30" name="Google Shape;30;p5"/>
          <p:cNvPicPr preferRelativeResize="0"/>
          <p:nvPr/>
        </p:nvPicPr>
        <p:blipFill rotWithShape="1">
          <a:blip r:embed="rId3">
            <a:alphaModFix/>
          </a:blip>
          <a:srcRect/>
          <a:stretch/>
        </p:blipFill>
        <p:spPr>
          <a:xfrm>
            <a:off x="0" y="0"/>
            <a:ext cx="822325" cy="6858000"/>
          </a:xfrm>
          <a:prstGeom prst="rect">
            <a:avLst/>
          </a:prstGeom>
          <a:noFill/>
          <a:ln>
            <a:noFill/>
          </a:ln>
        </p:spPr>
      </p:pic>
      <p:sp>
        <p:nvSpPr>
          <p:cNvPr id="31" name="Google Shape;31;p5"/>
          <p:cNvSpPr txBox="1">
            <a:spLocks noGrp="1"/>
          </p:cNvSpPr>
          <p:nvPr>
            <p:ph type="title"/>
          </p:nvPr>
        </p:nvSpPr>
        <p:spPr>
          <a:xfrm>
            <a:off x="1277650" y="365125"/>
            <a:ext cx="10046043" cy="132556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1400"/>
              <a:buNone/>
              <a:defRPr sz="3600">
                <a:solidFill>
                  <a:schemeClr val="dk2"/>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1277650" y="1798320"/>
            <a:ext cx="4922537" cy="439134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404040"/>
              </a:buClr>
              <a:buSzPts val="1800"/>
              <a:buChar char="•"/>
              <a:defRPr/>
            </a:lvl1pPr>
            <a:lvl2pPr marL="914400" lvl="1" indent="-342900" algn="l">
              <a:lnSpc>
                <a:spcPct val="90000"/>
              </a:lnSpc>
              <a:spcBef>
                <a:spcPts val="500"/>
              </a:spcBef>
              <a:spcAft>
                <a:spcPts val="0"/>
              </a:spcAft>
              <a:buClr>
                <a:srgbClr val="404040"/>
              </a:buClr>
              <a:buSzPts val="1800"/>
              <a:buChar char="•"/>
              <a:defRPr/>
            </a:lvl2pPr>
            <a:lvl3pPr marL="1371600" lvl="2" indent="-342900" algn="l">
              <a:lnSpc>
                <a:spcPct val="90000"/>
              </a:lnSpc>
              <a:spcBef>
                <a:spcPts val="500"/>
              </a:spcBef>
              <a:spcAft>
                <a:spcPts val="0"/>
              </a:spcAft>
              <a:buClr>
                <a:srgbClr val="404040"/>
              </a:buClr>
              <a:buSzPts val="1800"/>
              <a:buChar char="•"/>
              <a:defRPr/>
            </a:lvl3pPr>
            <a:lvl4pPr marL="1828800" lvl="3" indent="-342900" algn="l">
              <a:lnSpc>
                <a:spcPct val="90000"/>
              </a:lnSpc>
              <a:spcBef>
                <a:spcPts val="500"/>
              </a:spcBef>
              <a:spcAft>
                <a:spcPts val="0"/>
              </a:spcAft>
              <a:buClr>
                <a:srgbClr val="404040"/>
              </a:buClr>
              <a:buSzPts val="1800"/>
              <a:buChar char="•"/>
              <a:defRPr/>
            </a:lvl4pPr>
            <a:lvl5pPr marL="2286000" lvl="4" indent="-342900" algn="l">
              <a:lnSpc>
                <a:spcPct val="90000"/>
              </a:lnSpc>
              <a:spcBef>
                <a:spcPts val="500"/>
              </a:spcBef>
              <a:spcAft>
                <a:spcPts val="0"/>
              </a:spcAft>
              <a:buClr>
                <a:srgbClr val="40404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body" idx="2"/>
          </p:nvPr>
        </p:nvSpPr>
        <p:spPr>
          <a:xfrm>
            <a:off x="6388259" y="1798320"/>
            <a:ext cx="4948881" cy="439134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rgbClr val="404040"/>
              </a:buClr>
              <a:buSzPts val="1800"/>
              <a:buChar char="•"/>
              <a:defRPr/>
            </a:lvl1pPr>
            <a:lvl2pPr marL="914400" lvl="1" indent="-342900" algn="l">
              <a:lnSpc>
                <a:spcPct val="90000"/>
              </a:lnSpc>
              <a:spcBef>
                <a:spcPts val="500"/>
              </a:spcBef>
              <a:spcAft>
                <a:spcPts val="0"/>
              </a:spcAft>
              <a:buClr>
                <a:srgbClr val="404040"/>
              </a:buClr>
              <a:buSzPts val="1800"/>
              <a:buChar char="•"/>
              <a:defRPr/>
            </a:lvl2pPr>
            <a:lvl3pPr marL="1371600" lvl="2" indent="-342900" algn="l">
              <a:lnSpc>
                <a:spcPct val="90000"/>
              </a:lnSpc>
              <a:spcBef>
                <a:spcPts val="500"/>
              </a:spcBef>
              <a:spcAft>
                <a:spcPts val="0"/>
              </a:spcAft>
              <a:buClr>
                <a:srgbClr val="404040"/>
              </a:buClr>
              <a:buSzPts val="1800"/>
              <a:buChar char="•"/>
              <a:defRPr/>
            </a:lvl3pPr>
            <a:lvl4pPr marL="1828800" lvl="3" indent="-342900" algn="l">
              <a:lnSpc>
                <a:spcPct val="90000"/>
              </a:lnSpc>
              <a:spcBef>
                <a:spcPts val="500"/>
              </a:spcBef>
              <a:spcAft>
                <a:spcPts val="0"/>
              </a:spcAft>
              <a:buClr>
                <a:srgbClr val="404040"/>
              </a:buClr>
              <a:buSzPts val="1800"/>
              <a:buChar char="•"/>
              <a:defRPr/>
            </a:lvl4pPr>
            <a:lvl5pPr marL="2286000" lvl="4" indent="-342900" algn="l">
              <a:lnSpc>
                <a:spcPct val="90000"/>
              </a:lnSpc>
              <a:spcBef>
                <a:spcPts val="500"/>
              </a:spcBef>
              <a:spcAft>
                <a:spcPts val="0"/>
              </a:spcAft>
              <a:buClr>
                <a:srgbClr val="40404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5"/>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lvl1pPr marL="0" marR="0" lvl="0" indent="0" algn="r">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a:spcBef>
                <a:spcPts val="0"/>
              </a:spcBef>
              <a:spcAft>
                <a:spcPts val="0"/>
              </a:spcAft>
              <a:buNone/>
              <a:defRPr sz="1200" b="0"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5"/>
        <p:cNvGrpSpPr/>
        <p:nvPr/>
      </p:nvGrpSpPr>
      <p:grpSpPr>
        <a:xfrm>
          <a:off x="0" y="0"/>
          <a:ext cx="0" cy="0"/>
          <a:chOff x="0" y="0"/>
          <a:chExt cx="0" cy="0"/>
        </a:xfrm>
      </p:grpSpPr>
      <p:pic>
        <p:nvPicPr>
          <p:cNvPr id="36" name="Google Shape;36;p6"/>
          <p:cNvPicPr preferRelativeResize="0"/>
          <p:nvPr/>
        </p:nvPicPr>
        <p:blipFill rotWithShape="1">
          <a:blip r:embed="rId2">
            <a:alphaModFix/>
          </a:blip>
          <a:srcRect/>
          <a:stretch/>
        </p:blipFill>
        <p:spPr>
          <a:xfrm>
            <a:off x="830263" y="6376988"/>
            <a:ext cx="377825" cy="377825"/>
          </a:xfrm>
          <a:prstGeom prst="rect">
            <a:avLst/>
          </a:prstGeom>
          <a:noFill/>
          <a:ln>
            <a:noFill/>
          </a:ln>
        </p:spPr>
      </p:pic>
      <p:sp>
        <p:nvSpPr>
          <p:cNvPr id="37" name="Google Shape;37;p6"/>
          <p:cNvSpPr txBox="1">
            <a:spLocks noGrp="1"/>
          </p:cNvSpPr>
          <p:nvPr>
            <p:ph type="sldNum" idx="12"/>
          </p:nvPr>
        </p:nvSpPr>
        <p:spPr>
          <a:xfrm>
            <a:off x="10298113" y="6356350"/>
            <a:ext cx="1055687" cy="365125"/>
          </a:xfrm>
          <a:prstGeom prst="rect">
            <a:avLst/>
          </a:prstGeom>
          <a:noFill/>
          <a:ln>
            <a:noFill/>
          </a:ln>
        </p:spPr>
        <p:txBody>
          <a:bodyPr spcFirstLastPara="1" wrap="square" lIns="91425" tIns="45700" rIns="0" bIns="45700" anchor="ctr" anchorCtr="0">
            <a:noAutofit/>
          </a:bodyPr>
          <a:lstStyle>
            <a:lvl1pPr marL="0" marR="0" lvl="0" indent="0" algn="r">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a:spcBef>
                <a:spcPts val="0"/>
              </a:spcBef>
              <a:spcAft>
                <a:spcPts val="0"/>
              </a:spcAft>
              <a:buNone/>
              <a:defRPr sz="1200" b="0"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277938" y="365125"/>
            <a:ext cx="10075862"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2"/>
                </a:solidFill>
                <a:latin typeface="Palatino"/>
                <a:ea typeface="Palatino"/>
                <a:cs typeface="Palatino"/>
                <a:sym typeface="Palatino"/>
              </a:defRPr>
            </a:lvl1pPr>
            <a:lvl2pPr marR="0" lvl="1" algn="l" rtl="0">
              <a:lnSpc>
                <a:spcPct val="90000"/>
              </a:lnSpc>
              <a:spcBef>
                <a:spcPts val="0"/>
              </a:spcBef>
              <a:spcAft>
                <a:spcPts val="0"/>
              </a:spcAft>
              <a:buSzPts val="1400"/>
              <a:buNone/>
              <a:defRPr sz="4400" b="0" i="0" u="none" strike="noStrike" cap="none">
                <a:solidFill>
                  <a:schemeClr val="dk2"/>
                </a:solidFill>
                <a:latin typeface="Palatino"/>
                <a:ea typeface="Palatino"/>
                <a:cs typeface="Palatino"/>
                <a:sym typeface="Palatino"/>
              </a:defRPr>
            </a:lvl2pPr>
            <a:lvl3pPr marR="0" lvl="2" algn="l" rtl="0">
              <a:lnSpc>
                <a:spcPct val="90000"/>
              </a:lnSpc>
              <a:spcBef>
                <a:spcPts val="0"/>
              </a:spcBef>
              <a:spcAft>
                <a:spcPts val="0"/>
              </a:spcAft>
              <a:buSzPts val="1400"/>
              <a:buNone/>
              <a:defRPr sz="4400" b="0" i="0" u="none" strike="noStrike" cap="none">
                <a:solidFill>
                  <a:schemeClr val="dk2"/>
                </a:solidFill>
                <a:latin typeface="Palatino"/>
                <a:ea typeface="Palatino"/>
                <a:cs typeface="Palatino"/>
                <a:sym typeface="Palatino"/>
              </a:defRPr>
            </a:lvl3pPr>
            <a:lvl4pPr marR="0" lvl="3" algn="l" rtl="0">
              <a:lnSpc>
                <a:spcPct val="90000"/>
              </a:lnSpc>
              <a:spcBef>
                <a:spcPts val="0"/>
              </a:spcBef>
              <a:spcAft>
                <a:spcPts val="0"/>
              </a:spcAft>
              <a:buSzPts val="1400"/>
              <a:buNone/>
              <a:defRPr sz="4400" b="0" i="0" u="none" strike="noStrike" cap="none">
                <a:solidFill>
                  <a:schemeClr val="dk2"/>
                </a:solidFill>
                <a:latin typeface="Palatino"/>
                <a:ea typeface="Palatino"/>
                <a:cs typeface="Palatino"/>
                <a:sym typeface="Palatino"/>
              </a:defRPr>
            </a:lvl4pPr>
            <a:lvl5pPr marR="0" lvl="4" algn="l" rtl="0">
              <a:lnSpc>
                <a:spcPct val="90000"/>
              </a:lnSpc>
              <a:spcBef>
                <a:spcPts val="0"/>
              </a:spcBef>
              <a:spcAft>
                <a:spcPts val="0"/>
              </a:spcAft>
              <a:buSzPts val="1400"/>
              <a:buNone/>
              <a:defRPr sz="4400" b="0" i="0" u="none" strike="noStrike" cap="none">
                <a:solidFill>
                  <a:schemeClr val="dk2"/>
                </a:solidFill>
                <a:latin typeface="Palatino"/>
                <a:ea typeface="Palatino"/>
                <a:cs typeface="Palatino"/>
                <a:sym typeface="Palatino"/>
              </a:defRPr>
            </a:lvl5pPr>
            <a:lvl6pPr marR="0" lvl="5" algn="l" rtl="0">
              <a:lnSpc>
                <a:spcPct val="90000"/>
              </a:lnSpc>
              <a:spcBef>
                <a:spcPts val="0"/>
              </a:spcBef>
              <a:spcAft>
                <a:spcPts val="0"/>
              </a:spcAft>
              <a:buSzPts val="1400"/>
              <a:buNone/>
              <a:defRPr sz="4400" b="0" i="0" u="none" strike="noStrike" cap="none">
                <a:solidFill>
                  <a:srgbClr val="10476C"/>
                </a:solidFill>
                <a:latin typeface="Palatino"/>
                <a:ea typeface="Palatino"/>
                <a:cs typeface="Palatino"/>
                <a:sym typeface="Palatino"/>
              </a:defRPr>
            </a:lvl6pPr>
            <a:lvl7pPr marR="0" lvl="6" algn="l" rtl="0">
              <a:lnSpc>
                <a:spcPct val="90000"/>
              </a:lnSpc>
              <a:spcBef>
                <a:spcPts val="0"/>
              </a:spcBef>
              <a:spcAft>
                <a:spcPts val="0"/>
              </a:spcAft>
              <a:buSzPts val="1400"/>
              <a:buNone/>
              <a:defRPr sz="4400" b="0" i="0" u="none" strike="noStrike" cap="none">
                <a:solidFill>
                  <a:srgbClr val="10476C"/>
                </a:solidFill>
                <a:latin typeface="Palatino"/>
                <a:ea typeface="Palatino"/>
                <a:cs typeface="Palatino"/>
                <a:sym typeface="Palatino"/>
              </a:defRPr>
            </a:lvl7pPr>
            <a:lvl8pPr marR="0" lvl="7" algn="l" rtl="0">
              <a:lnSpc>
                <a:spcPct val="90000"/>
              </a:lnSpc>
              <a:spcBef>
                <a:spcPts val="0"/>
              </a:spcBef>
              <a:spcAft>
                <a:spcPts val="0"/>
              </a:spcAft>
              <a:buSzPts val="1400"/>
              <a:buNone/>
              <a:defRPr sz="4400" b="0" i="0" u="none" strike="noStrike" cap="none">
                <a:solidFill>
                  <a:srgbClr val="10476C"/>
                </a:solidFill>
                <a:latin typeface="Palatino"/>
                <a:ea typeface="Palatino"/>
                <a:cs typeface="Palatino"/>
                <a:sym typeface="Palatino"/>
              </a:defRPr>
            </a:lvl8pPr>
            <a:lvl9pPr marR="0" lvl="8" algn="l" rtl="0">
              <a:lnSpc>
                <a:spcPct val="90000"/>
              </a:lnSpc>
              <a:spcBef>
                <a:spcPts val="0"/>
              </a:spcBef>
              <a:spcAft>
                <a:spcPts val="0"/>
              </a:spcAft>
              <a:buSzPts val="1400"/>
              <a:buNone/>
              <a:defRPr sz="4400" b="0" i="0" u="none" strike="noStrike" cap="none">
                <a:solidFill>
                  <a:srgbClr val="10476C"/>
                </a:solidFill>
                <a:latin typeface="Palatino"/>
                <a:ea typeface="Palatino"/>
                <a:cs typeface="Palatino"/>
                <a:sym typeface="Palatino"/>
              </a:defRPr>
            </a:lvl9pPr>
          </a:lstStyle>
          <a:p>
            <a:endParaRPr/>
          </a:p>
        </p:txBody>
      </p:sp>
      <p:sp>
        <p:nvSpPr>
          <p:cNvPr id="11" name="Google Shape;11;p1"/>
          <p:cNvSpPr txBox="1">
            <a:spLocks noGrp="1"/>
          </p:cNvSpPr>
          <p:nvPr>
            <p:ph type="body" idx="1"/>
          </p:nvPr>
        </p:nvSpPr>
        <p:spPr>
          <a:xfrm>
            <a:off x="1289050" y="1825625"/>
            <a:ext cx="10064750" cy="4351338"/>
          </a:xfrm>
          <a:prstGeom prst="rect">
            <a:avLst/>
          </a:prstGeom>
          <a:noFill/>
          <a:ln>
            <a:noFill/>
          </a:ln>
        </p:spPr>
        <p:txBody>
          <a:bodyPr spcFirstLastPara="1" wrap="square" lIns="91425" tIns="45700" rIns="91425" bIns="45700" anchor="t" anchorCtr="0">
            <a:noAutofit/>
          </a:bodyPr>
          <a:lstStyle>
            <a:lvl1pPr marL="457200" marR="0" lvl="0" indent="-381000" algn="l" rtl="0">
              <a:lnSpc>
                <a:spcPct val="90000"/>
              </a:lnSpc>
              <a:spcBef>
                <a:spcPts val="1000"/>
              </a:spcBef>
              <a:spcAft>
                <a:spcPts val="0"/>
              </a:spcAft>
              <a:buClr>
                <a:srgbClr val="404040"/>
              </a:buClr>
              <a:buSzPts val="2400"/>
              <a:buFont typeface="Arial"/>
              <a:buChar char="•"/>
              <a:defRPr sz="2400" b="0" i="0" u="none" strike="noStrike" cap="none">
                <a:solidFill>
                  <a:srgbClr val="404040"/>
                </a:solidFill>
                <a:latin typeface="Arial"/>
                <a:ea typeface="Arial"/>
                <a:cs typeface="Arial"/>
                <a:sym typeface="Arial"/>
              </a:defRPr>
            </a:lvl1pPr>
            <a:lvl2pPr marL="914400" marR="0" lvl="1" indent="-368300" algn="l" rtl="0">
              <a:lnSpc>
                <a:spcPct val="90000"/>
              </a:lnSpc>
              <a:spcBef>
                <a:spcPts val="500"/>
              </a:spcBef>
              <a:spcAft>
                <a:spcPts val="0"/>
              </a:spcAft>
              <a:buClr>
                <a:srgbClr val="404040"/>
              </a:buClr>
              <a:buSzPts val="2200"/>
              <a:buFont typeface="Arial"/>
              <a:buChar char="•"/>
              <a:defRPr sz="2200" b="0" i="0" u="none" strike="noStrike" cap="none">
                <a:solidFill>
                  <a:srgbClr val="404040"/>
                </a:solidFill>
                <a:latin typeface="Arial"/>
                <a:ea typeface="Arial"/>
                <a:cs typeface="Arial"/>
                <a:sym typeface="Arial"/>
              </a:defRPr>
            </a:lvl2pPr>
            <a:lvl3pPr marL="1371600" marR="0" lvl="2" indent="-355600" algn="l" rtl="0">
              <a:lnSpc>
                <a:spcPct val="90000"/>
              </a:lnSpc>
              <a:spcBef>
                <a:spcPts val="500"/>
              </a:spcBef>
              <a:spcAft>
                <a:spcPts val="0"/>
              </a:spcAft>
              <a:buClr>
                <a:srgbClr val="404040"/>
              </a:buClr>
              <a:buSzPts val="2000"/>
              <a:buFont typeface="Arial"/>
              <a:buChar char="•"/>
              <a:defRPr sz="2000" b="0" i="0" u="none" strike="noStrike" cap="none">
                <a:solidFill>
                  <a:srgbClr val="404040"/>
                </a:solidFill>
                <a:latin typeface="Arial"/>
                <a:ea typeface="Arial"/>
                <a:cs typeface="Arial"/>
                <a:sym typeface="Arial"/>
              </a:defRPr>
            </a:lvl3pPr>
            <a:lvl4pPr marL="1828800" marR="0" lvl="3" indent="-342900" algn="l" rtl="0">
              <a:lnSpc>
                <a:spcPct val="90000"/>
              </a:lnSpc>
              <a:spcBef>
                <a:spcPts val="500"/>
              </a:spcBef>
              <a:spcAft>
                <a:spcPts val="0"/>
              </a:spcAft>
              <a:buClr>
                <a:srgbClr val="404040"/>
              </a:buClr>
              <a:buSzPts val="1800"/>
              <a:buFont typeface="Arial"/>
              <a:buChar char="•"/>
              <a:defRPr sz="1800" b="0" i="0" u="none" strike="noStrike" cap="none">
                <a:solidFill>
                  <a:srgbClr val="404040"/>
                </a:solidFill>
                <a:latin typeface="Arial"/>
                <a:ea typeface="Arial"/>
                <a:cs typeface="Arial"/>
                <a:sym typeface="Arial"/>
              </a:defRPr>
            </a:lvl4pPr>
            <a:lvl5pPr marL="2286000" marR="0" lvl="4" indent="-342900" algn="l" rtl="0">
              <a:lnSpc>
                <a:spcPct val="90000"/>
              </a:lnSpc>
              <a:spcBef>
                <a:spcPts val="500"/>
              </a:spcBef>
              <a:spcAft>
                <a:spcPts val="0"/>
              </a:spcAft>
              <a:buClr>
                <a:srgbClr val="404040"/>
              </a:buClr>
              <a:buSzPts val="1800"/>
              <a:buFont typeface="Arial"/>
              <a:buChar char="•"/>
              <a:defRPr sz="1800" b="0" i="0" u="none" strike="noStrike" cap="none">
                <a:solidFill>
                  <a:srgbClr val="404040"/>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lvl1pPr marL="0" marR="0" lvl="0" indent="0" algn="r" rtl="0">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rtl="0">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rtl="0">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rtl="0">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rtl="0">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rtl="0">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rtl="0">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rtl="0">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rtl="0">
              <a:spcBef>
                <a:spcPts val="0"/>
              </a:spcBef>
              <a:spcAft>
                <a:spcPts val="0"/>
              </a:spcAft>
              <a:buNone/>
              <a:defRPr sz="1200" b="0" i="0" u="none" strike="noStrike" cap="none">
                <a:solidFill>
                  <a:srgbClr val="7F7F7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diversity.williams.edu/racial-justice/"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files.eric.ed.gov/fulltext/EJ1203738.pdf" TargetMode="External"/><Relationship Id="rId5" Type="http://schemas.openxmlformats.org/officeDocument/2006/relationships/hyperlink" Target="https://richardmedernach.wordpress.com/2018/04/08/intrusive-advising-and-student-success/" TargetMode="External"/><Relationship Id="rId4" Type="http://schemas.openxmlformats.org/officeDocument/2006/relationships/hyperlink" Target="https://rossier.usc.edu/racial-equity-in-education-seven-key-point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diversity.williams.edu/racial-justice/"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rossier.usc.edu/racial-equity-in-education-seven-key-point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padlet.com/stewarrl/bedlw56n5xqv5csn"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238539" y="4683125"/>
            <a:ext cx="11754678" cy="192971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None/>
            </a:pPr>
            <a:r>
              <a:rPr lang="en-US" b="1"/>
              <a:t>Achieving Racial Justice Through Managing the Enrollment and Retention of BIPOC Students: Intrusive Student Services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6"/>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What Are Some Intrusive Support Interventions?</a:t>
            </a:r>
            <a:endParaRPr/>
          </a:p>
        </p:txBody>
      </p:sp>
      <p:sp>
        <p:nvSpPr>
          <p:cNvPr id="112" name="Google Shape;112;p16"/>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Now that we have discussed some potential barriers to racial equity in regards to enrollment management, what are some suggested intrusive interventions for our underrepresented students of color?</a:t>
            </a:r>
            <a:endParaRPr/>
          </a:p>
          <a:p>
            <a:pPr marL="0" lvl="0" indent="0" algn="l" rtl="0">
              <a:spcBef>
                <a:spcPts val="1000"/>
              </a:spcBef>
              <a:spcAft>
                <a:spcPts val="0"/>
              </a:spcAft>
              <a:buNone/>
            </a:pPr>
            <a:r>
              <a:rPr lang="en-US">
                <a:solidFill>
                  <a:srgbClr val="2B2B2B"/>
                </a:solidFill>
                <a:highlight>
                  <a:srgbClr val="FFFFFF"/>
                </a:highlight>
              </a:rPr>
              <a:t>Keeping in mind that academic achievement, student retention, and student satisfaction are all essential components of student success.</a:t>
            </a:r>
            <a:endParaRPr sz="3600"/>
          </a:p>
        </p:txBody>
      </p:sp>
      <p:sp>
        <p:nvSpPr>
          <p:cNvPr id="113" name="Google Shape;113;p16"/>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7"/>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College Access &amp; Advising Programs for High School Students</a:t>
            </a:r>
            <a:endParaRPr/>
          </a:p>
        </p:txBody>
      </p:sp>
      <p:sp>
        <p:nvSpPr>
          <p:cNvPr id="120" name="Google Shape;120;p17"/>
          <p:cNvSpPr txBox="1">
            <a:spLocks noGrp="1"/>
          </p:cNvSpPr>
          <p:nvPr>
            <p:ph type="body" idx="1"/>
          </p:nvPr>
        </p:nvSpPr>
        <p:spPr>
          <a:xfrm>
            <a:off x="1459825" y="1813782"/>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Such programs can increase specific college enrollment when </a:t>
            </a:r>
            <a:r>
              <a:rPr lang="en-US" b="1"/>
              <a:t>specifically</a:t>
            </a:r>
            <a:r>
              <a:rPr lang="en-US"/>
              <a:t> aimed at underrepresented students of color</a:t>
            </a:r>
            <a:endParaRPr/>
          </a:p>
          <a:p>
            <a:pPr marL="0" lvl="0" indent="0" algn="l" rtl="0">
              <a:spcBef>
                <a:spcPts val="1000"/>
              </a:spcBef>
              <a:spcAft>
                <a:spcPts val="0"/>
              </a:spcAft>
              <a:buNone/>
            </a:pPr>
            <a:endParaRPr/>
          </a:p>
          <a:p>
            <a:pPr marL="0" lvl="0" indent="0" algn="l" rtl="0">
              <a:spcBef>
                <a:spcPts val="1000"/>
              </a:spcBef>
              <a:spcAft>
                <a:spcPts val="0"/>
              </a:spcAft>
              <a:buNone/>
            </a:pPr>
            <a:r>
              <a:rPr lang="en-US"/>
              <a:t>Students come to college sometimes with learning gaps already in place, however, it is still the colleges’ job to address any gaps and provide equitable opportunities for the persistence and success of its students</a:t>
            </a:r>
            <a:endParaRPr/>
          </a:p>
          <a:p>
            <a:pPr marL="0" lvl="0" indent="0" algn="l" rtl="0">
              <a:spcBef>
                <a:spcPts val="1000"/>
              </a:spcBef>
              <a:spcAft>
                <a:spcPts val="0"/>
              </a:spcAft>
              <a:buNone/>
            </a:pPr>
            <a:endParaRPr/>
          </a:p>
          <a:p>
            <a:pPr marL="0" lvl="0" indent="0" algn="l" rtl="0">
              <a:spcBef>
                <a:spcPts val="1000"/>
              </a:spcBef>
              <a:spcAft>
                <a:spcPts val="0"/>
              </a:spcAft>
              <a:buNone/>
            </a:pPr>
            <a:r>
              <a:rPr lang="en-US"/>
              <a:t>Therefore, one intervention is to have specific outreach/support programs for feeder campuses</a:t>
            </a:r>
            <a:endParaRPr/>
          </a:p>
          <a:p>
            <a:pPr marL="0" lvl="0" indent="0" algn="l" rtl="0">
              <a:spcBef>
                <a:spcPts val="1000"/>
              </a:spcBef>
              <a:spcAft>
                <a:spcPts val="0"/>
              </a:spcAft>
              <a:buNone/>
            </a:pPr>
            <a:endParaRPr/>
          </a:p>
          <a:p>
            <a:pPr marL="0" lvl="0" indent="0" algn="l" rtl="0">
              <a:spcBef>
                <a:spcPts val="1000"/>
              </a:spcBef>
              <a:spcAft>
                <a:spcPts val="0"/>
              </a:spcAft>
              <a:buNone/>
            </a:pPr>
            <a:endParaRPr/>
          </a:p>
        </p:txBody>
      </p:sp>
      <p:sp>
        <p:nvSpPr>
          <p:cNvPr id="121" name="Google Shape;121;p17"/>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8"/>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Frequent </a:t>
            </a:r>
            <a:r>
              <a:rPr lang="en-US" b="1"/>
              <a:t>Required</a:t>
            </a:r>
            <a:r>
              <a:rPr lang="en-US"/>
              <a:t> Academic Advising With Comprehensive Wraparound Student Support</a:t>
            </a:r>
            <a:endParaRPr/>
          </a:p>
        </p:txBody>
      </p:sp>
      <p:sp>
        <p:nvSpPr>
          <p:cNvPr id="128" name="Google Shape;128;p18"/>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Char char="•"/>
            </a:pPr>
            <a:r>
              <a:rPr lang="en-US"/>
              <a:t>Intrusive Academic Advising (Counselor/Instructor)</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Mandatory First Year Seminars/Retreats</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Mandatory Financial Aid Education/Support</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Transportation Assistance</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Textbook Support/OER</a:t>
            </a:r>
            <a:endParaRPr/>
          </a:p>
          <a:p>
            <a:pPr marL="0" lvl="0" indent="0" algn="l" rtl="0">
              <a:spcBef>
                <a:spcPts val="0"/>
              </a:spcBef>
              <a:spcAft>
                <a:spcPts val="0"/>
              </a:spcAft>
              <a:buNone/>
            </a:pPr>
            <a:endParaRPr/>
          </a:p>
        </p:txBody>
      </p:sp>
      <p:sp>
        <p:nvSpPr>
          <p:cNvPr id="129" name="Google Shape;129;p18"/>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9"/>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Holistic Cohort-Based Learning</a:t>
            </a:r>
            <a:endParaRPr/>
          </a:p>
        </p:txBody>
      </p:sp>
      <p:sp>
        <p:nvSpPr>
          <p:cNvPr id="136" name="Google Shape;136;p19"/>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Has been effective for retaining students of color, increasing grade point average and matriculation, through intensive mentoring, financial support, faculty support and professional development.</a:t>
            </a:r>
            <a:endParaRPr/>
          </a:p>
        </p:txBody>
      </p:sp>
      <p:sp>
        <p:nvSpPr>
          <p:cNvPr id="137" name="Google Shape;137;p19"/>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0"/>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High-Impact Practices</a:t>
            </a:r>
            <a:endParaRPr/>
          </a:p>
        </p:txBody>
      </p:sp>
      <p:sp>
        <p:nvSpPr>
          <p:cNvPr id="144" name="Google Shape;144;p20"/>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High Impact Practices integrate learning within and outside of the classroom and can influence students’ perceptions of their learning</a:t>
            </a:r>
            <a:endParaRPr/>
          </a:p>
          <a:p>
            <a:pPr marL="0" lvl="0" indent="0" algn="l" rtl="0">
              <a:spcBef>
                <a:spcPts val="1000"/>
              </a:spcBef>
              <a:spcAft>
                <a:spcPts val="0"/>
              </a:spcAft>
              <a:buNone/>
            </a:pPr>
            <a:endParaRPr/>
          </a:p>
          <a:p>
            <a:pPr marL="0" lvl="0" indent="0" algn="l" rtl="0">
              <a:spcBef>
                <a:spcPts val="1000"/>
              </a:spcBef>
              <a:spcAft>
                <a:spcPts val="0"/>
              </a:spcAft>
              <a:buNone/>
            </a:pPr>
            <a:r>
              <a:rPr lang="en-US"/>
              <a:t>Participation in Learning Communities</a:t>
            </a:r>
            <a:endParaRPr/>
          </a:p>
          <a:p>
            <a:pPr marL="0" lvl="0" indent="0" algn="l" rtl="0">
              <a:spcBef>
                <a:spcPts val="1000"/>
              </a:spcBef>
              <a:spcAft>
                <a:spcPts val="0"/>
              </a:spcAft>
              <a:buNone/>
            </a:pPr>
            <a:r>
              <a:rPr lang="en-US"/>
              <a:t>Service-Learning Courses</a:t>
            </a:r>
            <a:endParaRPr/>
          </a:p>
          <a:p>
            <a:pPr marL="0" lvl="0" indent="0" algn="l" rtl="0">
              <a:spcBef>
                <a:spcPts val="1000"/>
              </a:spcBef>
              <a:spcAft>
                <a:spcPts val="0"/>
              </a:spcAft>
              <a:buNone/>
            </a:pPr>
            <a:r>
              <a:rPr lang="en-US"/>
              <a:t>Internships</a:t>
            </a:r>
            <a:endParaRPr/>
          </a:p>
          <a:p>
            <a:pPr marL="0" lvl="0" indent="0" algn="l" rtl="0">
              <a:spcBef>
                <a:spcPts val="1000"/>
              </a:spcBef>
              <a:spcAft>
                <a:spcPts val="0"/>
              </a:spcAft>
              <a:buNone/>
            </a:pPr>
            <a:r>
              <a:rPr lang="en-US"/>
              <a:t>Capstone Projects</a:t>
            </a:r>
            <a:endParaRPr/>
          </a:p>
        </p:txBody>
      </p:sp>
      <p:sp>
        <p:nvSpPr>
          <p:cNvPr id="145" name="Google Shape;145;p20"/>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1"/>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Completion Grants</a:t>
            </a:r>
            <a:endParaRPr/>
          </a:p>
        </p:txBody>
      </p:sp>
      <p:sp>
        <p:nvSpPr>
          <p:cNvPr id="152" name="Google Shape;152;p21"/>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Many underrepresented students of color are first generation and low income students.</a:t>
            </a:r>
            <a:endParaRPr/>
          </a:p>
          <a:p>
            <a:pPr marL="0" lvl="0" indent="0" algn="l" rtl="0">
              <a:spcBef>
                <a:spcPts val="1000"/>
              </a:spcBef>
              <a:spcAft>
                <a:spcPts val="0"/>
              </a:spcAft>
              <a:buNone/>
            </a:pPr>
            <a:r>
              <a:rPr lang="en-US"/>
              <a:t>How students are able to address financial barriers are of utmost importance to their retention and completion.</a:t>
            </a:r>
            <a:endParaRPr/>
          </a:p>
          <a:p>
            <a:pPr marL="0" lvl="0" indent="0" algn="l" rtl="0">
              <a:spcBef>
                <a:spcPts val="1000"/>
              </a:spcBef>
              <a:spcAft>
                <a:spcPts val="0"/>
              </a:spcAft>
              <a:buNone/>
            </a:pPr>
            <a:r>
              <a:rPr lang="en-US"/>
              <a:t>Financial support must not always be contingent on enrollment in a high number of units, or high GPA maintenance</a:t>
            </a:r>
            <a:endParaRPr/>
          </a:p>
          <a:p>
            <a:pPr marL="0" lvl="0" indent="0" algn="l" rtl="0">
              <a:spcBef>
                <a:spcPts val="1000"/>
              </a:spcBef>
              <a:spcAft>
                <a:spcPts val="0"/>
              </a:spcAft>
              <a:buNone/>
            </a:pPr>
            <a:endParaRPr/>
          </a:p>
          <a:p>
            <a:pPr marL="0" lvl="0" indent="0" algn="l" rtl="0">
              <a:spcBef>
                <a:spcPts val="1000"/>
              </a:spcBef>
              <a:spcAft>
                <a:spcPts val="0"/>
              </a:spcAft>
              <a:buNone/>
            </a:pPr>
            <a:endParaRPr/>
          </a:p>
          <a:p>
            <a:pPr marL="0" lvl="0" indent="0" algn="l" rtl="0">
              <a:spcBef>
                <a:spcPts val="1000"/>
              </a:spcBef>
              <a:spcAft>
                <a:spcPts val="0"/>
              </a:spcAft>
              <a:buNone/>
            </a:pPr>
            <a:endParaRPr/>
          </a:p>
        </p:txBody>
      </p:sp>
      <p:sp>
        <p:nvSpPr>
          <p:cNvPr id="153" name="Google Shape;153;p21"/>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2"/>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Be Holistic In Approach</a:t>
            </a:r>
            <a:endParaRPr/>
          </a:p>
        </p:txBody>
      </p:sp>
      <p:sp>
        <p:nvSpPr>
          <p:cNvPr id="160" name="Google Shape;160;p22"/>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We may only think about the student services side of things when thinking about a deficit-solution approach to retention and success</a:t>
            </a:r>
            <a:endParaRPr/>
          </a:p>
          <a:p>
            <a:pPr marL="0" lvl="0" indent="0" algn="l" rtl="0">
              <a:spcBef>
                <a:spcPts val="1000"/>
              </a:spcBef>
              <a:spcAft>
                <a:spcPts val="0"/>
              </a:spcAft>
              <a:buNone/>
            </a:pPr>
            <a:r>
              <a:rPr lang="en-US"/>
              <a:t>What about the classroom itself? Pillar 4 of Guided Pathways - Ensure Learning</a:t>
            </a:r>
            <a:endParaRPr/>
          </a:p>
          <a:p>
            <a:pPr marL="0" lvl="0" indent="0" algn="l" rtl="0">
              <a:spcBef>
                <a:spcPts val="1000"/>
              </a:spcBef>
              <a:spcAft>
                <a:spcPts val="0"/>
              </a:spcAft>
              <a:buNone/>
            </a:pPr>
            <a:r>
              <a:rPr lang="en-US"/>
              <a:t>Culturally Responsive Teaching and Learning</a:t>
            </a:r>
            <a:endParaRPr/>
          </a:p>
          <a:p>
            <a:pPr marL="0" lvl="0" indent="0" algn="l" rtl="0">
              <a:spcBef>
                <a:spcPts val="1000"/>
              </a:spcBef>
              <a:spcAft>
                <a:spcPts val="0"/>
              </a:spcAft>
              <a:buNone/>
            </a:pPr>
            <a:r>
              <a:rPr lang="en-US"/>
              <a:t>Racial Equity Rubrics</a:t>
            </a:r>
            <a:endParaRPr/>
          </a:p>
          <a:p>
            <a:pPr marL="0" lvl="0" indent="0" algn="l" rtl="0">
              <a:spcBef>
                <a:spcPts val="1000"/>
              </a:spcBef>
              <a:spcAft>
                <a:spcPts val="0"/>
              </a:spcAft>
              <a:buNone/>
            </a:pPr>
            <a:r>
              <a:rPr lang="en-US"/>
              <a:t>Cultural Curriculum Audits</a:t>
            </a:r>
            <a:endParaRPr/>
          </a:p>
          <a:p>
            <a:pPr marL="0" lvl="0" indent="0" algn="l" rtl="0">
              <a:spcBef>
                <a:spcPts val="1000"/>
              </a:spcBef>
              <a:spcAft>
                <a:spcPts val="0"/>
              </a:spcAft>
              <a:buNone/>
            </a:pPr>
            <a:endParaRPr/>
          </a:p>
          <a:p>
            <a:pPr marL="0" lvl="0" indent="0" algn="l" rtl="0">
              <a:spcBef>
                <a:spcPts val="1000"/>
              </a:spcBef>
              <a:spcAft>
                <a:spcPts val="0"/>
              </a:spcAft>
              <a:buNone/>
            </a:pPr>
            <a:r>
              <a:rPr lang="en-US"/>
              <a:t>There must be a whole institution approach to enrollment management and mitigating barriers to retention and success of our students of color</a:t>
            </a:r>
            <a:endParaRPr/>
          </a:p>
        </p:txBody>
      </p:sp>
      <p:sp>
        <p:nvSpPr>
          <p:cNvPr id="161" name="Google Shape;161;p22"/>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3"/>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Wrap-Up/Questions?</a:t>
            </a:r>
            <a:endParaRPr/>
          </a:p>
        </p:txBody>
      </p:sp>
      <p:sp>
        <p:nvSpPr>
          <p:cNvPr id="168" name="Google Shape;168;p23"/>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169" name="Google Shape;169;p23"/>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4"/>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References</a:t>
            </a:r>
            <a:endParaRPr/>
          </a:p>
        </p:txBody>
      </p:sp>
      <p:sp>
        <p:nvSpPr>
          <p:cNvPr id="176" name="Google Shape;176;p24"/>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u="sng">
                <a:solidFill>
                  <a:schemeClr val="hlink"/>
                </a:solidFill>
                <a:hlinkClick r:id="rId3"/>
              </a:rPr>
              <a:t>https://diversity.williams.edu/racial-justice/</a:t>
            </a:r>
            <a:endParaRPr/>
          </a:p>
          <a:p>
            <a:pPr marL="0" lvl="0" indent="0" algn="l" rtl="0">
              <a:spcBef>
                <a:spcPts val="1000"/>
              </a:spcBef>
              <a:spcAft>
                <a:spcPts val="0"/>
              </a:spcAft>
              <a:buNone/>
            </a:pPr>
            <a:r>
              <a:rPr lang="en-US" u="sng">
                <a:solidFill>
                  <a:schemeClr val="hlink"/>
                </a:solidFill>
                <a:hlinkClick r:id="rId4"/>
              </a:rPr>
              <a:t>https://rossier.usc.edu/racial-equity-in-education-seven-key-points/</a:t>
            </a:r>
            <a:endParaRPr/>
          </a:p>
          <a:p>
            <a:pPr marL="0" lvl="0" indent="0" algn="l" rtl="0">
              <a:spcBef>
                <a:spcPts val="1000"/>
              </a:spcBef>
              <a:spcAft>
                <a:spcPts val="0"/>
              </a:spcAft>
              <a:buNone/>
            </a:pPr>
            <a:r>
              <a:rPr lang="en-US" u="sng">
                <a:solidFill>
                  <a:schemeClr val="hlink"/>
                </a:solidFill>
                <a:hlinkClick r:id="rId5"/>
              </a:rPr>
              <a:t>https://richardmedernach.wordpress.com/2018/04/08/intrusive-advising-and-student-success/</a:t>
            </a:r>
            <a:endParaRPr/>
          </a:p>
          <a:p>
            <a:pPr marL="0" lvl="0" indent="0" algn="l" rtl="0">
              <a:spcBef>
                <a:spcPts val="1000"/>
              </a:spcBef>
              <a:spcAft>
                <a:spcPts val="0"/>
              </a:spcAft>
              <a:buNone/>
            </a:pPr>
            <a:r>
              <a:rPr lang="en-US" u="sng">
                <a:solidFill>
                  <a:schemeClr val="hlink"/>
                </a:solidFill>
                <a:hlinkClick r:id="rId6"/>
              </a:rPr>
              <a:t>https://files.eric.ed.gov/fulltext/EJ1203738.pdf</a:t>
            </a:r>
            <a:endParaRPr/>
          </a:p>
          <a:p>
            <a:pPr marL="0" lvl="0" indent="0" algn="l" rtl="0">
              <a:spcBef>
                <a:spcPts val="1000"/>
              </a:spcBef>
              <a:spcAft>
                <a:spcPts val="0"/>
              </a:spcAft>
              <a:buNone/>
            </a:pPr>
            <a:endParaRPr/>
          </a:p>
          <a:p>
            <a:pPr marL="0" lvl="0" indent="0" algn="l" rtl="0">
              <a:spcBef>
                <a:spcPts val="1000"/>
              </a:spcBef>
              <a:spcAft>
                <a:spcPts val="0"/>
              </a:spcAft>
              <a:buNone/>
            </a:pPr>
            <a:endParaRPr/>
          </a:p>
          <a:p>
            <a:pPr marL="0" lvl="0" indent="0" algn="l" rtl="0">
              <a:spcBef>
                <a:spcPts val="1000"/>
              </a:spcBef>
              <a:spcAft>
                <a:spcPts val="0"/>
              </a:spcAft>
              <a:buNone/>
            </a:pPr>
            <a:endParaRPr/>
          </a:p>
          <a:p>
            <a:pPr marL="0" lvl="0" indent="0" algn="l" rtl="0">
              <a:spcBef>
                <a:spcPts val="1000"/>
              </a:spcBef>
              <a:spcAft>
                <a:spcPts val="0"/>
              </a:spcAft>
              <a:buNone/>
            </a:pPr>
            <a:endParaRPr/>
          </a:p>
        </p:txBody>
      </p:sp>
      <p:sp>
        <p:nvSpPr>
          <p:cNvPr id="177" name="Google Shape;177;p24"/>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5"/>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Thank You!</a:t>
            </a:r>
            <a:endParaRPr/>
          </a:p>
        </p:txBody>
      </p:sp>
      <p:sp>
        <p:nvSpPr>
          <p:cNvPr id="184" name="Google Shape;184;p25"/>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19</a:t>
            </a:fld>
            <a:endParaRPr/>
          </a:p>
        </p:txBody>
      </p:sp>
      <p:pic>
        <p:nvPicPr>
          <p:cNvPr id="185" name="Google Shape;185;p25"/>
          <p:cNvPicPr preferRelativeResize="0"/>
          <p:nvPr/>
        </p:nvPicPr>
        <p:blipFill>
          <a:blip r:embed="rId3">
            <a:alphaModFix/>
          </a:blip>
          <a:stretch>
            <a:fillRect/>
          </a:stretch>
        </p:blipFill>
        <p:spPr>
          <a:xfrm>
            <a:off x="7648650" y="2080525"/>
            <a:ext cx="4350966" cy="2900625"/>
          </a:xfrm>
          <a:prstGeom prst="rect">
            <a:avLst/>
          </a:prstGeom>
          <a:noFill/>
          <a:ln>
            <a:noFill/>
          </a:ln>
        </p:spPr>
      </p:pic>
      <p:pic>
        <p:nvPicPr>
          <p:cNvPr id="186" name="Google Shape;186;p25"/>
          <p:cNvPicPr preferRelativeResize="0"/>
          <p:nvPr/>
        </p:nvPicPr>
        <p:blipFill>
          <a:blip r:embed="rId4">
            <a:alphaModFix/>
          </a:blip>
          <a:stretch>
            <a:fillRect/>
          </a:stretch>
        </p:blipFill>
        <p:spPr>
          <a:xfrm>
            <a:off x="4553564" y="2049425"/>
            <a:ext cx="2462775" cy="2962827"/>
          </a:xfrm>
          <a:prstGeom prst="rect">
            <a:avLst/>
          </a:prstGeom>
          <a:noFill/>
          <a:ln>
            <a:noFill/>
          </a:ln>
        </p:spPr>
      </p:pic>
      <p:pic>
        <p:nvPicPr>
          <p:cNvPr id="187" name="Google Shape;187;p25"/>
          <p:cNvPicPr preferRelativeResize="0"/>
          <p:nvPr/>
        </p:nvPicPr>
        <p:blipFill>
          <a:blip r:embed="rId5">
            <a:alphaModFix/>
          </a:blip>
          <a:stretch>
            <a:fillRect/>
          </a:stretch>
        </p:blipFill>
        <p:spPr>
          <a:xfrm>
            <a:off x="1277650" y="2049425"/>
            <a:ext cx="2222119" cy="29628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3295515" y="403412"/>
            <a:ext cx="8058283" cy="168576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None/>
            </a:pPr>
            <a:r>
              <a:rPr lang="en-US"/>
              <a:t>PRESENTERS</a:t>
            </a:r>
            <a:endParaRPr/>
          </a:p>
        </p:txBody>
      </p:sp>
      <p:sp>
        <p:nvSpPr>
          <p:cNvPr id="48" name="Google Shape;48;p8"/>
          <p:cNvSpPr txBox="1">
            <a:spLocks noGrp="1"/>
          </p:cNvSpPr>
          <p:nvPr>
            <p:ph type="body" idx="1"/>
          </p:nvPr>
        </p:nvSpPr>
        <p:spPr>
          <a:xfrm>
            <a:off x="1464366" y="3186058"/>
            <a:ext cx="9935818" cy="3075593"/>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rgbClr val="404040"/>
              </a:buClr>
              <a:buSzPts val="2400"/>
              <a:buFont typeface="Noto Sans Symbols"/>
              <a:buChar char="❖"/>
            </a:pPr>
            <a:r>
              <a:rPr lang="en-US" b="1"/>
              <a:t>Dr. LaTonya Parker, ASCCC Area D Representative</a:t>
            </a:r>
            <a:endParaRPr/>
          </a:p>
          <a:p>
            <a:pPr marL="0" marR="0" lvl="0" indent="0" algn="l" rtl="0">
              <a:lnSpc>
                <a:spcPct val="90000"/>
              </a:lnSpc>
              <a:spcBef>
                <a:spcPts val="1000"/>
              </a:spcBef>
              <a:spcAft>
                <a:spcPts val="0"/>
              </a:spcAft>
              <a:buClr>
                <a:srgbClr val="404040"/>
              </a:buClr>
              <a:buSzPts val="2400"/>
              <a:buFont typeface="Arial"/>
              <a:buNone/>
            </a:pPr>
            <a:r>
              <a:rPr lang="en-US" b="1"/>
              <a:t> </a:t>
            </a:r>
            <a:endParaRPr/>
          </a:p>
          <a:p>
            <a:pPr marL="342900" lvl="0" indent="-342900" algn="l" rtl="0">
              <a:lnSpc>
                <a:spcPct val="90000"/>
              </a:lnSpc>
              <a:spcBef>
                <a:spcPts val="1000"/>
              </a:spcBef>
              <a:spcAft>
                <a:spcPts val="0"/>
              </a:spcAft>
              <a:buClr>
                <a:srgbClr val="404040"/>
              </a:buClr>
              <a:buSzPts val="2400"/>
              <a:buFont typeface="Noto Sans Symbols"/>
              <a:buChar char="❖"/>
            </a:pPr>
            <a:r>
              <a:rPr lang="en-US" b="1"/>
              <a:t>Tahirah Simpson, San Bernardino Valley College </a:t>
            </a:r>
            <a:endParaRPr/>
          </a:p>
          <a:p>
            <a:pPr marL="0" marR="0" lvl="0" indent="0" algn="l" rtl="0">
              <a:lnSpc>
                <a:spcPct val="90000"/>
              </a:lnSpc>
              <a:spcBef>
                <a:spcPts val="1000"/>
              </a:spcBef>
              <a:spcAft>
                <a:spcPts val="0"/>
              </a:spcAft>
              <a:buClr>
                <a:srgbClr val="404040"/>
              </a:buClr>
              <a:buSzPts val="2400"/>
              <a:buFont typeface="Arial"/>
              <a:buNone/>
            </a:pPr>
            <a:endParaRPr b="1"/>
          </a:p>
          <a:p>
            <a:pPr marL="342900" lvl="0" indent="-342900" algn="l" rtl="0">
              <a:lnSpc>
                <a:spcPct val="90000"/>
              </a:lnSpc>
              <a:spcBef>
                <a:spcPts val="1000"/>
              </a:spcBef>
              <a:spcAft>
                <a:spcPts val="0"/>
              </a:spcAft>
              <a:buClr>
                <a:srgbClr val="404040"/>
              </a:buClr>
              <a:buSzPts val="2400"/>
              <a:buFont typeface="Noto Sans Symbols"/>
              <a:buChar char="❖"/>
            </a:pPr>
            <a:r>
              <a:rPr lang="en-US" b="1"/>
              <a:t>Robert L Stewart Jr, ASCCC Area C Representative </a:t>
            </a:r>
            <a:endParaRPr/>
          </a:p>
          <a:p>
            <a:pPr marL="0" marR="0" lvl="0" indent="0" algn="l" rtl="0">
              <a:lnSpc>
                <a:spcPct val="90000"/>
              </a:lnSpc>
              <a:spcBef>
                <a:spcPts val="1000"/>
              </a:spcBef>
              <a:spcAft>
                <a:spcPts val="0"/>
              </a:spcAft>
              <a:buClr>
                <a:srgbClr val="404040"/>
              </a:buClr>
              <a:buSzPts val="2400"/>
              <a:buFont typeface="Arial"/>
              <a:buNone/>
            </a:pPr>
            <a:endParaRPr/>
          </a:p>
        </p:txBody>
      </p:sp>
      <p:sp>
        <p:nvSpPr>
          <p:cNvPr id="49" name="Google Shape;49;p8"/>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9"/>
          <p:cNvSpPr txBox="1">
            <a:spLocks noGrp="1"/>
          </p:cNvSpPr>
          <p:nvPr>
            <p:ph type="title"/>
          </p:nvPr>
        </p:nvSpPr>
        <p:spPr>
          <a:xfrm>
            <a:off x="3295515" y="403412"/>
            <a:ext cx="8058283" cy="168576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None/>
            </a:pPr>
            <a:r>
              <a:rPr lang="en-US"/>
              <a:t>Breakout Session Description</a:t>
            </a:r>
            <a:endParaRPr/>
          </a:p>
        </p:txBody>
      </p:sp>
      <p:sp>
        <p:nvSpPr>
          <p:cNvPr id="55" name="Google Shape;55;p9"/>
          <p:cNvSpPr txBox="1">
            <a:spLocks noGrp="1"/>
          </p:cNvSpPr>
          <p:nvPr>
            <p:ph type="body" idx="1"/>
          </p:nvPr>
        </p:nvSpPr>
        <p:spPr>
          <a:xfrm>
            <a:off x="484571" y="2505130"/>
            <a:ext cx="11222858" cy="3758455"/>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404040"/>
              </a:buClr>
              <a:buSzPts val="2200"/>
              <a:buFont typeface="Arial"/>
              <a:buNone/>
            </a:pPr>
            <a:r>
              <a:rPr lang="en-US" sz="2200"/>
              <a:t>Despite progress in the number of students receiving postsecondary degrees and certificates, there are persistent gaps in success rates for Black, Indigenous People of Color (BIPOC). Educational outcomes for BIPOC students continue to lag behind their White counterparts. In order to eliminate these racial equity and success gaps, the collective efforts of the entire college must focus on proactive and targeted policies, practices, and programs focused on increasing college access, retention, and completion for students of color. Further, BIPOC students are disproportionately from low-income backgrounds or the first in their family to attend college. Therefore, intrusive student service policies, practices, and programs that also benefit low-income and first-generation students can help alleviate the racial equity gaps in BIPOC student access, retention, and completion. Please join us in a discussion on ways we can target our BIPOC students for success.</a:t>
            </a:r>
            <a:endParaRPr/>
          </a:p>
          <a:p>
            <a:pPr marL="0" marR="0" lvl="0" indent="0" algn="l" rtl="0">
              <a:lnSpc>
                <a:spcPct val="90000"/>
              </a:lnSpc>
              <a:spcBef>
                <a:spcPts val="1000"/>
              </a:spcBef>
              <a:spcAft>
                <a:spcPts val="0"/>
              </a:spcAft>
              <a:buClr>
                <a:srgbClr val="404040"/>
              </a:buClr>
              <a:buSzPts val="2400"/>
              <a:buFont typeface="Arial"/>
              <a:buNone/>
            </a:pPr>
            <a:endParaRPr/>
          </a:p>
        </p:txBody>
      </p:sp>
      <p:sp>
        <p:nvSpPr>
          <p:cNvPr id="56" name="Google Shape;56;p9"/>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0"/>
          <p:cNvSpPr txBox="1">
            <a:spLocks noGrp="1"/>
          </p:cNvSpPr>
          <p:nvPr>
            <p:ph type="title"/>
          </p:nvPr>
        </p:nvSpPr>
        <p:spPr>
          <a:xfrm>
            <a:off x="1277650" y="365125"/>
            <a:ext cx="10046043" cy="1325563"/>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None/>
            </a:pPr>
            <a:r>
              <a:rPr lang="en-US"/>
              <a:t>Session Outcomes</a:t>
            </a:r>
            <a:endParaRPr/>
          </a:p>
        </p:txBody>
      </p:sp>
      <p:sp>
        <p:nvSpPr>
          <p:cNvPr id="62" name="Google Shape;62;p10"/>
          <p:cNvSpPr txBox="1">
            <a:spLocks noGrp="1"/>
          </p:cNvSpPr>
          <p:nvPr>
            <p:ph type="body" idx="1"/>
          </p:nvPr>
        </p:nvSpPr>
        <p:spPr>
          <a:xfrm>
            <a:off x="1265293" y="2003729"/>
            <a:ext cx="10058400" cy="4059141"/>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404040"/>
              </a:buClr>
              <a:buSzPts val="2400"/>
              <a:buChar char="•"/>
            </a:pPr>
            <a:r>
              <a:rPr lang="en-US"/>
              <a:t>Understand that there are racial equity gaps concerning the access to, retention within, and successful completion of programs of study in higher education</a:t>
            </a:r>
            <a:endParaRPr/>
          </a:p>
          <a:p>
            <a:pPr marL="228600" lvl="0" indent="0" algn="l" rtl="0">
              <a:lnSpc>
                <a:spcPct val="90000"/>
              </a:lnSpc>
              <a:spcBef>
                <a:spcPts val="0"/>
              </a:spcBef>
              <a:spcAft>
                <a:spcPts val="0"/>
              </a:spcAft>
              <a:buNone/>
            </a:pPr>
            <a:endParaRPr/>
          </a:p>
          <a:p>
            <a:pPr marL="228600" lvl="0" indent="-190500" algn="l" rtl="0">
              <a:lnSpc>
                <a:spcPct val="90000"/>
              </a:lnSpc>
              <a:spcBef>
                <a:spcPts val="0"/>
              </a:spcBef>
              <a:spcAft>
                <a:spcPts val="0"/>
              </a:spcAft>
              <a:buSzPts val="1800"/>
              <a:buChar char="•"/>
            </a:pPr>
            <a:r>
              <a:rPr lang="en-US"/>
              <a:t>Understand that equity issues are rooted in Racial Justice</a:t>
            </a:r>
            <a:endParaRPr/>
          </a:p>
          <a:p>
            <a:pPr marL="228600" lvl="0" indent="-228600" algn="l" rtl="0">
              <a:lnSpc>
                <a:spcPct val="90000"/>
              </a:lnSpc>
              <a:spcBef>
                <a:spcPts val="1000"/>
              </a:spcBef>
              <a:spcAft>
                <a:spcPts val="0"/>
              </a:spcAft>
              <a:buClr>
                <a:srgbClr val="404040"/>
              </a:buClr>
              <a:buSzPts val="2400"/>
              <a:buChar char="•"/>
            </a:pPr>
            <a:r>
              <a:rPr lang="en-US"/>
              <a:t>Be able to list and discuss some of the barriers to the achievement of racial justice around enrollment management, retention and success of underrepresented students of color. (Padlet and raised hands)</a:t>
            </a:r>
            <a:endParaRPr/>
          </a:p>
          <a:p>
            <a:pPr marL="228600" lvl="0" indent="-228600" algn="l" rtl="0">
              <a:lnSpc>
                <a:spcPct val="90000"/>
              </a:lnSpc>
              <a:spcBef>
                <a:spcPts val="1000"/>
              </a:spcBef>
              <a:spcAft>
                <a:spcPts val="0"/>
              </a:spcAft>
              <a:buClr>
                <a:srgbClr val="404040"/>
              </a:buClr>
              <a:buSzPts val="2400"/>
              <a:buChar char="•"/>
            </a:pPr>
            <a:r>
              <a:rPr lang="en-US"/>
              <a:t>Discuss strategies and interventions that can be implemented at our colleges in order to manage enrollment, and increase retention and success for our BIPOC students? </a:t>
            </a:r>
            <a:endParaRPr/>
          </a:p>
          <a:p>
            <a:pPr marL="0" lvl="0" indent="0" algn="l" rtl="0">
              <a:lnSpc>
                <a:spcPct val="90000"/>
              </a:lnSpc>
              <a:spcBef>
                <a:spcPts val="1000"/>
              </a:spcBef>
              <a:spcAft>
                <a:spcPts val="0"/>
              </a:spcAft>
              <a:buNone/>
            </a:pPr>
            <a:endParaRPr/>
          </a:p>
        </p:txBody>
      </p:sp>
      <p:sp>
        <p:nvSpPr>
          <p:cNvPr id="63" name="Google Shape;63;p10"/>
          <p:cNvSpPr txBox="1">
            <a:spLocks noGrp="1"/>
          </p:cNvSpPr>
          <p:nvPr>
            <p:ph type="sldNum" idx="12"/>
          </p:nvPr>
        </p:nvSpPr>
        <p:spPr>
          <a:xfrm>
            <a:off x="10437813" y="6356350"/>
            <a:ext cx="915987" cy="365125"/>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1277650" y="365125"/>
            <a:ext cx="10046100" cy="1325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1400"/>
              <a:buNone/>
            </a:pPr>
            <a:r>
              <a:rPr lang="en-US"/>
              <a:t>What is Racial Justice?</a:t>
            </a:r>
            <a:endParaRPr/>
          </a:p>
        </p:txBody>
      </p:sp>
      <p:sp>
        <p:nvSpPr>
          <p:cNvPr id="70" name="Google Shape;70;p11"/>
          <p:cNvSpPr txBox="1">
            <a:spLocks noGrp="1"/>
          </p:cNvSpPr>
          <p:nvPr>
            <p:ph type="body" idx="1"/>
          </p:nvPr>
        </p:nvSpPr>
        <p:spPr>
          <a:xfrm>
            <a:off x="1277650" y="1798323"/>
            <a:ext cx="10058400" cy="2925600"/>
          </a:xfrm>
          <a:prstGeom prst="rect">
            <a:avLst/>
          </a:prstGeom>
          <a:noFill/>
          <a:ln>
            <a:noFill/>
          </a:ln>
        </p:spPr>
        <p:txBody>
          <a:bodyPr spcFirstLastPara="1" wrap="square" lIns="91425" tIns="45700" rIns="91425" bIns="45700" anchor="t" anchorCtr="0">
            <a:noAutofit/>
          </a:bodyPr>
          <a:lstStyle/>
          <a:p>
            <a:pPr marL="457200" lvl="0" indent="-368300" algn="l" rtl="0">
              <a:lnSpc>
                <a:spcPct val="90000"/>
              </a:lnSpc>
              <a:spcBef>
                <a:spcPts val="1000"/>
              </a:spcBef>
              <a:spcAft>
                <a:spcPts val="0"/>
              </a:spcAft>
              <a:buClr>
                <a:srgbClr val="1A1A1A"/>
              </a:buClr>
              <a:buSzPts val="2200"/>
              <a:buChar char="•"/>
            </a:pPr>
            <a:r>
              <a:rPr lang="en-US" sz="2200">
                <a:solidFill>
                  <a:srgbClr val="1A1A1A"/>
                </a:solidFill>
                <a:highlight>
                  <a:srgbClr val="FFFFFF"/>
                </a:highlight>
              </a:rPr>
              <a:t>Williams Colleges’ Diversity, Inclusion and Equity statement says that “Racial justice is the systematic fair treatment of people of all races, resulting in equitable opportunities and outcomes for all. Racial justice initiatives address structural and systemic changes to ensure equal access to opportunities, eliminate disparities, and advance racial equity—thus ensuring that all people, regardless of their race, can prosper and reach their full potential”.</a:t>
            </a:r>
            <a:endParaRPr sz="2200">
              <a:solidFill>
                <a:srgbClr val="1A1A1A"/>
              </a:solidFill>
              <a:highlight>
                <a:srgbClr val="FFFFFF"/>
              </a:highlight>
            </a:endParaRPr>
          </a:p>
          <a:p>
            <a:pPr marL="228600" lvl="0" indent="0" algn="l" rtl="0">
              <a:lnSpc>
                <a:spcPct val="90000"/>
              </a:lnSpc>
              <a:spcBef>
                <a:spcPts val="0"/>
              </a:spcBef>
              <a:spcAft>
                <a:spcPts val="0"/>
              </a:spcAft>
              <a:buNone/>
            </a:pPr>
            <a:endParaRPr sz="2200">
              <a:solidFill>
                <a:srgbClr val="1A1A1A"/>
              </a:solidFill>
              <a:highlight>
                <a:srgbClr val="FFFFFF"/>
              </a:highlight>
            </a:endParaRPr>
          </a:p>
          <a:p>
            <a:pPr marL="457200" lvl="0" indent="0" algn="l" rtl="0">
              <a:lnSpc>
                <a:spcPct val="90000"/>
              </a:lnSpc>
              <a:spcBef>
                <a:spcPts val="1000"/>
              </a:spcBef>
              <a:spcAft>
                <a:spcPts val="0"/>
              </a:spcAft>
              <a:buSzPts val="1800"/>
              <a:buNone/>
            </a:pPr>
            <a:r>
              <a:rPr lang="en-US" sz="2200">
                <a:solidFill>
                  <a:srgbClr val="1A1A1A"/>
                </a:solidFill>
                <a:highlight>
                  <a:srgbClr val="FFFFFF"/>
                </a:highlight>
              </a:rPr>
              <a:t> </a:t>
            </a:r>
            <a:endParaRPr sz="2200"/>
          </a:p>
        </p:txBody>
      </p:sp>
      <p:sp>
        <p:nvSpPr>
          <p:cNvPr id="71" name="Google Shape;71;p11"/>
          <p:cNvSpPr txBox="1">
            <a:spLocks noGrp="1"/>
          </p:cNvSpPr>
          <p:nvPr>
            <p:ph type="sldNum" idx="12"/>
          </p:nvPr>
        </p:nvSpPr>
        <p:spPr>
          <a:xfrm>
            <a:off x="10437813" y="6356350"/>
            <a:ext cx="915900" cy="365100"/>
          </a:xfrm>
          <a:prstGeom prst="rect">
            <a:avLst/>
          </a:prstGeom>
          <a:noFill/>
          <a:ln>
            <a:noFill/>
          </a:ln>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
        <p:nvSpPr>
          <p:cNvPr id="72" name="Google Shape;72;p11"/>
          <p:cNvSpPr txBox="1"/>
          <p:nvPr/>
        </p:nvSpPr>
        <p:spPr>
          <a:xfrm>
            <a:off x="1938975" y="5192325"/>
            <a:ext cx="56739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200" u="sng">
                <a:solidFill>
                  <a:schemeClr val="hlink"/>
                </a:solidFill>
                <a:hlinkClick r:id="rId3"/>
              </a:rPr>
              <a:t>https://diversity.williams.edu/racial-justice/</a:t>
            </a:r>
            <a:endParaRPr sz="2200"/>
          </a:p>
          <a:p>
            <a:pPr marL="0" lvl="0" indent="0" algn="l" rtl="0">
              <a:spcBef>
                <a:spcPts val="0"/>
              </a:spcBef>
              <a:spcAft>
                <a:spcPts val="0"/>
              </a:spcAft>
              <a:buNone/>
            </a:pP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Equity Is Rooted In Racial Justice</a:t>
            </a:r>
            <a:endParaRPr/>
          </a:p>
        </p:txBody>
      </p:sp>
      <p:sp>
        <p:nvSpPr>
          <p:cNvPr id="79" name="Google Shape;79;p12"/>
          <p:cNvSpPr txBox="1">
            <a:spLocks noGrp="1"/>
          </p:cNvSpPr>
          <p:nvPr>
            <p:ph type="body" idx="1"/>
          </p:nvPr>
        </p:nvSpPr>
        <p:spPr>
          <a:xfrm>
            <a:off x="1277650" y="1798325"/>
            <a:ext cx="10058400" cy="4148700"/>
          </a:xfrm>
          <a:prstGeom prst="rect">
            <a:avLst/>
          </a:prstGeom>
        </p:spPr>
        <p:txBody>
          <a:bodyPr spcFirstLastPara="1" wrap="square" lIns="91425" tIns="45700" rIns="91425" bIns="45700" anchor="t" anchorCtr="0">
            <a:noAutofit/>
          </a:bodyPr>
          <a:lstStyle/>
          <a:p>
            <a:pPr marL="0" marR="228600" lvl="0" indent="0" algn="l" rtl="0">
              <a:lnSpc>
                <a:spcPct val="112500"/>
              </a:lnSpc>
              <a:spcBef>
                <a:spcPts val="0"/>
              </a:spcBef>
              <a:spcAft>
                <a:spcPts val="0"/>
              </a:spcAft>
              <a:buNone/>
            </a:pPr>
            <a:r>
              <a:rPr lang="en-US" sz="2200">
                <a:solidFill>
                  <a:srgbClr val="373737"/>
                </a:solidFill>
                <a:highlight>
                  <a:srgbClr val="FFFFFF"/>
                </a:highlight>
              </a:rPr>
              <a:t>Estela M. Bensimon at USC’s Center for Urban Education calls for Racial Equity and Racial Justice in Education</a:t>
            </a:r>
            <a:endParaRPr sz="2200">
              <a:solidFill>
                <a:srgbClr val="373737"/>
              </a:solidFill>
              <a:highlight>
                <a:srgbClr val="FFFFFF"/>
              </a:highlight>
            </a:endParaRPr>
          </a:p>
          <a:p>
            <a:pPr marL="0" marR="228600" lvl="0" indent="0" algn="l" rtl="0">
              <a:lnSpc>
                <a:spcPct val="112500"/>
              </a:lnSpc>
              <a:spcBef>
                <a:spcPts val="4200"/>
              </a:spcBef>
              <a:spcAft>
                <a:spcPts val="0"/>
              </a:spcAft>
              <a:buNone/>
            </a:pPr>
            <a:r>
              <a:rPr lang="en-US" sz="2200">
                <a:solidFill>
                  <a:srgbClr val="373737"/>
                </a:solidFill>
                <a:highlight>
                  <a:srgbClr val="FFFFFF"/>
                </a:highlight>
              </a:rPr>
              <a:t>What should colleges be doing:</a:t>
            </a:r>
            <a:endParaRPr sz="2200">
              <a:solidFill>
                <a:srgbClr val="373737"/>
              </a:solidFill>
              <a:highlight>
                <a:srgbClr val="FFFFFF"/>
              </a:highlight>
            </a:endParaRPr>
          </a:p>
          <a:p>
            <a:pPr marL="457200" marR="228600" lvl="0" indent="-368300" algn="l" rtl="0">
              <a:lnSpc>
                <a:spcPct val="100000"/>
              </a:lnSpc>
              <a:spcBef>
                <a:spcPts val="4200"/>
              </a:spcBef>
              <a:spcAft>
                <a:spcPts val="0"/>
              </a:spcAft>
              <a:buClr>
                <a:srgbClr val="373737"/>
              </a:buClr>
              <a:buSzPts val="2200"/>
              <a:buChar char="•"/>
            </a:pPr>
            <a:r>
              <a:rPr lang="en-US" sz="2200" b="1">
                <a:solidFill>
                  <a:srgbClr val="373737"/>
                </a:solidFill>
                <a:highlight>
                  <a:srgbClr val="FFFFFF"/>
                </a:highlight>
              </a:rPr>
              <a:t>Acknowledge that equity is rooted in racial justice</a:t>
            </a:r>
            <a:endParaRPr sz="2200" b="1">
              <a:solidFill>
                <a:srgbClr val="373737"/>
              </a:solidFill>
              <a:highlight>
                <a:srgbClr val="FFFFFF"/>
              </a:highlight>
            </a:endParaRPr>
          </a:p>
          <a:p>
            <a:pPr marL="0" lvl="0" indent="0" algn="l" rtl="0">
              <a:spcBef>
                <a:spcPts val="4200"/>
              </a:spcBef>
              <a:spcAft>
                <a:spcPts val="0"/>
              </a:spcAft>
              <a:buNone/>
            </a:pPr>
            <a:r>
              <a:rPr lang="en-US" u="sng">
                <a:solidFill>
                  <a:schemeClr val="hlink"/>
                </a:solidFill>
                <a:hlinkClick r:id="rId3"/>
              </a:rPr>
              <a:t>https://rossier.usc.edu/racial-equity-in-education-seven-key-points/</a:t>
            </a:r>
            <a:endParaRPr/>
          </a:p>
          <a:p>
            <a:pPr marL="0" lvl="0" indent="0" algn="l" rtl="0">
              <a:spcBef>
                <a:spcPts val="1000"/>
              </a:spcBef>
              <a:spcAft>
                <a:spcPts val="0"/>
              </a:spcAft>
              <a:buNone/>
            </a:pPr>
            <a:endParaRPr/>
          </a:p>
        </p:txBody>
      </p:sp>
      <p:sp>
        <p:nvSpPr>
          <p:cNvPr id="80" name="Google Shape;80;p12"/>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What Do We Know?</a:t>
            </a:r>
            <a:endParaRPr/>
          </a:p>
        </p:txBody>
      </p:sp>
      <p:sp>
        <p:nvSpPr>
          <p:cNvPr id="87" name="Google Shape;87;p13"/>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a:t>Although more people are choosing higher education, and in general, higher education has become more diverse, there are still persistent gaps in access, retention and completion for underrepresented minority groups.</a:t>
            </a:r>
            <a:endParaRPr/>
          </a:p>
          <a:p>
            <a:pPr marL="0" lvl="0" indent="0" algn="l" rtl="0">
              <a:spcBef>
                <a:spcPts val="1000"/>
              </a:spcBef>
              <a:spcAft>
                <a:spcPts val="0"/>
              </a:spcAft>
              <a:buNone/>
            </a:pPr>
            <a:endParaRPr/>
          </a:p>
          <a:p>
            <a:pPr marL="0" lvl="0" indent="0" algn="l" rtl="0">
              <a:spcBef>
                <a:spcPts val="1000"/>
              </a:spcBef>
              <a:spcAft>
                <a:spcPts val="0"/>
              </a:spcAft>
              <a:buNone/>
            </a:pPr>
            <a:r>
              <a:rPr lang="en-US"/>
              <a:t>This amounts to there being some racial disparities in play when it comes to these gaps in access, retention and completion for underrepresented students of color in higher education.</a:t>
            </a:r>
            <a:endParaRPr/>
          </a:p>
          <a:p>
            <a:pPr marL="0" lvl="0" indent="0" algn="l" rtl="0">
              <a:spcBef>
                <a:spcPts val="1000"/>
              </a:spcBef>
              <a:spcAft>
                <a:spcPts val="0"/>
              </a:spcAft>
              <a:buNone/>
            </a:pPr>
            <a:endParaRPr/>
          </a:p>
          <a:p>
            <a:pPr marL="0" lvl="0" indent="0" algn="l" rtl="0">
              <a:spcBef>
                <a:spcPts val="1000"/>
              </a:spcBef>
              <a:spcAft>
                <a:spcPts val="0"/>
              </a:spcAft>
              <a:buNone/>
            </a:pPr>
            <a:r>
              <a:rPr lang="en-US"/>
              <a:t>What can be done to mitigate the equity gaps?</a:t>
            </a:r>
            <a:endParaRPr/>
          </a:p>
        </p:txBody>
      </p:sp>
      <p:sp>
        <p:nvSpPr>
          <p:cNvPr id="88" name="Google Shape;88;p13"/>
          <p:cNvSpPr txBox="1">
            <a:spLocks noGrp="1"/>
          </p:cNvSpPr>
          <p:nvPr>
            <p:ph type="sldNum" idx="12"/>
          </p:nvPr>
        </p:nvSpPr>
        <p:spPr>
          <a:xfrm>
            <a:off x="10443355"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4"/>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Intrusive Student Services</a:t>
            </a:r>
            <a:endParaRPr/>
          </a:p>
        </p:txBody>
      </p:sp>
      <p:sp>
        <p:nvSpPr>
          <p:cNvPr id="95" name="Google Shape;95;p14"/>
          <p:cNvSpPr txBox="1">
            <a:spLocks noGrp="1"/>
          </p:cNvSpPr>
          <p:nvPr>
            <p:ph type="body" idx="1"/>
          </p:nvPr>
        </p:nvSpPr>
        <p:spPr>
          <a:xfrm>
            <a:off x="1283192" y="1798320"/>
            <a:ext cx="10058400" cy="4419600"/>
          </a:xfrm>
          <a:prstGeom prst="rect">
            <a:avLst/>
          </a:prstGeom>
        </p:spPr>
        <p:txBody>
          <a:bodyPr spcFirstLastPara="1" wrap="square" lIns="91425" tIns="45700" rIns="91425" bIns="45700" anchor="t" anchorCtr="0">
            <a:noAutofit/>
          </a:bodyPr>
          <a:lstStyle/>
          <a:p>
            <a:pPr marL="457200" lvl="0" indent="-342900" algn="l" rtl="0">
              <a:spcBef>
                <a:spcPts val="1000"/>
              </a:spcBef>
              <a:spcAft>
                <a:spcPts val="0"/>
              </a:spcAft>
              <a:buSzPts val="1800"/>
              <a:buChar char="•"/>
            </a:pPr>
            <a:r>
              <a:rPr lang="en-US"/>
              <a:t>To narrow the equity gaps, colleges will need proactive and targeted policies and programs that focus specifically on increasing access, retention and completion for students of color.</a:t>
            </a:r>
            <a:endParaRPr/>
          </a:p>
          <a:p>
            <a:pPr marL="0" lvl="0" indent="0" algn="l" rtl="0">
              <a:spcBef>
                <a:spcPts val="1000"/>
              </a:spcBef>
              <a:spcAft>
                <a:spcPts val="0"/>
              </a:spcAft>
              <a:buNone/>
            </a:pPr>
            <a:endParaRPr/>
          </a:p>
          <a:p>
            <a:pPr marL="457200" lvl="0" indent="-342900" algn="l" rtl="0">
              <a:spcBef>
                <a:spcPts val="1000"/>
              </a:spcBef>
              <a:spcAft>
                <a:spcPts val="0"/>
              </a:spcAft>
              <a:buSzPts val="1800"/>
              <a:buChar char="•"/>
            </a:pPr>
            <a:r>
              <a:rPr lang="en-US"/>
              <a:t>Is there a cookie-cutter solution? Probably not. However, there are some suggested effective practices out there that can be implemented.</a:t>
            </a:r>
            <a:endParaRPr/>
          </a:p>
          <a:p>
            <a:pPr marL="457200" lvl="0" indent="0" algn="l" rtl="0">
              <a:spcBef>
                <a:spcPts val="1000"/>
              </a:spcBef>
              <a:spcAft>
                <a:spcPts val="0"/>
              </a:spcAft>
              <a:buNone/>
            </a:pPr>
            <a:endParaRPr/>
          </a:p>
          <a:p>
            <a:pPr marL="457200" lvl="0" indent="-342900" algn="l" rtl="0">
              <a:spcBef>
                <a:spcPts val="1000"/>
              </a:spcBef>
              <a:spcAft>
                <a:spcPts val="0"/>
              </a:spcAft>
              <a:buSzPts val="1800"/>
              <a:buChar char="•"/>
            </a:pPr>
            <a:r>
              <a:rPr lang="en-US"/>
              <a:t>But first, barriers have to be identified. </a:t>
            </a:r>
            <a:endParaRPr/>
          </a:p>
          <a:p>
            <a:pPr marL="0" lvl="0" indent="0" algn="l" rtl="0">
              <a:spcBef>
                <a:spcPts val="1000"/>
              </a:spcBef>
              <a:spcAft>
                <a:spcPts val="0"/>
              </a:spcAft>
              <a:buNone/>
            </a:pPr>
            <a:endParaRPr/>
          </a:p>
        </p:txBody>
      </p:sp>
      <p:sp>
        <p:nvSpPr>
          <p:cNvPr id="96" name="Google Shape;96;p14"/>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a:spLocks noGrp="1"/>
          </p:cNvSpPr>
          <p:nvPr>
            <p:ph type="title"/>
          </p:nvPr>
        </p:nvSpPr>
        <p:spPr>
          <a:xfrm>
            <a:off x="1277650" y="365125"/>
            <a:ext cx="100461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Padlet/Discussion Activity</a:t>
            </a:r>
            <a:endParaRPr/>
          </a:p>
        </p:txBody>
      </p:sp>
      <p:sp>
        <p:nvSpPr>
          <p:cNvPr id="103" name="Google Shape;103;p15"/>
          <p:cNvSpPr txBox="1">
            <a:spLocks noGrp="1"/>
          </p:cNvSpPr>
          <p:nvPr>
            <p:ph type="body" idx="1"/>
          </p:nvPr>
        </p:nvSpPr>
        <p:spPr>
          <a:xfrm>
            <a:off x="1277650" y="1798320"/>
            <a:ext cx="10058400" cy="44196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US" dirty="0"/>
              <a:t>Please use the </a:t>
            </a:r>
            <a:r>
              <a:rPr lang="en-US" dirty="0" err="1"/>
              <a:t>padlet</a:t>
            </a:r>
            <a:r>
              <a:rPr lang="en-US" dirty="0"/>
              <a:t> link to suggest barriers that you think support racial equity gaps to the access, retention and success of underrepresented students of color?</a:t>
            </a:r>
            <a:endParaRPr dirty="0"/>
          </a:p>
          <a:p>
            <a:pPr marL="0" lvl="0" indent="0" algn="l" rtl="0">
              <a:spcBef>
                <a:spcPts val="1000"/>
              </a:spcBef>
              <a:spcAft>
                <a:spcPts val="0"/>
              </a:spcAft>
              <a:buNone/>
            </a:pPr>
            <a:endParaRPr dirty="0"/>
          </a:p>
          <a:p>
            <a:pPr marL="0" lvl="0" indent="0" algn="l" rtl="0">
              <a:spcBef>
                <a:spcPts val="1000"/>
              </a:spcBef>
              <a:spcAft>
                <a:spcPts val="0"/>
              </a:spcAft>
              <a:buNone/>
            </a:pPr>
            <a:r>
              <a:rPr lang="en-US" u="sng" dirty="0">
                <a:solidFill>
                  <a:schemeClr val="hlink"/>
                </a:solidFill>
                <a:hlinkClick r:id="rId3"/>
              </a:rPr>
              <a:t>https://padlet.com/stewarrl/bedlw56n5xqv5csn</a:t>
            </a:r>
            <a:endParaRPr dirty="0"/>
          </a:p>
          <a:p>
            <a:pPr marL="0" lvl="0" indent="0" algn="l" rtl="0">
              <a:spcBef>
                <a:spcPts val="1000"/>
              </a:spcBef>
              <a:spcAft>
                <a:spcPts val="0"/>
              </a:spcAft>
              <a:buNone/>
            </a:pPr>
            <a:endParaRPr dirty="0"/>
          </a:p>
          <a:p>
            <a:pPr marL="0" lvl="0" indent="0" algn="l" rtl="0">
              <a:spcBef>
                <a:spcPts val="1000"/>
              </a:spcBef>
              <a:spcAft>
                <a:spcPts val="0"/>
              </a:spcAft>
              <a:buNone/>
            </a:pPr>
            <a:r>
              <a:rPr lang="en-US" dirty="0"/>
              <a:t>For those in person, if you have your phone, table or laptop, please use the </a:t>
            </a:r>
            <a:r>
              <a:rPr lang="en-US" dirty="0" err="1"/>
              <a:t>padlet</a:t>
            </a:r>
            <a:r>
              <a:rPr lang="en-US" dirty="0"/>
              <a:t> link or QR Code. If you do not have access to the internet, please use the provided index cards and go old school.</a:t>
            </a:r>
            <a:endParaRPr dirty="0"/>
          </a:p>
          <a:p>
            <a:pPr marL="0" lvl="0" indent="0" algn="l" rtl="0">
              <a:spcBef>
                <a:spcPts val="1000"/>
              </a:spcBef>
              <a:spcAft>
                <a:spcPts val="0"/>
              </a:spcAft>
              <a:buNone/>
            </a:pPr>
            <a:endParaRPr dirty="0"/>
          </a:p>
          <a:p>
            <a:pPr marL="0" lvl="0" indent="0" algn="l" rtl="0">
              <a:spcBef>
                <a:spcPts val="1000"/>
              </a:spcBef>
              <a:spcAft>
                <a:spcPts val="0"/>
              </a:spcAft>
              <a:buNone/>
            </a:pPr>
            <a:r>
              <a:rPr lang="en-US" dirty="0"/>
              <a:t>Please raise your hand to participate in the discussion</a:t>
            </a:r>
            <a:endParaRPr dirty="0"/>
          </a:p>
        </p:txBody>
      </p:sp>
      <p:sp>
        <p:nvSpPr>
          <p:cNvPr id="104" name="Google Shape;104;p15"/>
          <p:cNvSpPr txBox="1">
            <a:spLocks noGrp="1"/>
          </p:cNvSpPr>
          <p:nvPr>
            <p:ph type="sldNum" idx="12"/>
          </p:nvPr>
        </p:nvSpPr>
        <p:spPr>
          <a:xfrm>
            <a:off x="10437813" y="6356350"/>
            <a:ext cx="915900" cy="365100"/>
          </a:xfrm>
          <a:prstGeom prst="rect">
            <a:avLst/>
          </a:prstGeom>
        </p:spPr>
        <p:txBody>
          <a:bodyPr spcFirstLastPara="1" wrap="square" lIns="91425"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pic>
        <p:nvPicPr>
          <p:cNvPr id="105" name="Google Shape;105;p15"/>
          <p:cNvPicPr preferRelativeResize="0"/>
          <p:nvPr/>
        </p:nvPicPr>
        <p:blipFill>
          <a:blip r:embed="rId4">
            <a:alphaModFix/>
          </a:blip>
          <a:stretch>
            <a:fillRect/>
          </a:stretch>
        </p:blipFill>
        <p:spPr>
          <a:xfrm>
            <a:off x="9585075" y="2378425"/>
            <a:ext cx="1750976" cy="1750976"/>
          </a:xfrm>
          <a:prstGeom prst="rect">
            <a:avLst/>
          </a:prstGeom>
          <a:noFill/>
          <a:ln>
            <a:noFill/>
          </a:ln>
        </p:spPr>
      </p:pic>
    </p:spTree>
  </p:cSld>
  <p:clrMapOvr>
    <a:masterClrMapping/>
  </p:clrMapOvr>
</p:sld>
</file>

<file path=ppt/theme/theme1.xml><?xml version="1.0" encoding="utf-8"?>
<a:theme xmlns:a="http://schemas.openxmlformats.org/drawingml/2006/main" name="ASCCC Curriculum Inst. 2020 Theme">
  <a:themeElements>
    <a:clrScheme name="ASCCC Plenary Spring 2022">
      <a:dk1>
        <a:srgbClr val="0D0C36"/>
      </a:dk1>
      <a:lt1>
        <a:srgbClr val="FFFFFF"/>
      </a:lt1>
      <a:dk2>
        <a:srgbClr val="1E3C8C"/>
      </a:dk2>
      <a:lt2>
        <a:srgbClr val="7E48AA"/>
      </a:lt2>
      <a:accent1>
        <a:srgbClr val="3065CE"/>
      </a:accent1>
      <a:accent2>
        <a:srgbClr val="FF478B"/>
      </a:accent2>
      <a:accent3>
        <a:srgbClr val="4BE3E7"/>
      </a:accent3>
      <a:accent4>
        <a:srgbClr val="D1E2E9"/>
      </a:accent4>
      <a:accent5>
        <a:srgbClr val="4BE3E7"/>
      </a:accent5>
      <a:accent6>
        <a:srgbClr val="D0AAEE"/>
      </a:accent6>
      <a:hlink>
        <a:srgbClr val="2F65CE"/>
      </a:hlink>
      <a:folHlink>
        <a:srgbClr val="7E48A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1136</Words>
  <Application>Microsoft Macintosh PowerPoint</Application>
  <PresentationFormat>Widescreen</PresentationFormat>
  <Paragraphs>129</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Noto Sans Symbols</vt:lpstr>
      <vt:lpstr>Palatino</vt:lpstr>
      <vt:lpstr>ASCCC Curriculum Inst. 2020 Theme</vt:lpstr>
      <vt:lpstr>Achieving Racial Justice Through Managing the Enrollment and Retention of BIPOC Students: Intrusive Student Services </vt:lpstr>
      <vt:lpstr>PRESENTERS</vt:lpstr>
      <vt:lpstr>Breakout Session Description</vt:lpstr>
      <vt:lpstr>Session Outcomes</vt:lpstr>
      <vt:lpstr>What is Racial Justice?</vt:lpstr>
      <vt:lpstr>Equity Is Rooted In Racial Justice</vt:lpstr>
      <vt:lpstr>What Do We Know?</vt:lpstr>
      <vt:lpstr>Intrusive Student Services</vt:lpstr>
      <vt:lpstr>Padlet/Discussion Activity</vt:lpstr>
      <vt:lpstr>What Are Some Intrusive Support Interventions?</vt:lpstr>
      <vt:lpstr>College Access &amp; Advising Programs for High School Students</vt:lpstr>
      <vt:lpstr>Frequent Required Academic Advising With Comprehensive Wraparound Student Support</vt:lpstr>
      <vt:lpstr>Holistic Cohort-Based Learning</vt:lpstr>
      <vt:lpstr>High-Impact Practices</vt:lpstr>
      <vt:lpstr>Completion Grants</vt:lpstr>
      <vt:lpstr>Be Holistic In Approach</vt:lpstr>
      <vt:lpstr>Wrap-Up/Questions?</vt:lpstr>
      <vt:lpstr>References</vt:lpstr>
      <vt:lpstr>Thank You!</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Achieving Racial Justice Through Managing the Enrollment and Retention of BIPOC Students: Intrusive Student Services</dc:title>
  <dc:creator>Natural Sci</dc:creator>
  <cp:lastModifiedBy>Nicole Block</cp:lastModifiedBy>
  <cp:revision>3</cp:revision>
  <dcterms:modified xsi:type="dcterms:W3CDTF">2022-04-08T22:08:07Z</dcterms:modified>
</cp:coreProperties>
</file>