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 id="2147483665" r:id="rId2"/>
  </p:sldMasterIdLst>
  <p:notesMasterIdLst>
    <p:notesMasterId r:id="rId6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004"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ginfo.legislature.ca.gov/faces/codes_displaySection.xhtml?lawCode=EDC&amp;sectionNum=87360"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law.cornell.edu/regulations/california/5-CCR-Sec-53001" TargetMode="External"/><Relationship Id="rId4" Type="http://schemas.openxmlformats.org/officeDocument/2006/relationships/hyperlink" Target="https://govt.westlaw.com/calregs/Document/I6A6F70B0374E4C078F8396E7AA42C4F4?viewType=FullText&amp;originationContext=documenttoc&amp;transitionType=CategoryPageItem&amp;contextData=(sc.Default)"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go.boarddocs.com/ca/cccchan/Board.nsf/files/CCD3QR0802D4/$file/deia-competencies-and-criteria-(updated)-a11y.pdf"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ccconlineed.instructure.com/courses/4924~5733"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areers.insidehighered.com/job/2366803/cluster-hire-of-tenure-track-faculty-to-support-black-and-brown-studen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ef3a6d143_2_2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g11ef3a6d143_2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2129814d8e_2_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143" name="Google Shape;143;g12129814d8e_2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2129814d8e_2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150" name="Google Shape;150;g12129814d8e_2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129814d8e_2_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157" name="Google Shape;157;g12129814d8e_2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2129814d8e_2_2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164" name="Google Shape;164;g12129814d8e_2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2129814d8e_2_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171" name="Google Shape;171;g12129814d8e_2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2129814d8e_2_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178" name="Google Shape;178;g12129814d8e_2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2129814d8e_2_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185" name="Google Shape;185;g12129814d8e_2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2129814d8e_2_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192" name="Google Shape;192;g12129814d8e_2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2129814d8e_2_6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199" name="Google Shape;199;g12129814d8e_2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2129814d8e_2_7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206" name="Google Shape;206;g12129814d8e_2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ef3a6d143_2_3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g11ef3a6d143_2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2129814d8e_2_7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213" name="Google Shape;213;g12129814d8e_2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2129814d8e_2_8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220" name="Google Shape;220;g12129814d8e_2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2129814d8e_2_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227" name="Google Shape;227;g12129814d8e_2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2129814d8e_2_9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234" name="Google Shape;234;g12129814d8e_2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2129814d8e_2_10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241" name="Google Shape;241;g12129814d8e_2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2129814d8e_2_10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248" name="Google Shape;248;g12129814d8e_2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2129814d8e_2_1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255" name="Google Shape;255;g12129814d8e_2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2129814d8e_2_11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262" name="Google Shape;262;g12129814d8e_2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2129814d8e_2_12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269" name="Google Shape;269;g12129814d8e_2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2129814d8e_2_1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276" name="Google Shape;276;g12129814d8e_2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1ef3a6d143_2_4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11ef3a6d143_2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2129814d8e_2_1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283" name="Google Shape;283;g12129814d8e_2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2129814d8e_2_1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290" name="Google Shape;290;g12129814d8e_2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2129814d8e_2_15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297" name="Google Shape;297;g12129814d8e_2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2129814d8e_2_1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304" name="Google Shape;304;g12129814d8e_2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2129814d8e_2_16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311" name="Google Shape;311;g12129814d8e_2_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2129814d8e_2_17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318" name="Google Shape;318;g12129814d8e_2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2129814d8e_2_1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325" name="Google Shape;325;g12129814d8e_2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2129814d8e_2_18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332" name="Google Shape;332;g12129814d8e_2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2129814d8e_2_19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339" name="Google Shape;339;g12129814d8e_2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2129814d8e_2_1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346" name="Google Shape;346;g12129814d8e_2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1ef3a6d143_2_4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g11ef3a6d143_2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2129814d8e_2_20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353" name="Google Shape;353;g12129814d8e_2_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2129814d8e_2_20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360" name="Google Shape;360;g12129814d8e_2_2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2129814d8e_2_2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367" name="Google Shape;367;g12129814d8e_2_2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2129814d8e_2_22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374" name="Google Shape;374;g12129814d8e_2_2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2129814d8e_2_2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381" name="Google Shape;381;g12129814d8e_2_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2129814d8e_2_5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388" name="Google Shape;388;g12129814d8e_2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1ef3a6d143_2_8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Leslie (4 min)</a:t>
            </a:r>
            <a:endParaRPr/>
          </a:p>
          <a:p>
            <a:pPr marL="457200" lvl="0" indent="-298450" algn="l" rtl="0">
              <a:spcBef>
                <a:spcPts val="0"/>
              </a:spcBef>
              <a:spcAft>
                <a:spcPts val="0"/>
              </a:spcAft>
              <a:buSzPts val="1100"/>
              <a:buChar char="●"/>
            </a:pPr>
            <a:r>
              <a:rPr lang="en"/>
              <a:t>Programs such as New Faculty Programs, Affinity Groups and Mentorship are needed in order to retain and support BIPOC new hires.  </a:t>
            </a:r>
            <a:endParaRPr/>
          </a:p>
          <a:p>
            <a:pPr marL="457200" lvl="0" indent="-298450" algn="l" rtl="0">
              <a:spcBef>
                <a:spcPts val="0"/>
              </a:spcBef>
              <a:spcAft>
                <a:spcPts val="0"/>
              </a:spcAft>
              <a:buSzPts val="1100"/>
              <a:buChar char="●"/>
            </a:pPr>
            <a:r>
              <a:rPr lang="en"/>
              <a:t>To find out what your campus is doing for new faculty - check with your Senate.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95" name="Google Shape;395;g11ef3a6d143_2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f3c43895e8_0_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Leslie (3 min)</a:t>
            </a:r>
            <a:endParaRPr/>
          </a:p>
          <a:p>
            <a:pPr marL="457200" lvl="0" indent="-298450" algn="l" rtl="0">
              <a:spcBef>
                <a:spcPts val="0"/>
              </a:spcBef>
              <a:spcAft>
                <a:spcPts val="0"/>
              </a:spcAft>
              <a:buSzPts val="1100"/>
              <a:buChar char="●"/>
            </a:pPr>
            <a:r>
              <a:rPr lang="en"/>
              <a:t>You’ve filled your pipeline with new hires and now you need to retain them.  </a:t>
            </a:r>
            <a:endParaRPr/>
          </a:p>
          <a:p>
            <a:pPr marL="457200" lvl="0" indent="-298450" algn="l" rtl="0">
              <a:spcBef>
                <a:spcPts val="0"/>
              </a:spcBef>
              <a:spcAft>
                <a:spcPts val="0"/>
              </a:spcAft>
              <a:buSzPts val="1100"/>
              <a:buChar char="●"/>
            </a:pPr>
            <a:r>
              <a:rPr lang="en"/>
              <a:t>Welcome them to your campus, train them and make them feel welcome.   </a:t>
            </a:r>
            <a:endParaRPr/>
          </a:p>
          <a:p>
            <a:pPr marL="0" lvl="0" indent="0" algn="l" rtl="0">
              <a:spcBef>
                <a:spcPts val="0"/>
              </a:spcBef>
              <a:spcAft>
                <a:spcPts val="0"/>
              </a:spcAft>
              <a:buNone/>
            </a:pPr>
            <a:endParaRPr/>
          </a:p>
          <a:p>
            <a:pPr marL="0" lvl="0" indent="0" algn="l" rtl="0">
              <a:lnSpc>
                <a:spcPct val="90000"/>
              </a:lnSpc>
              <a:spcBef>
                <a:spcPts val="0"/>
              </a:spcBef>
              <a:spcAft>
                <a:spcPts val="0"/>
              </a:spcAft>
              <a:buClr>
                <a:schemeClr val="dk1"/>
              </a:buClr>
              <a:buSzPts val="1100"/>
              <a:buFont typeface="Arial"/>
              <a:buNone/>
            </a:pPr>
            <a:r>
              <a:rPr lang="en" sz="1000" u="sng">
                <a:solidFill>
                  <a:srgbClr val="404040"/>
                </a:solidFill>
              </a:rPr>
              <a:t>Sample Budget Needs</a:t>
            </a:r>
            <a:r>
              <a:rPr lang="en" sz="1000">
                <a:solidFill>
                  <a:srgbClr val="404040"/>
                </a:solidFill>
              </a:rPr>
              <a:t> from Los Rios CCD ($50,000 a year):</a:t>
            </a:r>
            <a:endParaRPr sz="1000">
              <a:solidFill>
                <a:srgbClr val="404040"/>
              </a:solidFill>
            </a:endParaRPr>
          </a:p>
          <a:p>
            <a:pPr marL="914400" lvl="1" indent="-292100" algn="l" rtl="0">
              <a:lnSpc>
                <a:spcPct val="90000"/>
              </a:lnSpc>
              <a:spcBef>
                <a:spcPts val="0"/>
              </a:spcBef>
              <a:spcAft>
                <a:spcPts val="0"/>
              </a:spcAft>
              <a:buClr>
                <a:srgbClr val="404040"/>
              </a:buClr>
              <a:buSzPts val="1000"/>
              <a:buChar char="○"/>
            </a:pPr>
            <a:r>
              <a:rPr lang="en" sz="1000">
                <a:solidFill>
                  <a:srgbClr val="404040"/>
                </a:solidFill>
              </a:rPr>
              <a:t>Facilitators/Speakers: $2500</a:t>
            </a:r>
            <a:endParaRPr sz="1000">
              <a:solidFill>
                <a:srgbClr val="404040"/>
              </a:solidFill>
            </a:endParaRPr>
          </a:p>
          <a:p>
            <a:pPr marL="914400" lvl="1" indent="-292100" algn="l" rtl="0">
              <a:lnSpc>
                <a:spcPct val="90000"/>
              </a:lnSpc>
              <a:spcBef>
                <a:spcPts val="0"/>
              </a:spcBef>
              <a:spcAft>
                <a:spcPts val="0"/>
              </a:spcAft>
              <a:buClr>
                <a:srgbClr val="404040"/>
              </a:buClr>
              <a:buSzPts val="1000"/>
              <a:buChar char="○"/>
            </a:pPr>
            <a:r>
              <a:rPr lang="en" sz="1000">
                <a:solidFill>
                  <a:srgbClr val="404040"/>
                </a:solidFill>
              </a:rPr>
              <a:t>Mentors: $500</a:t>
            </a:r>
            <a:endParaRPr sz="1000">
              <a:solidFill>
                <a:srgbClr val="404040"/>
              </a:solidFill>
            </a:endParaRPr>
          </a:p>
          <a:p>
            <a:pPr marL="914400" lvl="1" indent="-292100" algn="l" rtl="0">
              <a:lnSpc>
                <a:spcPct val="90000"/>
              </a:lnSpc>
              <a:spcBef>
                <a:spcPts val="0"/>
              </a:spcBef>
              <a:spcAft>
                <a:spcPts val="0"/>
              </a:spcAft>
              <a:buClr>
                <a:srgbClr val="404040"/>
              </a:buClr>
              <a:buSzPts val="1000"/>
              <a:buChar char="○"/>
            </a:pPr>
            <a:r>
              <a:rPr lang="en" sz="1000">
                <a:solidFill>
                  <a:srgbClr val="404040"/>
                </a:solidFill>
              </a:rPr>
              <a:t>Mentees/ Teachers: $3500</a:t>
            </a:r>
            <a:endParaRPr sz="1000">
              <a:solidFill>
                <a:srgbClr val="404040"/>
              </a:solidFill>
            </a:endParaRPr>
          </a:p>
          <a:p>
            <a:pPr marL="914400" lvl="1" indent="-292100" algn="l" rtl="0">
              <a:lnSpc>
                <a:spcPct val="90000"/>
              </a:lnSpc>
              <a:spcBef>
                <a:spcPts val="0"/>
              </a:spcBef>
              <a:spcAft>
                <a:spcPts val="0"/>
              </a:spcAft>
              <a:buClr>
                <a:srgbClr val="404040"/>
              </a:buClr>
              <a:buSzPts val="1000"/>
              <a:buChar char="○"/>
            </a:pPr>
            <a:r>
              <a:rPr lang="en" sz="1000">
                <a:solidFill>
                  <a:srgbClr val="404040"/>
                </a:solidFill>
              </a:rPr>
              <a:t>Materials for training run $44 per participant</a:t>
            </a:r>
            <a:endParaRPr sz="1000">
              <a:solidFill>
                <a:srgbClr val="404040"/>
              </a:solidFill>
            </a:endParaRPr>
          </a:p>
          <a:p>
            <a:pPr marL="914400" lvl="1" indent="-292100" algn="l" rtl="0">
              <a:lnSpc>
                <a:spcPct val="90000"/>
              </a:lnSpc>
              <a:spcBef>
                <a:spcPts val="0"/>
              </a:spcBef>
              <a:spcAft>
                <a:spcPts val="0"/>
              </a:spcAft>
              <a:buClr>
                <a:srgbClr val="404040"/>
              </a:buClr>
              <a:buSzPts val="1000"/>
              <a:buChar char="○"/>
            </a:pPr>
            <a:r>
              <a:rPr lang="en" sz="1000">
                <a:solidFill>
                  <a:srgbClr val="404040"/>
                </a:solidFill>
              </a:rPr>
              <a:t>Meals $3400 total for program</a:t>
            </a:r>
            <a:endParaRPr sz="1000">
              <a:solidFill>
                <a:srgbClr val="404040"/>
              </a:solidFill>
            </a:endParaRPr>
          </a:p>
          <a:p>
            <a:pPr marL="457200" lvl="0" indent="-292100" algn="l" rtl="0">
              <a:lnSpc>
                <a:spcPct val="90000"/>
              </a:lnSpc>
              <a:spcBef>
                <a:spcPts val="0"/>
              </a:spcBef>
              <a:spcAft>
                <a:spcPts val="0"/>
              </a:spcAft>
              <a:buClr>
                <a:srgbClr val="404040"/>
              </a:buClr>
              <a:buSzPts val="1000"/>
              <a:buChar char="●"/>
            </a:pPr>
            <a:r>
              <a:rPr lang="en" sz="1000">
                <a:solidFill>
                  <a:srgbClr val="404040"/>
                </a:solidFill>
              </a:rPr>
              <a:t>More detail in Mentorship Handbook: https://asccc.org/sites/default/files/publications/asccc_mentorship_handbook_2021.pdf</a:t>
            </a:r>
            <a:endParaRPr sz="1000">
              <a:solidFill>
                <a:srgbClr val="404040"/>
              </a:solidFill>
            </a:endParaRPr>
          </a:p>
        </p:txBody>
      </p:sp>
      <p:sp>
        <p:nvSpPr>
          <p:cNvPr id="402" name="Google Shape;402;gf3c43895e8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20e314236f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Leslie (3 min)</a:t>
            </a:r>
            <a:endParaRPr/>
          </a:p>
          <a:p>
            <a:pPr marL="457200" lvl="0" indent="-298450" algn="l" rtl="0">
              <a:spcBef>
                <a:spcPts val="0"/>
              </a:spcBef>
              <a:spcAft>
                <a:spcPts val="0"/>
              </a:spcAft>
              <a:buSzPts val="1100"/>
              <a:buChar char="●"/>
            </a:pPr>
            <a:r>
              <a:rPr lang="en"/>
              <a:t>Take the ask for Mentor Programs to your senate</a:t>
            </a:r>
            <a:endParaRPr/>
          </a:p>
          <a:p>
            <a:pPr marL="457200" lvl="0" indent="-298450" algn="l" rtl="0">
              <a:spcBef>
                <a:spcPts val="0"/>
              </a:spcBef>
              <a:spcAft>
                <a:spcPts val="0"/>
              </a:spcAft>
              <a:buSzPts val="1100"/>
              <a:buChar char="●"/>
            </a:pPr>
            <a:r>
              <a:rPr lang="en"/>
              <a:t>Ask your administration to support. Show them data–see resources in the Mentorship Handbook</a:t>
            </a:r>
            <a:endParaRPr/>
          </a:p>
          <a:p>
            <a:pPr marL="457200" lvl="0" indent="-298450" algn="l" rtl="0">
              <a:spcBef>
                <a:spcPts val="0"/>
              </a:spcBef>
              <a:spcAft>
                <a:spcPts val="0"/>
              </a:spcAft>
              <a:buSzPts val="1100"/>
              <a:buChar char="●"/>
            </a:pPr>
            <a:r>
              <a:rPr lang="en"/>
              <a:t>Ask HR and EEO committees for data and support</a:t>
            </a:r>
            <a:endParaRPr/>
          </a:p>
          <a:p>
            <a:pPr marL="457200" lvl="0" indent="-298450" algn="l" rtl="0">
              <a:spcBef>
                <a:spcPts val="0"/>
              </a:spcBef>
              <a:spcAft>
                <a:spcPts val="0"/>
              </a:spcAft>
              <a:buSzPts val="1100"/>
              <a:buChar char="●"/>
            </a:pPr>
            <a:r>
              <a:rPr lang="en"/>
              <a:t>Seek collaborations with local affinity groups and Flex offices/coordinator</a:t>
            </a:r>
            <a:endParaRPr/>
          </a:p>
        </p:txBody>
      </p:sp>
      <p:sp>
        <p:nvSpPr>
          <p:cNvPr id="410" name="Google Shape;410;g120e314236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2129814d8e_2_2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417" name="Google Shape;417;g12129814d8e_2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1ef3a6d143_2_5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Cheryl-5min</a:t>
            </a:r>
            <a:endParaRPr sz="1000"/>
          </a:p>
          <a:p>
            <a:pPr marL="0" lvl="0" indent="0" algn="l" rtl="0">
              <a:spcBef>
                <a:spcPts val="0"/>
              </a:spcBef>
              <a:spcAft>
                <a:spcPts val="0"/>
              </a:spcAft>
              <a:buNone/>
            </a:pPr>
            <a:r>
              <a:rPr lang="en" sz="1000"/>
              <a:t>NOTE: Use</a:t>
            </a:r>
            <a:r>
              <a:rPr lang="en" sz="1000">
                <a:solidFill>
                  <a:schemeClr val="dk1"/>
                </a:solidFill>
              </a:rPr>
              <a:t> “What is possible and how do we make it happen?” to pass to Greg.</a:t>
            </a:r>
            <a:endParaRPr sz="1000">
              <a:solidFill>
                <a:schemeClr val="dk1"/>
              </a:solidFill>
            </a:endParaRPr>
          </a:p>
          <a:p>
            <a:pPr marL="0" lvl="0" indent="0" algn="l" rtl="0">
              <a:spcBef>
                <a:spcPts val="0"/>
              </a:spcBef>
              <a:spcAft>
                <a:spcPts val="0"/>
              </a:spcAft>
              <a:buNone/>
            </a:pPr>
            <a:endParaRPr sz="1000"/>
          </a:p>
          <a:p>
            <a:pPr marL="0" lvl="0" indent="0" algn="l" rtl="0">
              <a:spcBef>
                <a:spcPts val="0"/>
              </a:spcBef>
              <a:spcAft>
                <a:spcPts val="0"/>
              </a:spcAft>
              <a:buNone/>
            </a:pPr>
            <a:r>
              <a:rPr lang="en" sz="1000"/>
              <a:t>CA Ed Code 87360</a:t>
            </a:r>
            <a:endParaRPr sz="1000"/>
          </a:p>
          <a:p>
            <a:pPr marL="0" lvl="0" indent="0" algn="l" rtl="0">
              <a:spcBef>
                <a:spcPts val="0"/>
              </a:spcBef>
              <a:spcAft>
                <a:spcPts val="0"/>
              </a:spcAft>
              <a:buNone/>
            </a:pPr>
            <a:r>
              <a:rPr lang="en" sz="1000" u="sng">
                <a:solidFill>
                  <a:schemeClr val="hlink"/>
                </a:solidFill>
                <a:hlinkClick r:id="rId3"/>
              </a:rPr>
              <a:t>https://leginfo.legislature.ca.gov/faces/codes_displaySection.xhtml?lawCode=EDC&amp;sectionNum=87360</a:t>
            </a:r>
            <a:r>
              <a:rPr lang="en" sz="1000"/>
              <a:t>.</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 sz="1000"/>
              <a:t>CA Title 5 53024</a:t>
            </a:r>
            <a:endParaRPr sz="1000"/>
          </a:p>
          <a:p>
            <a:pPr marL="0" lvl="0" indent="0" algn="l" rtl="0">
              <a:spcBef>
                <a:spcPts val="0"/>
              </a:spcBef>
              <a:spcAft>
                <a:spcPts val="0"/>
              </a:spcAft>
              <a:buNone/>
            </a:pPr>
            <a:r>
              <a:rPr lang="en" sz="1000" u="sng">
                <a:solidFill>
                  <a:schemeClr val="hlink"/>
                </a:solidFill>
                <a:hlinkClick r:id="rId4"/>
              </a:rPr>
              <a:t>https://govt.westlaw.com/calregs/Document/I6A6F70B0374E4C078F8396E7AA42C4F4?viewType=FullText&amp;originationContext=documenttoc&amp;transitionType=CategoryPageItem&amp;contextData=(sc.Default)</a:t>
            </a:r>
            <a:endParaRPr sz="1000"/>
          </a:p>
          <a:p>
            <a:pPr marL="0" lvl="0" indent="0" algn="l" rtl="0">
              <a:lnSpc>
                <a:spcPct val="115000"/>
              </a:lnSpc>
              <a:spcBef>
                <a:spcPts val="0"/>
              </a:spcBef>
              <a:spcAft>
                <a:spcPts val="0"/>
              </a:spcAft>
              <a:buNone/>
            </a:pPr>
            <a:r>
              <a:rPr lang="en" sz="1000">
                <a:solidFill>
                  <a:srgbClr val="212121"/>
                </a:solidFill>
                <a:highlight>
                  <a:srgbClr val="FFFFFF"/>
                </a:highlight>
              </a:rPr>
              <a:t>(a) All screening and selection techniques, including the procedure for developing interview questions, and the selection process as a whole, shall be:</a:t>
            </a:r>
            <a:br>
              <a:rPr lang="en" sz="1000">
                <a:solidFill>
                  <a:srgbClr val="212121"/>
                </a:solidFill>
                <a:highlight>
                  <a:srgbClr val="FFFFFF"/>
                </a:highlight>
              </a:rPr>
            </a:br>
            <a:r>
              <a:rPr lang="en" sz="1000">
                <a:solidFill>
                  <a:srgbClr val="212121"/>
                </a:solidFill>
                <a:highlight>
                  <a:srgbClr val="FFFFFF"/>
                </a:highlight>
              </a:rPr>
              <a:t>(1) provided to the Chancellor upon request;</a:t>
            </a:r>
            <a:br>
              <a:rPr lang="en" sz="1000">
                <a:solidFill>
                  <a:srgbClr val="212121"/>
                </a:solidFill>
                <a:highlight>
                  <a:srgbClr val="FFFFFF"/>
                </a:highlight>
              </a:rPr>
            </a:br>
            <a:r>
              <a:rPr lang="en" sz="1000">
                <a:solidFill>
                  <a:srgbClr val="212121"/>
                </a:solidFill>
                <a:highlight>
                  <a:srgbClr val="FFFFFF"/>
                </a:highlight>
              </a:rPr>
              <a:t>(2) designed to ensure that for faculty and administrative positions, meaningful consideration is given to the extent to which applicants demonstrate a sensitivity to and understanding of the diverse academic, socioeconomic, cultural, disability, gender identity, sexual orientation, and ethnic backgrounds of community college students. “Meaningful consideration” means that candidates shall be required to demonstrate sensitivity to diversity in ways relevant to the specific position;</a:t>
            </a:r>
            <a:br>
              <a:rPr lang="en" sz="1000">
                <a:solidFill>
                  <a:srgbClr val="212121"/>
                </a:solidFill>
                <a:highlight>
                  <a:srgbClr val="FFFFFF"/>
                </a:highlight>
              </a:rPr>
            </a:br>
            <a:r>
              <a:rPr lang="en" sz="1000">
                <a:solidFill>
                  <a:srgbClr val="212121"/>
                </a:solidFill>
                <a:highlight>
                  <a:srgbClr val="FFFFFF"/>
                </a:highlight>
              </a:rPr>
              <a:t>(3) based solely on job-related criteria; and</a:t>
            </a:r>
            <a:br>
              <a:rPr lang="en" sz="1000">
                <a:solidFill>
                  <a:srgbClr val="212121"/>
                </a:solidFill>
                <a:highlight>
                  <a:srgbClr val="FFFFFF"/>
                </a:highlight>
              </a:rPr>
            </a:br>
            <a:r>
              <a:rPr lang="en" sz="1000">
                <a:solidFill>
                  <a:srgbClr val="212121"/>
                </a:solidFill>
                <a:highlight>
                  <a:srgbClr val="FFFFFF"/>
                </a:highlight>
              </a:rPr>
              <a:t>(4) designed to avoid an adverse impact, as defined in section 53001(a), and monitored by means consistent with this section to detect and address any adverse impact which does occur for any monitored group.</a:t>
            </a:r>
            <a:endParaRPr sz="1000">
              <a:solidFill>
                <a:srgbClr val="212121"/>
              </a:solidFill>
              <a:highlight>
                <a:srgbClr val="FFFFFF"/>
              </a:highlight>
            </a:endParaRPr>
          </a:p>
          <a:p>
            <a:pPr marL="0" lvl="0" indent="0" algn="l" rtl="0">
              <a:lnSpc>
                <a:spcPct val="115000"/>
              </a:lnSpc>
              <a:spcBef>
                <a:spcPts val="1100"/>
              </a:spcBef>
              <a:spcAft>
                <a:spcPts val="0"/>
              </a:spcAft>
              <a:buClr>
                <a:schemeClr val="dk1"/>
              </a:buClr>
              <a:buSzPts val="1100"/>
              <a:buFont typeface="Arial"/>
              <a:buNone/>
            </a:pPr>
            <a:r>
              <a:rPr lang="en" sz="1000">
                <a:solidFill>
                  <a:srgbClr val="333333"/>
                </a:solidFill>
                <a:highlight>
                  <a:srgbClr val="FFFFFF"/>
                </a:highlight>
              </a:rPr>
              <a:t>CA Title 5 53001(a)</a:t>
            </a:r>
            <a:br>
              <a:rPr lang="en" sz="1000">
                <a:solidFill>
                  <a:srgbClr val="333333"/>
                </a:solidFill>
                <a:highlight>
                  <a:srgbClr val="FFFFFF"/>
                </a:highlight>
              </a:rPr>
            </a:br>
            <a:r>
              <a:rPr lang="en" sz="1000" u="sng">
                <a:solidFill>
                  <a:schemeClr val="hlink"/>
                </a:solidFill>
                <a:highlight>
                  <a:srgbClr val="FFFFFF"/>
                </a:highlight>
                <a:hlinkClick r:id="rId5"/>
              </a:rPr>
              <a:t>https://www.law.cornell.edu/regulations/california/5-CCR-Sec-53001</a:t>
            </a:r>
            <a:br>
              <a:rPr lang="en" sz="1000">
                <a:solidFill>
                  <a:srgbClr val="333333"/>
                </a:solidFill>
                <a:highlight>
                  <a:srgbClr val="FFFFFF"/>
                </a:highlight>
              </a:rPr>
            </a:br>
            <a:r>
              <a:rPr lang="en" sz="1000">
                <a:solidFill>
                  <a:srgbClr val="333333"/>
                </a:solidFill>
                <a:highlight>
                  <a:srgbClr val="FFFFFF"/>
                </a:highlight>
              </a:rPr>
              <a:t>(a) Adverse Impact. "Adverse impact" means that a statistical measure (such as those outlined in the Equal Employment Opportunity Commission's "Uniform Guidelines on Employee Selection Procedures") is applied to the effects of a selection procedure and demonstrates a disproportionate negative impact on any group defined in terms of ethnic group identification, gender, or disability. A disparity identified in a given selection process will not be considered to constitute adverse impact if the numbers involved are too small to permit a meaningful comparison.</a:t>
            </a:r>
            <a:endParaRPr sz="1000">
              <a:solidFill>
                <a:srgbClr val="212121"/>
              </a:solidFill>
              <a:highlight>
                <a:srgbClr val="FFFFFF"/>
              </a:highlight>
            </a:endParaRPr>
          </a:p>
          <a:p>
            <a:pPr marL="0" lvl="0" indent="0" algn="l" rtl="0">
              <a:spcBef>
                <a:spcPts val="0"/>
              </a:spcBef>
              <a:spcAft>
                <a:spcPts val="0"/>
              </a:spcAft>
              <a:buNone/>
            </a:pPr>
            <a:endParaRPr/>
          </a:p>
        </p:txBody>
      </p:sp>
      <p:sp>
        <p:nvSpPr>
          <p:cNvPr id="107" name="Google Shape;107;g11ef3a6d143_2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2129814d8e_2_2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424" name="Google Shape;424;g12129814d8e_2_2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2129814d8e_2_24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431" name="Google Shape;431;g12129814d8e_2_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2129814d8e_2_25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438" name="Google Shape;438;g12129814d8e_2_2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2129814d8e_2_26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445" name="Google Shape;445;g12129814d8e_2_2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2129814d8e_2_2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452" name="Google Shape;452;g12129814d8e_2_2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1ef3a6d143_2_9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Cheryl-5 mins (w/ next slide)</a:t>
            </a:r>
            <a:endParaRPr sz="1000">
              <a:solidFill>
                <a:schemeClr val="dk1"/>
              </a:solidFill>
            </a:endParaRPr>
          </a:p>
          <a:p>
            <a:pPr marL="0" lvl="0" indent="0" algn="l" rtl="0">
              <a:lnSpc>
                <a:spcPct val="90000"/>
              </a:lnSpc>
              <a:spcBef>
                <a:spcPts val="1000"/>
              </a:spcBef>
              <a:spcAft>
                <a:spcPts val="0"/>
              </a:spcAft>
              <a:buNone/>
            </a:pPr>
            <a:r>
              <a:rPr lang="en" sz="1000" u="sng">
                <a:solidFill>
                  <a:schemeClr val="hlink"/>
                </a:solidFill>
                <a:hlinkClick r:id="rId3"/>
              </a:rPr>
              <a:t>https://go.boarddocs.com/ca/cccchan/Board.nsf/files/CCD3QR0802D4/$file/deia-competencies-and-criteria-(updated)-a11y.pdf</a:t>
            </a:r>
            <a:endParaRPr sz="1000">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en" sz="1000">
                <a:solidFill>
                  <a:schemeClr val="dk1"/>
                </a:solidFill>
              </a:rPr>
              <a:t>Developed collaboratively by a subgroup of the DEIA Implementation Workgroup.</a:t>
            </a:r>
            <a:br>
              <a:rPr lang="en" sz="1000">
                <a:solidFill>
                  <a:schemeClr val="dk1"/>
                </a:solidFill>
              </a:rPr>
            </a:br>
            <a:r>
              <a:rPr lang="en" sz="1000">
                <a:solidFill>
                  <a:schemeClr val="dk1"/>
                </a:solidFill>
              </a:rPr>
              <a:t>The purpose of establishing DEIA competencies is to </a:t>
            </a:r>
            <a:r>
              <a:rPr lang="en" sz="1000" b="1">
                <a:solidFill>
                  <a:schemeClr val="dk1"/>
                </a:solidFill>
              </a:rPr>
              <a:t>define the skills, knowledge, and behaviors</a:t>
            </a:r>
            <a:r>
              <a:rPr lang="en" sz="1000">
                <a:solidFill>
                  <a:schemeClr val="dk1"/>
                </a:solidFill>
              </a:rPr>
              <a:t> that CCC employees </a:t>
            </a:r>
            <a:r>
              <a:rPr lang="en" sz="1000" b="1">
                <a:solidFill>
                  <a:schemeClr val="dk1"/>
                </a:solidFill>
              </a:rPr>
              <a:t>must demonstrate </a:t>
            </a:r>
            <a:r>
              <a:rPr lang="en" sz="1000">
                <a:solidFill>
                  <a:schemeClr val="dk1"/>
                </a:solidFill>
              </a:rPr>
              <a:t>to work, teach, and lead in a diverse environment that celebrates and is inclusive of diversity.</a:t>
            </a:r>
            <a:br>
              <a:rPr lang="en" sz="1000">
                <a:solidFill>
                  <a:schemeClr val="dk1"/>
                </a:solidFill>
              </a:rPr>
            </a:br>
            <a:r>
              <a:rPr lang="en" sz="1000">
                <a:solidFill>
                  <a:schemeClr val="dk1"/>
                </a:solidFill>
              </a:rPr>
              <a:t>Competencies &amp; Criteria intended as a starting point for local dialog; colleges can add or highlight competencies</a:t>
            </a:r>
            <a:br>
              <a:rPr lang="en" sz="1000">
                <a:solidFill>
                  <a:schemeClr val="dk1"/>
                </a:solidFill>
              </a:rPr>
            </a:br>
            <a:r>
              <a:rPr lang="en" sz="1000">
                <a:solidFill>
                  <a:schemeClr val="dk1"/>
                </a:solidFill>
              </a:rPr>
              <a:t>Establishing a competency framework should include the domains that define each area of skills, knowledge, and behaviors.</a:t>
            </a:r>
            <a:br>
              <a:rPr lang="en" sz="1000">
                <a:solidFill>
                  <a:schemeClr val="dk1"/>
                </a:solidFill>
              </a:rPr>
            </a:br>
            <a:r>
              <a:rPr lang="en" sz="1000">
                <a:solidFill>
                  <a:schemeClr val="dk1"/>
                </a:solidFill>
              </a:rPr>
              <a:t>A competency framework should be developmental in nature so that employees can </a:t>
            </a:r>
            <a:r>
              <a:rPr lang="en" sz="1000" b="1">
                <a:solidFill>
                  <a:schemeClr val="dk1"/>
                </a:solidFill>
              </a:rPr>
              <a:t>demonstrate their growth in skills, knowledge, and behaviors.</a:t>
            </a:r>
            <a:br>
              <a:rPr lang="en" sz="1000" b="1">
                <a:solidFill>
                  <a:schemeClr val="dk1"/>
                </a:solidFill>
              </a:rPr>
            </a:br>
            <a:r>
              <a:rPr lang="en" sz="1000">
                <a:solidFill>
                  <a:schemeClr val="dk1"/>
                </a:solidFill>
              </a:rPr>
              <a:t>Measuring competencies is a more </a:t>
            </a:r>
            <a:r>
              <a:rPr lang="en" sz="1000" b="1">
                <a:solidFill>
                  <a:schemeClr val="dk1"/>
                </a:solidFill>
              </a:rPr>
              <a:t>valid evaluation of performance </a:t>
            </a:r>
            <a:r>
              <a:rPr lang="en" sz="1000">
                <a:solidFill>
                  <a:schemeClr val="dk1"/>
                </a:solidFill>
              </a:rPr>
              <a:t>than measurement of innate abilities. </a:t>
            </a:r>
            <a:endParaRPr sz="1000">
              <a:solidFill>
                <a:schemeClr val="dk1"/>
              </a:solidFill>
            </a:endParaRPr>
          </a:p>
          <a:p>
            <a:pPr marL="0" lvl="0" indent="0" algn="l" rtl="0">
              <a:spcBef>
                <a:spcPts val="0"/>
              </a:spcBef>
              <a:spcAft>
                <a:spcPts val="0"/>
              </a:spcAft>
              <a:buNone/>
            </a:pPr>
            <a:endParaRPr/>
          </a:p>
        </p:txBody>
      </p:sp>
      <p:sp>
        <p:nvSpPr>
          <p:cNvPr id="459" name="Google Shape;459;g11ef3a6d143_2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f3ba723e3f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Cheryl-5mins (w/ prior slide)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Chancellor’s Office Pending Regulatory Actions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https://www.cccco.edu/About-Us/Chancellors-Office/Divisions/General-Counsel/Pending-Regulatory-Action</a:t>
            </a:r>
            <a:endParaRPr>
              <a:solidFill>
                <a:schemeClr val="dk1"/>
              </a:solidFill>
            </a:endParaRPr>
          </a:p>
        </p:txBody>
      </p:sp>
      <p:sp>
        <p:nvSpPr>
          <p:cNvPr id="466" name="Google Shape;466;gf3ba723e3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11ef3a6d143_2_10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152400" lvl="0" indent="0" algn="l" rtl="0">
              <a:lnSpc>
                <a:spcPct val="115000"/>
              </a:lnSpc>
              <a:spcBef>
                <a:spcPts val="0"/>
              </a:spcBef>
              <a:spcAft>
                <a:spcPts val="0"/>
              </a:spcAft>
              <a:buClr>
                <a:schemeClr val="dk1"/>
              </a:buClr>
              <a:buSzPts val="1100"/>
              <a:buFont typeface="Arial"/>
              <a:buNone/>
            </a:pPr>
            <a:r>
              <a:rPr lang="en"/>
              <a:t>Michelle (3 min): Canvas link: </a:t>
            </a:r>
            <a:r>
              <a:rPr lang="en" u="sng">
                <a:solidFill>
                  <a:schemeClr val="hlink"/>
                </a:solidFill>
                <a:hlinkClick r:id="rId3"/>
              </a:rPr>
              <a:t>https://ccconlineed.instructure.com/courses/4924~5733</a:t>
            </a:r>
            <a:endParaRPr/>
          </a:p>
          <a:p>
            <a:pPr marL="0" lvl="0" indent="0" algn="l" rtl="0">
              <a:spcBef>
                <a:spcPts val="0"/>
              </a:spcBef>
              <a:spcAft>
                <a:spcPts val="0"/>
              </a:spcAft>
              <a:buNone/>
            </a:pPr>
            <a:endParaRPr/>
          </a:p>
        </p:txBody>
      </p:sp>
      <p:sp>
        <p:nvSpPr>
          <p:cNvPr id="473" name="Google Shape;473;g11ef3a6d143_2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1ef3a6d143_2_10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(15 min)</a:t>
            </a:r>
            <a:endParaRPr/>
          </a:p>
        </p:txBody>
      </p:sp>
      <p:sp>
        <p:nvSpPr>
          <p:cNvPr id="480" name="Google Shape;480;g11ef3a6d143_2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1ef3a6d143_2_11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7" name="Google Shape;487;g11ef3a6d143_2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1ef3a6d143_2_5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Michelle and Greg (3 min)</a:t>
            </a:r>
            <a:endParaRPr/>
          </a:p>
        </p:txBody>
      </p:sp>
      <p:sp>
        <p:nvSpPr>
          <p:cNvPr id="114" name="Google Shape;114;g11ef3a6d143_2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1ef3a6d143_2_6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1200">
                <a:solidFill>
                  <a:srgbClr val="404040"/>
                </a:solidFill>
              </a:rPr>
              <a:t>Michelle (7 min)</a:t>
            </a:r>
            <a:endParaRPr sz="1200">
              <a:solidFill>
                <a:srgbClr val="404040"/>
              </a:solidFill>
            </a:endParaRPr>
          </a:p>
          <a:p>
            <a:pPr marL="457200" lvl="0" indent="-304800" algn="l" rtl="0">
              <a:lnSpc>
                <a:spcPct val="90000"/>
              </a:lnSpc>
              <a:spcBef>
                <a:spcPts val="1000"/>
              </a:spcBef>
              <a:spcAft>
                <a:spcPts val="0"/>
              </a:spcAft>
              <a:buClr>
                <a:srgbClr val="404040"/>
              </a:buClr>
              <a:buSzPts val="1200"/>
              <a:buChar char="●"/>
            </a:pPr>
            <a:r>
              <a:rPr lang="en" sz="1200">
                <a:solidFill>
                  <a:srgbClr val="404040"/>
                </a:solidFill>
              </a:rPr>
              <a:t>San Diego CSU, Pierce College (Washington), and Emory University (Atlanta, GA)along with many other institutions increased their diverse faculty through cluster hiring.</a:t>
            </a:r>
            <a:endParaRPr sz="1200"/>
          </a:p>
          <a:p>
            <a:pPr marL="457200" lvl="0" indent="-298450" algn="l" rtl="0">
              <a:spcBef>
                <a:spcPts val="1000"/>
              </a:spcBef>
              <a:spcAft>
                <a:spcPts val="0"/>
              </a:spcAft>
              <a:buSzPts val="1100"/>
              <a:buChar char="●"/>
            </a:pPr>
            <a:r>
              <a:rPr lang="en"/>
              <a:t>Cluster hiring originally designed to expand interdisciplinary research but research over the past 15 years has shown a positive impact on diversity and institutional climate. </a:t>
            </a:r>
            <a:r>
              <a:rPr lang="en">
                <a:solidFill>
                  <a:schemeClr val="dk1"/>
                </a:solidFill>
              </a:rPr>
              <a:t>(Source Urban Universities for Health)</a:t>
            </a:r>
            <a:endParaRPr/>
          </a:p>
          <a:p>
            <a:pPr marL="457200" lvl="0" indent="-298450" algn="l" rtl="0">
              <a:spcBef>
                <a:spcPts val="0"/>
              </a:spcBef>
              <a:spcAft>
                <a:spcPts val="0"/>
              </a:spcAft>
              <a:buSzPts val="1100"/>
              <a:buChar char="●"/>
            </a:pPr>
            <a:r>
              <a:rPr lang="en"/>
              <a:t>Educational institutions who make diversity goals explicit and prioritized, who gain support from deans and department heads, and who establish an infrastructure to support interdisciplinary collaborations see an increase in diversity in their faculty. </a:t>
            </a:r>
            <a:r>
              <a:rPr lang="en">
                <a:solidFill>
                  <a:schemeClr val="dk1"/>
                </a:solidFill>
              </a:rPr>
              <a:t>(Source Urban Universities for Health)</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Emory University tripled the proportion of faculty hires from underrepresented minority groups in the College of Arts and Sciences within just three years.(Emory)</a:t>
            </a:r>
            <a:endParaRPr>
              <a:solidFill>
                <a:schemeClr val="dk1"/>
              </a:solidFill>
            </a:endParaRPr>
          </a:p>
          <a:p>
            <a:pPr marL="457200" lvl="0" indent="-298450" algn="l" rtl="0">
              <a:spcBef>
                <a:spcPts val="0"/>
              </a:spcBef>
              <a:spcAft>
                <a:spcPts val="0"/>
              </a:spcAft>
              <a:buClr>
                <a:schemeClr val="dk1"/>
              </a:buClr>
              <a:buSzPts val="1100"/>
              <a:buChar char="●"/>
            </a:pPr>
            <a:r>
              <a:rPr lang="en"/>
              <a:t>North Carolina State University increased the percentage of minority faculty from 16 percent to 18 percent, while Fresno State saw a 2 percent increase in Hispanic/Latino faculty, a 3 percent increase in female faculty, and a 20 percent increase in Hispanic/Latino senior administrative leaders. At Purdue University, 54 percent of faculty cluster hires were female. (Source </a:t>
            </a:r>
            <a:r>
              <a:rPr lang="en">
                <a:solidFill>
                  <a:schemeClr val="dk1"/>
                </a:solidFill>
              </a:rPr>
              <a:t>Urban Universities for Health)</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Pierce College job announcement: </a:t>
            </a:r>
            <a:r>
              <a:rPr lang="en" u="sng">
                <a:solidFill>
                  <a:schemeClr val="hlink"/>
                </a:solidFill>
                <a:hlinkClick r:id="rId3"/>
              </a:rPr>
              <a:t>https://careers.insidehighered.com/job/2366803/cluster-hire-of-tenure-track-faculty-to-support-black-and-brown-students</a:t>
            </a: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sz="1000" b="1">
                <a:solidFill>
                  <a:srgbClr val="666666"/>
                </a:solidFill>
              </a:rPr>
              <a:t>Cluster Hires of Tenure-track Faculty to Support Black and Brown Students</a:t>
            </a:r>
            <a:endParaRPr sz="1000" b="1">
              <a:solidFill>
                <a:srgbClr val="666666"/>
              </a:solidFill>
            </a:endParaRPr>
          </a:p>
          <a:p>
            <a:pPr marL="457200" lvl="0" indent="-292100" algn="l" rtl="0">
              <a:lnSpc>
                <a:spcPct val="150000"/>
              </a:lnSpc>
              <a:spcBef>
                <a:spcPts val="1300"/>
              </a:spcBef>
              <a:spcAft>
                <a:spcPts val="0"/>
              </a:spcAft>
              <a:buClr>
                <a:schemeClr val="dk1"/>
              </a:buClr>
              <a:buSzPts val="1000"/>
              <a:buChar char="●"/>
            </a:pPr>
            <a:r>
              <a:rPr lang="en" sz="1000">
                <a:solidFill>
                  <a:srgbClr val="595959"/>
                </a:solidFill>
              </a:rPr>
              <a:t>Pierce College District is student-centered and mission-driven to ensure that all our students thrive and reach their fullest potential. As an institution committed to antiracism, we are action-oriented and intentional in dismantling every systemic barrier that prevents Black and Brown student excellence and liberation. </a:t>
            </a:r>
            <a:endParaRPr sz="1000">
              <a:solidFill>
                <a:srgbClr val="595959"/>
              </a:solidFill>
            </a:endParaRPr>
          </a:p>
          <a:p>
            <a:pPr marL="457200" lvl="0" indent="-292100" algn="l" rtl="0">
              <a:lnSpc>
                <a:spcPct val="150000"/>
              </a:lnSpc>
              <a:spcBef>
                <a:spcPts val="0"/>
              </a:spcBef>
              <a:spcAft>
                <a:spcPts val="0"/>
              </a:spcAft>
              <a:buClr>
                <a:schemeClr val="dk1"/>
              </a:buClr>
              <a:buSzPts val="1000"/>
              <a:buChar char="●"/>
            </a:pPr>
            <a:r>
              <a:rPr lang="en" sz="1000">
                <a:solidFill>
                  <a:srgbClr val="595959"/>
                </a:solidFill>
              </a:rPr>
              <a:t>As Pierce College deepens its commitment to racial equity, it is of the highest priority that we focus our tenure-track faculty hiring process to seek faculty with the expertise to lead our institution in serving Black and Brown students. This cluster hire is an opportunity for the college community to continue to act upon our values but more importantly for the empowering of our students' self-efficacy, for cultivating sense of belonging, and for the diversity of our entire student body, especially Black and Brown students, being reflected in a position of power in the classroom. We are fortunate that the Washington state legislature recognizes this through SB 5194 in its efforts to address student areas of inequities with the funding of additional faculty positions.</a:t>
            </a:r>
            <a:endParaRPr sz="1000">
              <a:solidFill>
                <a:srgbClr val="595959"/>
              </a:solidFill>
            </a:endParaRPr>
          </a:p>
          <a:p>
            <a:pPr marL="457200" lvl="0" indent="-292100" algn="l" rtl="0">
              <a:lnSpc>
                <a:spcPct val="150000"/>
              </a:lnSpc>
              <a:spcBef>
                <a:spcPts val="0"/>
              </a:spcBef>
              <a:spcAft>
                <a:spcPts val="0"/>
              </a:spcAft>
              <a:buClr>
                <a:schemeClr val="dk1"/>
              </a:buClr>
              <a:buSzPts val="1000"/>
              <a:buChar char="●"/>
            </a:pPr>
            <a:r>
              <a:rPr lang="en" sz="1000">
                <a:solidFill>
                  <a:srgbClr val="595959"/>
                </a:solidFill>
              </a:rPr>
              <a:t>We are excited to invite you to bring your lived experiences and authentic selves to contribute to discourse and action in supporting Black and Brown students.</a:t>
            </a:r>
            <a:endParaRPr sz="1000">
              <a:solidFill>
                <a:schemeClr val="dk1"/>
              </a:solidFill>
            </a:endParaRPr>
          </a:p>
          <a:p>
            <a:pPr marL="0" lvl="0" indent="0" algn="l" rtl="0">
              <a:spcBef>
                <a:spcPts val="1300"/>
              </a:spcBef>
              <a:spcAft>
                <a:spcPts val="0"/>
              </a:spcAft>
              <a:buNone/>
            </a:pPr>
            <a:r>
              <a:rPr lang="en"/>
              <a:t> </a:t>
            </a:r>
            <a:endParaRPr/>
          </a:p>
          <a:p>
            <a:pPr marL="0" lvl="0" indent="0" algn="l" rtl="0">
              <a:spcBef>
                <a:spcPts val="0"/>
              </a:spcBef>
              <a:spcAft>
                <a:spcPts val="0"/>
              </a:spcAft>
              <a:buNone/>
            </a:pPr>
            <a:endParaRPr/>
          </a:p>
        </p:txBody>
      </p:sp>
      <p:sp>
        <p:nvSpPr>
          <p:cNvPr id="121" name="Google Shape;121;g11ef3a6d143_2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20e93ea2c3_2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Cluster Hire Rostrum article–spring 2022!</a:t>
            </a:r>
            <a:endParaRPr/>
          </a:p>
          <a:p>
            <a:pPr marL="457200" lvl="0" indent="-298450" algn="l" rtl="0">
              <a:spcBef>
                <a:spcPts val="0"/>
              </a:spcBef>
              <a:spcAft>
                <a:spcPts val="0"/>
              </a:spcAft>
              <a:buSzPts val="1100"/>
              <a:buChar char="●"/>
            </a:pPr>
            <a:r>
              <a:rPr lang="en"/>
              <a:t>Explicitly state cluster hiring as a primary goal with a focus on looking for scholars who are experienced, invested, and specialized in diversity as their primary focus or expertise.</a:t>
            </a:r>
            <a:endParaRPr/>
          </a:p>
          <a:p>
            <a:pPr marL="457200" lvl="0" indent="-298450" algn="l" rtl="0">
              <a:spcBef>
                <a:spcPts val="0"/>
              </a:spcBef>
              <a:spcAft>
                <a:spcPts val="0"/>
              </a:spcAft>
              <a:buSzPts val="1100"/>
              <a:buChar char="●"/>
            </a:pPr>
            <a:r>
              <a:rPr lang="en"/>
              <a:t>Engage faculty and employee resource and affinity groups early; employee resource and affinity groups help market and announce the job postings.</a:t>
            </a:r>
            <a:endParaRPr/>
          </a:p>
          <a:p>
            <a:pPr marL="457200" lvl="0" indent="-298450" algn="l" rtl="0">
              <a:spcBef>
                <a:spcPts val="0"/>
              </a:spcBef>
              <a:spcAft>
                <a:spcPts val="0"/>
              </a:spcAft>
              <a:buSzPts val="1100"/>
              <a:buChar char="●"/>
            </a:pPr>
            <a:r>
              <a:rPr lang="en"/>
              <a:t>Provide robust diversity training to search committee members and ensure diverse committee representation.</a:t>
            </a:r>
            <a:endParaRPr/>
          </a:p>
          <a:p>
            <a:pPr marL="457200" lvl="0" indent="-298450" algn="l" rtl="0">
              <a:spcBef>
                <a:spcPts val="0"/>
              </a:spcBef>
              <a:spcAft>
                <a:spcPts val="0"/>
              </a:spcAft>
              <a:buSzPts val="1100"/>
              <a:buChar char="●"/>
            </a:pPr>
            <a:r>
              <a:rPr lang="en"/>
              <a:t>Ensure student engagement in the hiring process and inclusion on screening committees.</a:t>
            </a:r>
            <a:endParaRPr/>
          </a:p>
          <a:p>
            <a:pPr marL="457200" lvl="0" indent="-298450" algn="l" rtl="0">
              <a:spcBef>
                <a:spcPts val="0"/>
              </a:spcBef>
              <a:spcAft>
                <a:spcPts val="0"/>
              </a:spcAft>
              <a:buSzPts val="1100"/>
              <a:buChar char="●"/>
            </a:pPr>
            <a:r>
              <a:rPr lang="en"/>
              <a:t>Ask for support from administrators with a plan for weathering leadership changes.</a:t>
            </a:r>
            <a:endParaRPr/>
          </a:p>
          <a:p>
            <a:pPr marL="457200" lvl="0" indent="-298450" algn="l" rtl="0">
              <a:spcBef>
                <a:spcPts val="0"/>
              </a:spcBef>
              <a:spcAft>
                <a:spcPts val="0"/>
              </a:spcAft>
              <a:buSzPts val="1100"/>
              <a:buChar char="●"/>
            </a:pPr>
            <a:r>
              <a:rPr lang="en"/>
              <a:t>Ensure recruitment efforts are aligned with retention efforts.</a:t>
            </a:r>
            <a:endParaRPr/>
          </a:p>
          <a:p>
            <a:pPr marL="914400" lvl="1" indent="-298450" algn="l" rtl="0">
              <a:spcBef>
                <a:spcPts val="0"/>
              </a:spcBef>
              <a:spcAft>
                <a:spcPts val="0"/>
              </a:spcAft>
              <a:buSzPts val="1100"/>
              <a:buChar char="○"/>
            </a:pPr>
            <a:r>
              <a:rPr lang="en"/>
              <a:t>Support new faculty hires with orientation, mentorship, and regular year-long supportive check-ins focused on the needs expressed by faculty of color.</a:t>
            </a:r>
            <a:endParaRPr/>
          </a:p>
          <a:p>
            <a:pPr marL="457200" lvl="0" indent="0" algn="l" rtl="0">
              <a:spcBef>
                <a:spcPts val="0"/>
              </a:spcBef>
              <a:spcAft>
                <a:spcPts val="0"/>
              </a:spcAft>
              <a:buNone/>
            </a:pPr>
            <a:r>
              <a:rPr lang="en"/>
              <a:t>   ○	Be sure the support of BIPOC campus communities does not become a burden falling solely on the most impacted and underserved groups; this leads to racial battle fatigue. Instead ensure there is an equitable distribution of supporting efforts and a commitment to racial equity from every campus employee. </a:t>
            </a:r>
            <a:endParaRPr/>
          </a:p>
          <a:p>
            <a:pPr marL="0" lvl="0" indent="0" algn="l" rtl="0">
              <a:spcBef>
                <a:spcPts val="0"/>
              </a:spcBef>
              <a:spcAft>
                <a:spcPts val="0"/>
              </a:spcAft>
              <a:buNone/>
            </a:pPr>
            <a:endParaRPr/>
          </a:p>
        </p:txBody>
      </p:sp>
      <p:sp>
        <p:nvSpPr>
          <p:cNvPr id="129" name="Google Shape;129;g120e93ea2c3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1ef3a6d143_2_7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Greg (5 min)</a:t>
            </a:r>
            <a:endParaRPr/>
          </a:p>
        </p:txBody>
      </p:sp>
      <p:sp>
        <p:nvSpPr>
          <p:cNvPr id="136" name="Google Shape;136;g11ef3a6d143_2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719254" y="3512634"/>
            <a:ext cx="7824187" cy="1302495"/>
          </a:xfrm>
          <a:prstGeom prst="rect">
            <a:avLst/>
          </a:prstGeom>
          <a:noFill/>
          <a:ln>
            <a:noFill/>
          </a:ln>
        </p:spPr>
        <p:txBody>
          <a:bodyPr spcFirstLastPara="1" wrap="square" lIns="68575" tIns="34275" rIns="68575" bIns="34275" anchor="ctr" anchorCtr="0">
            <a:normAutofit/>
          </a:bodyPr>
          <a:lstStyle>
            <a:lvl1pPr lvl="0" algn="ctr">
              <a:lnSpc>
                <a:spcPct val="100000"/>
              </a:lnSpc>
              <a:spcBef>
                <a:spcPts val="0"/>
              </a:spcBef>
              <a:spcAft>
                <a:spcPts val="0"/>
              </a:spcAft>
              <a:buSzPts val="1100"/>
              <a:buNone/>
              <a:defRPr sz="3300">
                <a:solidFill>
                  <a:schemeClr val="lt1"/>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56"/>
        <p:cNvGrpSpPr/>
        <p:nvPr/>
      </p:nvGrpSpPr>
      <p:grpSpPr>
        <a:xfrm>
          <a:off x="0" y="0"/>
          <a:ext cx="0" cy="0"/>
          <a:chOff x="0" y="0"/>
          <a:chExt cx="0" cy="0"/>
        </a:xfrm>
      </p:grpSpPr>
      <p:pic>
        <p:nvPicPr>
          <p:cNvPr id="57" name="Google Shape;57;p15"/>
          <p:cNvPicPr preferRelativeResize="0"/>
          <p:nvPr/>
        </p:nvPicPr>
        <p:blipFill rotWithShape="1">
          <a:blip r:embed="rId2">
            <a:alphaModFix/>
          </a:blip>
          <a:srcRect/>
          <a:stretch/>
        </p:blipFill>
        <p:spPr>
          <a:xfrm>
            <a:off x="0" y="0"/>
            <a:ext cx="2880122" cy="1764506"/>
          </a:xfrm>
          <a:prstGeom prst="rect">
            <a:avLst/>
          </a:prstGeom>
          <a:noFill/>
          <a:ln>
            <a:noFill/>
          </a:ln>
        </p:spPr>
      </p:pic>
      <p:sp>
        <p:nvSpPr>
          <p:cNvPr id="58" name="Google Shape;58;p15"/>
          <p:cNvSpPr/>
          <p:nvPr/>
        </p:nvSpPr>
        <p:spPr>
          <a:xfrm>
            <a:off x="2758678" y="0"/>
            <a:ext cx="6385322" cy="1764506"/>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a:solidFill>
                  <a:schemeClr val="lt1"/>
                </a:solidFill>
                <a:latin typeface="Arial"/>
                <a:ea typeface="Arial"/>
                <a:cs typeface="Arial"/>
                <a:sym typeface="Arial"/>
              </a:rPr>
              <a:t> </a:t>
            </a:r>
            <a:endParaRPr sz="1100"/>
          </a:p>
        </p:txBody>
      </p:sp>
      <p:pic>
        <p:nvPicPr>
          <p:cNvPr id="59" name="Google Shape;59;p15"/>
          <p:cNvPicPr preferRelativeResize="0"/>
          <p:nvPr/>
        </p:nvPicPr>
        <p:blipFill rotWithShape="1">
          <a:blip r:embed="rId3">
            <a:alphaModFix/>
          </a:blip>
          <a:srcRect/>
          <a:stretch/>
        </p:blipFill>
        <p:spPr>
          <a:xfrm>
            <a:off x="622697" y="4782741"/>
            <a:ext cx="283369" cy="283369"/>
          </a:xfrm>
          <a:prstGeom prst="rect">
            <a:avLst/>
          </a:prstGeom>
          <a:noFill/>
          <a:ln>
            <a:noFill/>
          </a:ln>
        </p:spPr>
      </p:pic>
      <p:sp>
        <p:nvSpPr>
          <p:cNvPr id="60" name="Google Shape;60;p15"/>
          <p:cNvSpPr txBox="1">
            <a:spLocks noGrp="1"/>
          </p:cNvSpPr>
          <p:nvPr>
            <p:ph type="title"/>
          </p:nvPr>
        </p:nvSpPr>
        <p:spPr>
          <a:xfrm>
            <a:off x="2471636" y="302559"/>
            <a:ext cx="6043712" cy="126432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1100"/>
              <a:buNone/>
              <a:defRPr sz="2700">
                <a:solidFill>
                  <a:schemeClr val="lt1"/>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61" name="Google Shape;61;p15"/>
          <p:cNvSpPr txBox="1">
            <a:spLocks noGrp="1"/>
          </p:cNvSpPr>
          <p:nvPr>
            <p:ph type="body" idx="1"/>
          </p:nvPr>
        </p:nvSpPr>
        <p:spPr>
          <a:xfrm>
            <a:off x="622496" y="1996926"/>
            <a:ext cx="7892855" cy="2677064"/>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404040"/>
              </a:buClr>
              <a:buSzPts val="1800"/>
              <a:buFont typeface="Arial"/>
              <a:buNone/>
              <a:defRPr sz="1800"/>
            </a:lvl1pPr>
            <a:lvl2pPr marL="914400" lvl="1" indent="-342900" algn="l">
              <a:lnSpc>
                <a:spcPct val="90000"/>
              </a:lnSpc>
              <a:spcBef>
                <a:spcPts val="400"/>
              </a:spcBef>
              <a:spcAft>
                <a:spcPts val="0"/>
              </a:spcAft>
              <a:buClr>
                <a:srgbClr val="404040"/>
              </a:buClr>
              <a:buSzPts val="1800"/>
              <a:buChar char="•"/>
              <a:defRPr sz="1800"/>
            </a:lvl2pPr>
            <a:lvl3pPr marL="1371600" lvl="2" indent="-323850" algn="l">
              <a:lnSpc>
                <a:spcPct val="90000"/>
              </a:lnSpc>
              <a:spcBef>
                <a:spcPts val="400"/>
              </a:spcBef>
              <a:spcAft>
                <a:spcPts val="0"/>
              </a:spcAft>
              <a:buClr>
                <a:srgbClr val="404040"/>
              </a:buClr>
              <a:buSzPts val="1500"/>
              <a:buChar char="•"/>
              <a:defRPr sz="1500"/>
            </a:lvl3pPr>
            <a:lvl4pPr marL="1828800" lvl="3" indent="-317500" algn="l">
              <a:lnSpc>
                <a:spcPct val="90000"/>
              </a:lnSpc>
              <a:spcBef>
                <a:spcPts val="400"/>
              </a:spcBef>
              <a:spcAft>
                <a:spcPts val="0"/>
              </a:spcAft>
              <a:buClr>
                <a:srgbClr val="404040"/>
              </a:buClr>
              <a:buSzPts val="1400"/>
              <a:buChar char="•"/>
              <a:defRPr sz="1400"/>
            </a:lvl4pPr>
            <a:lvl5pPr marL="2286000" lvl="4" indent="-323850" algn="l">
              <a:lnSpc>
                <a:spcPct val="90000"/>
              </a:lnSpc>
              <a:spcBef>
                <a:spcPts val="400"/>
              </a:spcBef>
              <a:spcAft>
                <a:spcPts val="0"/>
              </a:spcAft>
              <a:buClr>
                <a:srgbClr val="404040"/>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2" name="Google Shape;62;p15"/>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63"/>
        <p:cNvGrpSpPr/>
        <p:nvPr/>
      </p:nvGrpSpPr>
      <p:grpSpPr>
        <a:xfrm>
          <a:off x="0" y="0"/>
          <a:ext cx="0" cy="0"/>
          <a:chOff x="0" y="0"/>
          <a:chExt cx="0" cy="0"/>
        </a:xfrm>
      </p:grpSpPr>
      <p:pic>
        <p:nvPicPr>
          <p:cNvPr id="64" name="Google Shape;64;p16"/>
          <p:cNvPicPr preferRelativeResize="0"/>
          <p:nvPr/>
        </p:nvPicPr>
        <p:blipFill rotWithShape="1">
          <a:blip r:embed="rId2">
            <a:alphaModFix/>
          </a:blip>
          <a:srcRect/>
          <a:stretch/>
        </p:blipFill>
        <p:spPr>
          <a:xfrm>
            <a:off x="958454" y="4782741"/>
            <a:ext cx="283369" cy="283369"/>
          </a:xfrm>
          <a:prstGeom prst="rect">
            <a:avLst/>
          </a:prstGeom>
          <a:noFill/>
          <a:ln>
            <a:noFill/>
          </a:ln>
        </p:spPr>
      </p:pic>
      <p:pic>
        <p:nvPicPr>
          <p:cNvPr id="65" name="Google Shape;65;p16"/>
          <p:cNvPicPr preferRelativeResize="0"/>
          <p:nvPr/>
        </p:nvPicPr>
        <p:blipFill rotWithShape="1">
          <a:blip r:embed="rId3">
            <a:alphaModFix/>
          </a:blip>
          <a:srcRect/>
          <a:stretch/>
        </p:blipFill>
        <p:spPr>
          <a:xfrm>
            <a:off x="0" y="0"/>
            <a:ext cx="616744" cy="5143500"/>
          </a:xfrm>
          <a:prstGeom prst="rect">
            <a:avLst/>
          </a:prstGeom>
          <a:noFill/>
          <a:ln>
            <a:noFill/>
          </a:ln>
        </p:spPr>
      </p:pic>
      <p:sp>
        <p:nvSpPr>
          <p:cNvPr id="66" name="Google Shape;66;p16"/>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1100"/>
              <a:buNone/>
              <a:defRPr sz="2700">
                <a:solidFill>
                  <a:schemeClr val="dk2"/>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67" name="Google Shape;67;p16"/>
          <p:cNvSpPr txBox="1">
            <a:spLocks noGrp="1"/>
          </p:cNvSpPr>
          <p:nvPr>
            <p:ph type="body" idx="1"/>
          </p:nvPr>
        </p:nvSpPr>
        <p:spPr>
          <a:xfrm>
            <a:off x="958238" y="1348740"/>
            <a:ext cx="3691903" cy="3293507"/>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 name="Google Shape;68;p16"/>
          <p:cNvSpPr txBox="1">
            <a:spLocks noGrp="1"/>
          </p:cNvSpPr>
          <p:nvPr>
            <p:ph type="body" idx="2"/>
          </p:nvPr>
        </p:nvSpPr>
        <p:spPr>
          <a:xfrm>
            <a:off x="4791194" y="1348740"/>
            <a:ext cx="3711661" cy="3293507"/>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16"/>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70"/>
        <p:cNvGrpSpPr/>
        <p:nvPr/>
      </p:nvGrpSpPr>
      <p:grpSpPr>
        <a:xfrm>
          <a:off x="0" y="0"/>
          <a:ext cx="0" cy="0"/>
          <a:chOff x="0" y="0"/>
          <a:chExt cx="0" cy="0"/>
        </a:xfrm>
      </p:grpSpPr>
      <p:pic>
        <p:nvPicPr>
          <p:cNvPr id="71" name="Google Shape;71;p17"/>
          <p:cNvPicPr preferRelativeResize="0"/>
          <p:nvPr/>
        </p:nvPicPr>
        <p:blipFill rotWithShape="1">
          <a:blip r:embed="rId2">
            <a:alphaModFix/>
          </a:blip>
          <a:srcRect/>
          <a:stretch/>
        </p:blipFill>
        <p:spPr>
          <a:xfrm>
            <a:off x="958454" y="4782741"/>
            <a:ext cx="283369" cy="283369"/>
          </a:xfrm>
          <a:prstGeom prst="rect">
            <a:avLst/>
          </a:prstGeom>
          <a:noFill/>
          <a:ln>
            <a:noFill/>
          </a:ln>
        </p:spPr>
      </p:pic>
      <p:pic>
        <p:nvPicPr>
          <p:cNvPr id="72" name="Google Shape;72;p17"/>
          <p:cNvPicPr preferRelativeResize="0"/>
          <p:nvPr/>
        </p:nvPicPr>
        <p:blipFill rotWithShape="1">
          <a:blip r:embed="rId3">
            <a:alphaModFix/>
          </a:blip>
          <a:srcRect/>
          <a:stretch/>
        </p:blipFill>
        <p:spPr>
          <a:xfrm>
            <a:off x="0" y="0"/>
            <a:ext cx="616744" cy="5143500"/>
          </a:xfrm>
          <a:prstGeom prst="rect">
            <a:avLst/>
          </a:prstGeom>
          <a:noFill/>
          <a:ln>
            <a:noFill/>
          </a:ln>
        </p:spPr>
      </p:pic>
      <p:sp>
        <p:nvSpPr>
          <p:cNvPr id="73" name="Google Shape;73;p17"/>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1100"/>
              <a:buNone/>
              <a:defRPr sz="2700">
                <a:solidFill>
                  <a:schemeClr val="dk2"/>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74" name="Google Shape;74;p17"/>
          <p:cNvSpPr txBox="1">
            <a:spLocks noGrp="1"/>
          </p:cNvSpPr>
          <p:nvPr>
            <p:ph type="body" idx="1"/>
          </p:nvPr>
        </p:nvSpPr>
        <p:spPr>
          <a:xfrm>
            <a:off x="958238" y="1348740"/>
            <a:ext cx="7543800" cy="3314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 name="Google Shape;75;p17"/>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pic>
        <p:nvPicPr>
          <p:cNvPr id="77" name="Google Shape;77;p18"/>
          <p:cNvPicPr preferRelativeResize="0"/>
          <p:nvPr/>
        </p:nvPicPr>
        <p:blipFill rotWithShape="1">
          <a:blip r:embed="rId2">
            <a:alphaModFix/>
          </a:blip>
          <a:srcRect/>
          <a:stretch/>
        </p:blipFill>
        <p:spPr>
          <a:xfrm>
            <a:off x="622697" y="4782741"/>
            <a:ext cx="283369" cy="283369"/>
          </a:xfrm>
          <a:prstGeom prst="rect">
            <a:avLst/>
          </a:prstGeom>
          <a:noFill/>
          <a:ln>
            <a:noFill/>
          </a:ln>
        </p:spPr>
      </p:pic>
      <p:sp>
        <p:nvSpPr>
          <p:cNvPr id="78" name="Google Shape;78;p18"/>
          <p:cNvSpPr txBox="1">
            <a:spLocks noGrp="1"/>
          </p:cNvSpPr>
          <p:nvPr>
            <p:ph type="sldNum" idx="12"/>
          </p:nvPr>
        </p:nvSpPr>
        <p:spPr>
          <a:xfrm>
            <a:off x="7723585" y="4767263"/>
            <a:ext cx="791765"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958454" y="273844"/>
            <a:ext cx="7556897"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SzPts val="1100"/>
              <a:buNone/>
              <a:defRPr sz="3300" b="0" i="0" u="none" strike="noStrike" cap="none">
                <a:solidFill>
                  <a:schemeClr val="dk2"/>
                </a:solidFill>
                <a:latin typeface="Palatino"/>
                <a:ea typeface="Palatino"/>
                <a:cs typeface="Palatino"/>
                <a:sym typeface="Palatino"/>
              </a:defRPr>
            </a:lvl1pPr>
            <a:lvl2pPr marR="0" lvl="1" algn="l" rtl="0">
              <a:lnSpc>
                <a:spcPct val="90000"/>
              </a:lnSpc>
              <a:spcBef>
                <a:spcPts val="0"/>
              </a:spcBef>
              <a:spcAft>
                <a:spcPts val="0"/>
              </a:spcAft>
              <a:buSzPts val="1100"/>
              <a:buNone/>
              <a:defRPr sz="3300" b="0" i="0" u="none" strike="noStrike" cap="none">
                <a:solidFill>
                  <a:schemeClr val="dk2"/>
                </a:solidFill>
                <a:latin typeface="Palatino"/>
                <a:ea typeface="Palatino"/>
                <a:cs typeface="Palatino"/>
                <a:sym typeface="Palatino"/>
              </a:defRPr>
            </a:lvl2pPr>
            <a:lvl3pPr marR="0" lvl="2" algn="l" rtl="0">
              <a:lnSpc>
                <a:spcPct val="90000"/>
              </a:lnSpc>
              <a:spcBef>
                <a:spcPts val="0"/>
              </a:spcBef>
              <a:spcAft>
                <a:spcPts val="0"/>
              </a:spcAft>
              <a:buSzPts val="1100"/>
              <a:buNone/>
              <a:defRPr sz="3300" b="0" i="0" u="none" strike="noStrike" cap="none">
                <a:solidFill>
                  <a:schemeClr val="dk2"/>
                </a:solidFill>
                <a:latin typeface="Palatino"/>
                <a:ea typeface="Palatino"/>
                <a:cs typeface="Palatino"/>
                <a:sym typeface="Palatino"/>
              </a:defRPr>
            </a:lvl3pPr>
            <a:lvl4pPr marR="0" lvl="3" algn="l" rtl="0">
              <a:lnSpc>
                <a:spcPct val="90000"/>
              </a:lnSpc>
              <a:spcBef>
                <a:spcPts val="0"/>
              </a:spcBef>
              <a:spcAft>
                <a:spcPts val="0"/>
              </a:spcAft>
              <a:buSzPts val="1100"/>
              <a:buNone/>
              <a:defRPr sz="3300" b="0" i="0" u="none" strike="noStrike" cap="none">
                <a:solidFill>
                  <a:schemeClr val="dk2"/>
                </a:solidFill>
                <a:latin typeface="Palatino"/>
                <a:ea typeface="Palatino"/>
                <a:cs typeface="Palatino"/>
                <a:sym typeface="Palatino"/>
              </a:defRPr>
            </a:lvl4pPr>
            <a:lvl5pPr marR="0" lvl="4" algn="l" rtl="0">
              <a:lnSpc>
                <a:spcPct val="90000"/>
              </a:lnSpc>
              <a:spcBef>
                <a:spcPts val="0"/>
              </a:spcBef>
              <a:spcAft>
                <a:spcPts val="0"/>
              </a:spcAft>
              <a:buSzPts val="1100"/>
              <a:buNone/>
              <a:defRPr sz="3300" b="0" i="0" u="none" strike="noStrike" cap="none">
                <a:solidFill>
                  <a:schemeClr val="dk2"/>
                </a:solidFill>
                <a:latin typeface="Palatino"/>
                <a:ea typeface="Palatino"/>
                <a:cs typeface="Palatino"/>
                <a:sym typeface="Palatino"/>
              </a:defRPr>
            </a:lvl5pPr>
            <a:lvl6pPr marR="0" lvl="5"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9pPr>
          </a:lstStyle>
          <a:p>
            <a:endParaRPr/>
          </a:p>
        </p:txBody>
      </p:sp>
      <p:sp>
        <p:nvSpPr>
          <p:cNvPr id="52" name="Google Shape;52;p13"/>
          <p:cNvSpPr txBox="1">
            <a:spLocks noGrp="1"/>
          </p:cNvSpPr>
          <p:nvPr>
            <p:ph type="body" idx="1"/>
          </p:nvPr>
        </p:nvSpPr>
        <p:spPr>
          <a:xfrm>
            <a:off x="966788" y="1369219"/>
            <a:ext cx="7548563" cy="3263504"/>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1pPr>
            <a:lvl2pPr marL="914400" marR="0" lvl="1" indent="-336550" algn="l" rtl="0">
              <a:lnSpc>
                <a:spcPct val="90000"/>
              </a:lnSpc>
              <a:spcBef>
                <a:spcPts val="400"/>
              </a:spcBef>
              <a:spcAft>
                <a:spcPts val="0"/>
              </a:spcAft>
              <a:buClr>
                <a:srgbClr val="404040"/>
              </a:buClr>
              <a:buSzPts val="1700"/>
              <a:buFont typeface="Arial"/>
              <a:buChar char="•"/>
              <a:defRPr sz="1700" b="0" i="0" u="none" strike="noStrike" cap="none">
                <a:solidFill>
                  <a:srgbClr val="404040"/>
                </a:solidFill>
                <a:latin typeface="Arial"/>
                <a:ea typeface="Arial"/>
                <a:cs typeface="Arial"/>
                <a:sym typeface="Arial"/>
              </a:defRPr>
            </a:lvl2pPr>
            <a:lvl3pPr marL="1371600" marR="0" lvl="2" indent="-323850" algn="l" rtl="0">
              <a:lnSpc>
                <a:spcPct val="90000"/>
              </a:lnSpc>
              <a:spcBef>
                <a:spcPts val="400"/>
              </a:spcBef>
              <a:spcAft>
                <a:spcPts val="0"/>
              </a:spcAft>
              <a:buClr>
                <a:srgbClr val="404040"/>
              </a:buClr>
              <a:buSzPts val="1500"/>
              <a:buFont typeface="Arial"/>
              <a:buChar char="•"/>
              <a:defRPr sz="1500" b="0" i="0" u="none" strike="noStrike" cap="none">
                <a:solidFill>
                  <a:srgbClr val="404040"/>
                </a:solidFill>
                <a:latin typeface="Arial"/>
                <a:ea typeface="Arial"/>
                <a:cs typeface="Arial"/>
                <a:sym typeface="Arial"/>
              </a:defRPr>
            </a:lvl3pPr>
            <a:lvl4pPr marL="1828800" marR="0" lvl="3" indent="-317500" algn="l" rtl="0">
              <a:lnSpc>
                <a:spcPct val="90000"/>
              </a:lnSpc>
              <a:spcBef>
                <a:spcPts val="400"/>
              </a:spcBef>
              <a:spcAft>
                <a:spcPts val="0"/>
              </a:spcAft>
              <a:buClr>
                <a:srgbClr val="404040"/>
              </a:buClr>
              <a:buSzPts val="1400"/>
              <a:buFont typeface="Arial"/>
              <a:buChar char="•"/>
              <a:defRPr sz="1400" b="0" i="0" u="none" strike="noStrike" cap="none">
                <a:solidFill>
                  <a:srgbClr val="404040"/>
                </a:solidFill>
                <a:latin typeface="Arial"/>
                <a:ea typeface="Arial"/>
                <a:cs typeface="Arial"/>
                <a:sym typeface="Arial"/>
              </a:defRPr>
            </a:lvl4pPr>
            <a:lvl5pPr marL="2286000" marR="0" lvl="4" indent="-317500" algn="l" rtl="0">
              <a:lnSpc>
                <a:spcPct val="90000"/>
              </a:lnSpc>
              <a:spcBef>
                <a:spcPts val="400"/>
              </a:spcBef>
              <a:spcAft>
                <a:spcPts val="0"/>
              </a:spcAft>
              <a:buClr>
                <a:srgbClr val="404040"/>
              </a:buClr>
              <a:buSzPts val="1400"/>
              <a:buFont typeface="Arial"/>
              <a:buChar char="•"/>
              <a:defRPr sz="1400" b="0" i="0" u="none" strike="noStrike" cap="none">
                <a:solidFill>
                  <a:srgbClr val="404040"/>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rtl="0">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achroeeo.com/diversity-equity-and-inclusion/" TargetMode="External"/><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8" Type="http://schemas.openxmlformats.org/officeDocument/2006/relationships/hyperlink" Target="https://www.asccc.org/womyns-caucus" TargetMode="External"/><Relationship Id="rId3" Type="http://schemas.openxmlformats.org/officeDocument/2006/relationships/hyperlink" Target="https://ccconlineed.instructure.com/courses/5733" TargetMode="External"/><Relationship Id="rId7" Type="http://schemas.openxmlformats.org/officeDocument/2006/relationships/hyperlink" Target="https://www.asccc.org/lgbtqia-caucus" TargetMode="Externa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hyperlink" Target="https://www.asccc.org/latinx-caucus" TargetMode="External"/><Relationship Id="rId5" Type="http://schemas.openxmlformats.org/officeDocument/2006/relationships/hyperlink" Target="https://www.asccc.org/black-caucus" TargetMode="External"/><Relationship Id="rId4" Type="http://schemas.openxmlformats.org/officeDocument/2006/relationships/hyperlink" Target="https://www.asccc.org/asian-pacific-islander-caucu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asccc.org/sites/default/files/publications/asccc_mentorship_handbook_2021.pdf" TargetMode="External"/><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achroeeo.com/wp-content/uploads/2021/04/DEI-Focused-Exit-Interviews-04-08-2021-1.docx" TargetMode="External"/><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719138" y="3435235"/>
            <a:ext cx="7824788" cy="1379653"/>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None/>
            </a:pPr>
            <a:r>
              <a:rPr lang="en"/>
              <a:t>Making It Happen: Collaborating with HR To Hire and Retain BIPOC Faculty</a:t>
            </a:r>
            <a:br>
              <a:rPr lang="en"/>
            </a:br>
            <a:r>
              <a:rPr lang="en" sz="1500"/>
              <a:t>Friday, April 8 at 1:30 pm – 2:45 pm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xfrm>
            <a:off x="2471624" y="302550"/>
            <a:ext cx="6517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Diversifying Hiring </a:t>
            </a:r>
            <a:r>
              <a:rPr lang="en"/>
              <a:t>C</a:t>
            </a:r>
            <a:r>
              <a:rPr lang="en" sz="2700"/>
              <a:t>ommittees and Increasing Student Participation </a:t>
            </a:r>
            <a:r>
              <a:rPr lang="en" sz="1800"/>
              <a:t>(continued)</a:t>
            </a:r>
            <a:endParaRPr sz="1800"/>
          </a:p>
        </p:txBody>
      </p:sp>
      <p:sp>
        <p:nvSpPr>
          <p:cNvPr id="146" name="Google Shape;146;p28"/>
          <p:cNvSpPr txBox="1">
            <a:spLocks noGrp="1"/>
          </p:cNvSpPr>
          <p:nvPr>
            <p:ph type="body" idx="1"/>
          </p:nvPr>
        </p:nvSpPr>
        <p:spPr>
          <a:xfrm>
            <a:off x="622500" y="1996925"/>
            <a:ext cx="78930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Diversifying Selection Committee Participation</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History: Committee appointment rules often require subject matter experts to measure technical knowledge, skills, and abilities (KSA) and an EEO representative for compliance reasons; but do not explicitly call for DEIA-related expertise</a:t>
            </a:r>
            <a:endParaRPr sz="2400">
              <a:solidFill>
                <a:schemeClr val="dk1"/>
              </a:solidFill>
            </a:endParaRPr>
          </a:p>
        </p:txBody>
      </p:sp>
      <p:sp>
        <p:nvSpPr>
          <p:cNvPr id="147" name="Google Shape;147;p28"/>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Diversifying Hiring </a:t>
            </a:r>
            <a:r>
              <a:rPr lang="en"/>
              <a:t>C</a:t>
            </a:r>
            <a:r>
              <a:rPr lang="en" sz="2700"/>
              <a:t>ommittees and Increasing Student Participation Recommendation</a:t>
            </a:r>
            <a:endParaRPr/>
          </a:p>
        </p:txBody>
      </p:sp>
      <p:sp>
        <p:nvSpPr>
          <p:cNvPr id="153" name="Google Shape;153;p29"/>
          <p:cNvSpPr txBox="1">
            <a:spLocks noGrp="1"/>
          </p:cNvSpPr>
          <p:nvPr>
            <p:ph type="body" idx="1"/>
          </p:nvPr>
        </p:nvSpPr>
        <p:spPr>
          <a:xfrm>
            <a:off x="622500" y="1996925"/>
            <a:ext cx="78930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Diversifying Selection Committee Participation</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Strategy Recommendation: Revise policies to require committee appointments with equity-focused expertise; train committee members on evaluating candidates’ KSAs through a DEIA framework</a:t>
            </a:r>
            <a:endParaRPr sz="2400">
              <a:solidFill>
                <a:schemeClr val="dk1"/>
              </a:solidFill>
            </a:endParaRPr>
          </a:p>
        </p:txBody>
      </p:sp>
      <p:sp>
        <p:nvSpPr>
          <p:cNvPr id="154" name="Google Shape;154;p29"/>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Diversifying Hiring </a:t>
            </a:r>
            <a:r>
              <a:rPr lang="en"/>
              <a:t>C</a:t>
            </a:r>
            <a:r>
              <a:rPr lang="en" sz="2700"/>
              <a:t>ommittees and Increasing Student Participation Recommendation </a:t>
            </a:r>
            <a:r>
              <a:rPr lang="en" sz="1900"/>
              <a:t>(continued)</a:t>
            </a:r>
            <a:endParaRPr sz="1900"/>
          </a:p>
        </p:txBody>
      </p:sp>
      <p:sp>
        <p:nvSpPr>
          <p:cNvPr id="160" name="Google Shape;160;p30"/>
          <p:cNvSpPr txBox="1">
            <a:spLocks noGrp="1"/>
          </p:cNvSpPr>
          <p:nvPr>
            <p:ph type="body" idx="1"/>
          </p:nvPr>
        </p:nvSpPr>
        <p:spPr>
          <a:xfrm>
            <a:off x="622500" y="1996925"/>
            <a:ext cx="78930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Diversifying Selection Committee Participation</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Desired Outcome: Greater diversity of participants and perspectives redefines “best qualified” to require the ability to engage in a diverse educational community, create equitable outcomes, and contribute to a culture of authentic inclusion.</a:t>
            </a:r>
            <a:endParaRPr sz="2400">
              <a:solidFill>
                <a:schemeClr val="dk1"/>
              </a:solidFill>
            </a:endParaRPr>
          </a:p>
        </p:txBody>
      </p:sp>
      <p:sp>
        <p:nvSpPr>
          <p:cNvPr id="161" name="Google Shape;161;p30"/>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Diversifying Hiring </a:t>
            </a:r>
            <a:r>
              <a:rPr lang="en"/>
              <a:t>C</a:t>
            </a:r>
            <a:r>
              <a:rPr lang="en" sz="2700"/>
              <a:t>ommittees and Increasing Student Participation</a:t>
            </a:r>
            <a:r>
              <a:rPr lang="en"/>
              <a:t>: Selection Process</a:t>
            </a:r>
            <a:endParaRPr/>
          </a:p>
        </p:txBody>
      </p:sp>
      <p:sp>
        <p:nvSpPr>
          <p:cNvPr id="167" name="Google Shape;167;p31"/>
          <p:cNvSpPr txBox="1">
            <a:spLocks noGrp="1"/>
          </p:cNvSpPr>
          <p:nvPr>
            <p:ph type="body" idx="1"/>
          </p:nvPr>
        </p:nvSpPr>
        <p:spPr>
          <a:xfrm>
            <a:off x="622500" y="1996925"/>
            <a:ext cx="78930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Student Participation in Selection Processes</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Issue statement: Screening and interview criteria inadequately assess whether applicants will effectively serve students from diverse communities and diverse student perspectives are missing as committees define “best qualified”</a:t>
            </a:r>
            <a:endParaRPr sz="2400">
              <a:solidFill>
                <a:schemeClr val="dk1"/>
              </a:solidFill>
            </a:endParaRPr>
          </a:p>
          <a:p>
            <a:pPr marL="457200" lvl="0" indent="-381000" algn="l" rtl="0">
              <a:lnSpc>
                <a:spcPct val="115000"/>
              </a:lnSpc>
              <a:spcBef>
                <a:spcPts val="0"/>
              </a:spcBef>
              <a:spcAft>
                <a:spcPts val="0"/>
              </a:spcAft>
              <a:buClr>
                <a:schemeClr val="dk1"/>
              </a:buClr>
              <a:buSzPts val="2400"/>
              <a:buChar char="●"/>
            </a:pPr>
            <a:endParaRPr sz="2400">
              <a:solidFill>
                <a:schemeClr val="dk1"/>
              </a:solidFill>
            </a:endParaRPr>
          </a:p>
        </p:txBody>
      </p:sp>
      <p:sp>
        <p:nvSpPr>
          <p:cNvPr id="168" name="Google Shape;168;p31"/>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2"/>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Diversifying Hiring </a:t>
            </a:r>
            <a:r>
              <a:rPr lang="en"/>
              <a:t>C</a:t>
            </a:r>
            <a:r>
              <a:rPr lang="en" sz="2700"/>
              <a:t>ommittees and Increasing Student Participation: </a:t>
            </a:r>
            <a:r>
              <a:rPr lang="en"/>
              <a:t>Selection</a:t>
            </a:r>
            <a:r>
              <a:rPr lang="en" sz="2700"/>
              <a:t> Process </a:t>
            </a:r>
            <a:r>
              <a:rPr lang="en" sz="2000"/>
              <a:t>(continued)</a:t>
            </a:r>
            <a:endParaRPr sz="2000"/>
          </a:p>
        </p:txBody>
      </p:sp>
      <p:sp>
        <p:nvSpPr>
          <p:cNvPr id="174" name="Google Shape;174;p32"/>
          <p:cNvSpPr txBox="1">
            <a:spLocks noGrp="1"/>
          </p:cNvSpPr>
          <p:nvPr>
            <p:ph type="body" idx="1"/>
          </p:nvPr>
        </p:nvSpPr>
        <p:spPr>
          <a:xfrm>
            <a:off x="622500" y="1996925"/>
            <a:ext cx="78930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Student Participation in Selection Processes</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History: Students are rarely included in selection committees due to the time commitment, unfounded confidentiality concerns, and committees undervaluing their perspective.</a:t>
            </a:r>
            <a:endParaRPr sz="2400">
              <a:solidFill>
                <a:schemeClr val="dk1"/>
              </a:solidFill>
            </a:endParaRPr>
          </a:p>
        </p:txBody>
      </p:sp>
      <p:sp>
        <p:nvSpPr>
          <p:cNvPr id="175" name="Google Shape;175;p32"/>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3"/>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Diversifying Hiring </a:t>
            </a:r>
            <a:r>
              <a:rPr lang="en"/>
              <a:t>C</a:t>
            </a:r>
            <a:r>
              <a:rPr lang="en" sz="2700"/>
              <a:t>ommittees and Increasing Student Participation: </a:t>
            </a:r>
            <a:r>
              <a:rPr lang="en"/>
              <a:t>Selection</a:t>
            </a:r>
            <a:r>
              <a:rPr lang="en" sz="2700"/>
              <a:t> Process Recomm</a:t>
            </a:r>
            <a:r>
              <a:rPr lang="en"/>
              <a:t>endation</a:t>
            </a:r>
            <a:endParaRPr/>
          </a:p>
        </p:txBody>
      </p:sp>
      <p:sp>
        <p:nvSpPr>
          <p:cNvPr id="181" name="Google Shape;181;p33"/>
          <p:cNvSpPr txBox="1">
            <a:spLocks noGrp="1"/>
          </p:cNvSpPr>
          <p:nvPr>
            <p:ph type="body" idx="1"/>
          </p:nvPr>
        </p:nvSpPr>
        <p:spPr>
          <a:xfrm>
            <a:off x="622500" y="1996925"/>
            <a:ext cx="78930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Student Participation in Selection Processes</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Strategy Recommendation: Offer formal and informal committee participation opportunities; train committee members on incorporating student perspectives in defining “best qualified”; require committees to prioritize DEIA-related skills in assessing candidates.</a:t>
            </a:r>
            <a:endParaRPr sz="2400">
              <a:solidFill>
                <a:schemeClr val="dk1"/>
              </a:solidFill>
            </a:endParaRPr>
          </a:p>
        </p:txBody>
      </p:sp>
      <p:sp>
        <p:nvSpPr>
          <p:cNvPr id="182" name="Google Shape;182;p33"/>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4"/>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None/>
            </a:pPr>
            <a:r>
              <a:rPr lang="en" sz="2700"/>
              <a:t>Diversifying Hiring </a:t>
            </a:r>
            <a:r>
              <a:rPr lang="en"/>
              <a:t>C</a:t>
            </a:r>
            <a:r>
              <a:rPr lang="en" sz="2700"/>
              <a:t>ommittees and Increasing Student Participation</a:t>
            </a:r>
            <a:r>
              <a:rPr lang="en"/>
              <a:t>: Selection Process Recommendation </a:t>
            </a:r>
            <a:r>
              <a:rPr lang="en" sz="2144"/>
              <a:t>(continued)</a:t>
            </a:r>
            <a:endParaRPr sz="2144"/>
          </a:p>
        </p:txBody>
      </p:sp>
      <p:sp>
        <p:nvSpPr>
          <p:cNvPr id="188" name="Google Shape;188;p34"/>
          <p:cNvSpPr txBox="1">
            <a:spLocks noGrp="1"/>
          </p:cNvSpPr>
          <p:nvPr>
            <p:ph type="body" idx="1"/>
          </p:nvPr>
        </p:nvSpPr>
        <p:spPr>
          <a:xfrm>
            <a:off x="622500" y="1996925"/>
            <a:ext cx="78930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Student Participation in Selection Processes</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Strategy Recommendation</a:t>
            </a:r>
            <a:endParaRPr sz="2400">
              <a:solidFill>
                <a:schemeClr val="dk1"/>
              </a:solidFill>
            </a:endParaRPr>
          </a:p>
          <a:p>
            <a:pPr marL="1371600" lvl="2" indent="-381000" algn="l" rtl="0">
              <a:lnSpc>
                <a:spcPct val="115000"/>
              </a:lnSpc>
              <a:spcBef>
                <a:spcPts val="0"/>
              </a:spcBef>
              <a:spcAft>
                <a:spcPts val="0"/>
              </a:spcAft>
              <a:buClr>
                <a:schemeClr val="dk1"/>
              </a:buClr>
              <a:buSzPts val="2400"/>
              <a:buChar char="■"/>
            </a:pPr>
            <a:r>
              <a:rPr lang="en" sz="2400">
                <a:solidFill>
                  <a:schemeClr val="dk1"/>
                </a:solidFill>
              </a:rPr>
              <a:t>Formal Participation - full voting member of a committee, attends every meeting, screens and interviews all applicants</a:t>
            </a:r>
            <a:endParaRPr sz="2400">
              <a:solidFill>
                <a:schemeClr val="dk1"/>
              </a:solidFill>
            </a:endParaRPr>
          </a:p>
          <a:p>
            <a:pPr marL="1371600" lvl="2" indent="-381000" algn="l" rtl="0">
              <a:lnSpc>
                <a:spcPct val="115000"/>
              </a:lnSpc>
              <a:spcBef>
                <a:spcPts val="0"/>
              </a:spcBef>
              <a:spcAft>
                <a:spcPts val="0"/>
              </a:spcAft>
              <a:buClr>
                <a:schemeClr val="dk1"/>
              </a:buClr>
              <a:buSzPts val="2400"/>
              <a:buChar char="■"/>
            </a:pPr>
            <a:r>
              <a:rPr lang="en" sz="2400">
                <a:solidFill>
                  <a:schemeClr val="dk1"/>
                </a:solidFill>
              </a:rPr>
              <a:t>Informal Participation - joins the committee for specific parts of the process to give input</a:t>
            </a:r>
            <a:endParaRPr sz="2400">
              <a:solidFill>
                <a:schemeClr val="dk1"/>
              </a:solidFill>
            </a:endParaRPr>
          </a:p>
        </p:txBody>
      </p:sp>
      <p:sp>
        <p:nvSpPr>
          <p:cNvPr id="189" name="Google Shape;189;p34"/>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5"/>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Diversifying Hiring </a:t>
            </a:r>
            <a:r>
              <a:rPr lang="en"/>
              <a:t>C</a:t>
            </a:r>
            <a:r>
              <a:rPr lang="en" sz="2700"/>
              <a:t>ommittees and Increasing Student Participation</a:t>
            </a:r>
            <a:r>
              <a:rPr lang="en"/>
              <a:t>: Selection Process Desired Outcome</a:t>
            </a:r>
            <a:endParaRPr/>
          </a:p>
        </p:txBody>
      </p:sp>
      <p:sp>
        <p:nvSpPr>
          <p:cNvPr id="195" name="Google Shape;195;p35"/>
          <p:cNvSpPr txBox="1">
            <a:spLocks noGrp="1"/>
          </p:cNvSpPr>
          <p:nvPr>
            <p:ph type="body" idx="1"/>
          </p:nvPr>
        </p:nvSpPr>
        <p:spPr>
          <a:xfrm>
            <a:off x="622500" y="1996925"/>
            <a:ext cx="78930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Student Participation in Selection Processes</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Desired Outcome: Diverse student participation enables committees to create more robust definitions of “best qualified” directly responsive to the needs and interests of students and hire employees more likely to effectively serve students from diverse communities.</a:t>
            </a:r>
            <a:endParaRPr sz="2400">
              <a:solidFill>
                <a:schemeClr val="dk1"/>
              </a:solidFill>
            </a:endParaRPr>
          </a:p>
        </p:txBody>
      </p:sp>
      <p:sp>
        <p:nvSpPr>
          <p:cNvPr id="196" name="Google Shape;196;p35"/>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6"/>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Screening and Interviewing</a:t>
            </a:r>
            <a:endParaRPr/>
          </a:p>
        </p:txBody>
      </p:sp>
      <p:sp>
        <p:nvSpPr>
          <p:cNvPr id="202" name="Google Shape;202;p36"/>
          <p:cNvSpPr txBox="1">
            <a:spLocks noGrp="1"/>
          </p:cNvSpPr>
          <p:nvPr>
            <p:ph type="body" idx="1"/>
          </p:nvPr>
        </p:nvSpPr>
        <p:spPr>
          <a:xfrm>
            <a:off x="622500" y="1996925"/>
            <a:ext cx="78930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Historical Context</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Standard hiring processes in our culture were developed primarily in the early 1900s</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Legal, encouraged, and expected discrimination based on race, ethnicity, color, gender, ability status, etc.</a:t>
            </a:r>
            <a:endParaRPr sz="2400">
              <a:solidFill>
                <a:schemeClr val="dk1"/>
              </a:solidFill>
            </a:endParaRPr>
          </a:p>
        </p:txBody>
      </p:sp>
      <p:sp>
        <p:nvSpPr>
          <p:cNvPr id="203" name="Google Shape;203;p36"/>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7"/>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Screening and Interviewing (continued)</a:t>
            </a:r>
            <a:endParaRPr/>
          </a:p>
        </p:txBody>
      </p:sp>
      <p:sp>
        <p:nvSpPr>
          <p:cNvPr id="209" name="Google Shape;209;p37"/>
          <p:cNvSpPr txBox="1">
            <a:spLocks noGrp="1"/>
          </p:cNvSpPr>
          <p:nvPr>
            <p:ph type="body" idx="1"/>
          </p:nvPr>
        </p:nvSpPr>
        <p:spPr>
          <a:xfrm>
            <a:off x="622500" y="1996925"/>
            <a:ext cx="78930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Historical Context</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Cover letters, resumes, CVs, reference letters, etc. are framed by socioeconomic status markers, access to and inclusion in networks, and biases strongly correlated with cultural identities</a:t>
            </a:r>
            <a:endParaRPr sz="2400">
              <a:solidFill>
                <a:schemeClr val="dk1"/>
              </a:solidFill>
            </a:endParaRPr>
          </a:p>
        </p:txBody>
      </p:sp>
      <p:sp>
        <p:nvSpPr>
          <p:cNvPr id="210" name="Google Shape;210;p37"/>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2471636" y="302559"/>
            <a:ext cx="6043712" cy="1264326"/>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a:t>Presenters</a:t>
            </a:r>
            <a:endParaRPr/>
          </a:p>
        </p:txBody>
      </p:sp>
      <p:sp>
        <p:nvSpPr>
          <p:cNvPr id="89" name="Google Shape;89;p20"/>
          <p:cNvSpPr txBox="1">
            <a:spLocks noGrp="1"/>
          </p:cNvSpPr>
          <p:nvPr>
            <p:ph type="body" idx="1"/>
          </p:nvPr>
        </p:nvSpPr>
        <p:spPr>
          <a:xfrm>
            <a:off x="622496" y="1996926"/>
            <a:ext cx="7892855" cy="2677064"/>
          </a:xfrm>
          <a:prstGeom prst="rect">
            <a:avLst/>
          </a:prstGeom>
          <a:noFill/>
          <a:ln>
            <a:noFill/>
          </a:ln>
        </p:spPr>
        <p:txBody>
          <a:bodyPr spcFirstLastPara="1" wrap="square" lIns="68575" tIns="34275" rIns="68575" bIns="34275" anchor="t" anchorCtr="0">
            <a:noAutofit/>
          </a:bodyPr>
          <a:lstStyle/>
          <a:p>
            <a:pPr marL="254000" lvl="0" indent="-254000" algn="l" rtl="0">
              <a:lnSpc>
                <a:spcPct val="150000"/>
              </a:lnSpc>
              <a:spcBef>
                <a:spcPts val="0"/>
              </a:spcBef>
              <a:spcAft>
                <a:spcPts val="0"/>
              </a:spcAft>
              <a:buClr>
                <a:srgbClr val="404040"/>
              </a:buClr>
              <a:buSzPts val="1800"/>
              <a:buFont typeface="Arial"/>
              <a:buChar char="•"/>
            </a:pPr>
            <a:r>
              <a:rPr lang="en"/>
              <a:t>Michelle Velasquez Bean, ASCCC Treasurer</a:t>
            </a:r>
            <a:endParaRPr/>
          </a:p>
          <a:p>
            <a:pPr marL="254000" lvl="0" indent="-254000" algn="l" rtl="0">
              <a:lnSpc>
                <a:spcPct val="150000"/>
              </a:lnSpc>
              <a:spcBef>
                <a:spcPts val="0"/>
              </a:spcBef>
              <a:spcAft>
                <a:spcPts val="0"/>
              </a:spcAft>
              <a:buClr>
                <a:srgbClr val="404040"/>
              </a:buClr>
              <a:buSzPts val="1800"/>
              <a:buFont typeface="Arial"/>
              <a:buChar char="•"/>
            </a:pPr>
            <a:r>
              <a:rPr lang="en"/>
              <a:t>Cheryl Aschenbach, ASCCC Secretary</a:t>
            </a:r>
            <a:endParaRPr/>
          </a:p>
          <a:p>
            <a:pPr marL="254000" lvl="0" indent="-254000" algn="l" rtl="0">
              <a:lnSpc>
                <a:spcPct val="150000"/>
              </a:lnSpc>
              <a:spcBef>
                <a:spcPts val="0"/>
              </a:spcBef>
              <a:spcAft>
                <a:spcPts val="0"/>
              </a:spcAft>
              <a:buClr>
                <a:srgbClr val="404040"/>
              </a:buClr>
              <a:buSzPts val="1800"/>
              <a:buFont typeface="Arial"/>
              <a:buChar char="•"/>
            </a:pPr>
            <a:r>
              <a:rPr lang="en"/>
              <a:t>Mohamed Sharif-Idiris, ASCCC Equity and Diversity Action Committee</a:t>
            </a:r>
            <a:endParaRPr/>
          </a:p>
          <a:p>
            <a:pPr marL="254000" lvl="0" indent="-254000" algn="l" rtl="0">
              <a:lnSpc>
                <a:spcPct val="150000"/>
              </a:lnSpc>
              <a:spcBef>
                <a:spcPts val="0"/>
              </a:spcBef>
              <a:spcAft>
                <a:spcPts val="0"/>
              </a:spcAft>
              <a:buClr>
                <a:srgbClr val="404040"/>
              </a:buClr>
              <a:buSzPts val="1800"/>
              <a:buFont typeface="Arial"/>
              <a:buChar char="•"/>
            </a:pPr>
            <a:r>
              <a:rPr lang="en"/>
              <a:t>Leslie Shull, ASCCC Equity and Diversity Action Committee</a:t>
            </a:r>
            <a:endParaRPr/>
          </a:p>
          <a:p>
            <a:pPr marL="254000" lvl="0" indent="-254000" algn="l" rtl="0">
              <a:lnSpc>
                <a:spcPct val="150000"/>
              </a:lnSpc>
              <a:spcBef>
                <a:spcPts val="0"/>
              </a:spcBef>
              <a:spcAft>
                <a:spcPts val="0"/>
              </a:spcAft>
              <a:buClr>
                <a:srgbClr val="404040"/>
              </a:buClr>
              <a:buSzPts val="1800"/>
              <a:buFont typeface="Arial"/>
              <a:buChar char="•"/>
            </a:pPr>
            <a:r>
              <a:rPr lang="en"/>
              <a:t>Gregory Smith, Vice Chancellor of Human Resources, San Diego Community College District</a:t>
            </a:r>
            <a:endParaRPr/>
          </a:p>
          <a:p>
            <a:pPr marL="254000" lvl="0" indent="-139700" algn="l" rtl="0">
              <a:lnSpc>
                <a:spcPct val="150000"/>
              </a:lnSpc>
              <a:spcBef>
                <a:spcPts val="0"/>
              </a:spcBef>
              <a:spcAft>
                <a:spcPts val="0"/>
              </a:spcAft>
              <a:buClr>
                <a:srgbClr val="404040"/>
              </a:buClr>
              <a:buSzPts val="1800"/>
              <a:buFont typeface="Arial"/>
              <a:buNone/>
            </a:pPr>
            <a:endParaRPr/>
          </a:p>
        </p:txBody>
      </p:sp>
      <p:sp>
        <p:nvSpPr>
          <p:cNvPr id="90" name="Google Shape;90;p20"/>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8"/>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Screening and Interviewing Imperative</a:t>
            </a:r>
            <a:endParaRPr/>
          </a:p>
        </p:txBody>
      </p:sp>
      <p:sp>
        <p:nvSpPr>
          <p:cNvPr id="216" name="Google Shape;216;p38"/>
          <p:cNvSpPr txBox="1">
            <a:spLocks noGrp="1"/>
          </p:cNvSpPr>
          <p:nvPr>
            <p:ph type="body" idx="1"/>
          </p:nvPr>
        </p:nvSpPr>
        <p:spPr>
          <a:xfrm>
            <a:off x="622500" y="1996925"/>
            <a:ext cx="78930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Imperative for Change</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Where is the success of our diverse communities prioritized in our recruitment and hiring processes?</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What “moment” are we hiring for?</a:t>
            </a:r>
            <a:endParaRPr sz="2400">
              <a:solidFill>
                <a:schemeClr val="dk1"/>
              </a:solidFill>
            </a:endParaRPr>
          </a:p>
        </p:txBody>
      </p:sp>
      <p:sp>
        <p:nvSpPr>
          <p:cNvPr id="217" name="Google Shape;217;p38"/>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9"/>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Screening and Interviewing Challenges</a:t>
            </a:r>
            <a:endParaRPr/>
          </a:p>
        </p:txBody>
      </p:sp>
      <p:sp>
        <p:nvSpPr>
          <p:cNvPr id="223" name="Google Shape;223;p39"/>
          <p:cNvSpPr txBox="1">
            <a:spLocks noGrp="1"/>
          </p:cNvSpPr>
          <p:nvPr>
            <p:ph type="body" idx="1"/>
          </p:nvPr>
        </p:nvSpPr>
        <p:spPr>
          <a:xfrm>
            <a:off x="622500" y="1996925"/>
            <a:ext cx="78930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Current Challenges</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Name, prior employers, schools attended, and writing style indicate social class, race/ethnicity, gender, etc.</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Based on the unsubstantiated assumption prior experience and education are objective predictors of job-related KSAs and future performance</a:t>
            </a:r>
            <a:endParaRPr sz="2400">
              <a:solidFill>
                <a:schemeClr val="dk1"/>
              </a:solidFill>
            </a:endParaRPr>
          </a:p>
        </p:txBody>
      </p:sp>
      <p:sp>
        <p:nvSpPr>
          <p:cNvPr id="224" name="Google Shape;224;p39"/>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0"/>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Screening and Interviewing Challenges (continued)</a:t>
            </a:r>
            <a:endParaRPr/>
          </a:p>
        </p:txBody>
      </p:sp>
      <p:sp>
        <p:nvSpPr>
          <p:cNvPr id="230" name="Google Shape;230;p40"/>
          <p:cNvSpPr txBox="1">
            <a:spLocks noGrp="1"/>
          </p:cNvSpPr>
          <p:nvPr>
            <p:ph type="body" idx="1"/>
          </p:nvPr>
        </p:nvSpPr>
        <p:spPr>
          <a:xfrm>
            <a:off x="622500" y="1996925"/>
            <a:ext cx="78930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Current Challenges</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Pervasive positive and negative stereotypes based on superficial socioeconomic indicators biased towards white, cisgender men of western European descent as more naturally inclined to professional work and with greater aptitude in technical fields</a:t>
            </a:r>
            <a:endParaRPr sz="2400">
              <a:solidFill>
                <a:schemeClr val="dk1"/>
              </a:solidFill>
            </a:endParaRPr>
          </a:p>
        </p:txBody>
      </p:sp>
      <p:sp>
        <p:nvSpPr>
          <p:cNvPr id="231" name="Google Shape;231;p40"/>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1"/>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Screening and Interviewing Challenges (continued)</a:t>
            </a:r>
            <a:endParaRPr/>
          </a:p>
        </p:txBody>
      </p:sp>
      <p:sp>
        <p:nvSpPr>
          <p:cNvPr id="237" name="Google Shape;237;p41"/>
          <p:cNvSpPr txBox="1">
            <a:spLocks noGrp="1"/>
          </p:cNvSpPr>
          <p:nvPr>
            <p:ph type="body" idx="1"/>
          </p:nvPr>
        </p:nvSpPr>
        <p:spPr>
          <a:xfrm>
            <a:off x="622500" y="1996925"/>
            <a:ext cx="78930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Current Challenges</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We do not ask applicants to provide substantive information about how they engage, perform work, and the outcomes they have achieved</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We do not ask applicants for information that helps us predict how successful they will be working with and serving diverse communities</a:t>
            </a:r>
            <a:endParaRPr sz="2400">
              <a:solidFill>
                <a:schemeClr val="dk1"/>
              </a:solidFill>
            </a:endParaRPr>
          </a:p>
        </p:txBody>
      </p:sp>
      <p:sp>
        <p:nvSpPr>
          <p:cNvPr id="238" name="Google Shape;238;p41"/>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2"/>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Screening and Interviewing Recommendation</a:t>
            </a:r>
            <a:endParaRPr/>
          </a:p>
        </p:txBody>
      </p:sp>
      <p:sp>
        <p:nvSpPr>
          <p:cNvPr id="244" name="Google Shape;244;p42"/>
          <p:cNvSpPr txBox="1">
            <a:spLocks noGrp="1"/>
          </p:cNvSpPr>
          <p:nvPr>
            <p:ph type="body" idx="1"/>
          </p:nvPr>
        </p:nvSpPr>
        <p:spPr>
          <a:xfrm>
            <a:off x="622500" y="1996925"/>
            <a:ext cx="78930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Building a New Selection Process - Application</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A diverse committee defines the desired KSAs within a DEIA frame, prioritizing an understanding of the lived experiences of diverse communities</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Committee defines the essential attributes and behaviors of successful job performance within a diverse environment</a:t>
            </a:r>
            <a:endParaRPr sz="2400">
              <a:solidFill>
                <a:schemeClr val="dk1"/>
              </a:solidFill>
            </a:endParaRPr>
          </a:p>
        </p:txBody>
      </p:sp>
      <p:sp>
        <p:nvSpPr>
          <p:cNvPr id="245" name="Google Shape;245;p42"/>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3"/>
          <p:cNvSpPr txBox="1">
            <a:spLocks noGrp="1"/>
          </p:cNvSpPr>
          <p:nvPr>
            <p:ph type="title"/>
          </p:nvPr>
        </p:nvSpPr>
        <p:spPr>
          <a:xfrm>
            <a:off x="2471624" y="302550"/>
            <a:ext cx="65352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Screening and Interviewing Recommendation </a:t>
            </a:r>
            <a:r>
              <a:rPr lang="en" sz="2000"/>
              <a:t>(continued)</a:t>
            </a:r>
            <a:endParaRPr sz="2000"/>
          </a:p>
        </p:txBody>
      </p:sp>
      <p:sp>
        <p:nvSpPr>
          <p:cNvPr id="251" name="Google Shape;251;p43"/>
          <p:cNvSpPr txBox="1">
            <a:spLocks noGrp="1"/>
          </p:cNvSpPr>
          <p:nvPr>
            <p:ph type="body" idx="1"/>
          </p:nvPr>
        </p:nvSpPr>
        <p:spPr>
          <a:xfrm>
            <a:off x="622500" y="1996925"/>
            <a:ext cx="78930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Building a New Selection Process - Application</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Committee drafts open-ended questions based on the essential attributes and behaviors, asking candidates to state outcomes and how they achieved the outcomes</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The initial “application” is the candidate’s responses</a:t>
            </a:r>
            <a:endParaRPr sz="2400">
              <a:solidFill>
                <a:schemeClr val="dk1"/>
              </a:solidFill>
            </a:endParaRPr>
          </a:p>
        </p:txBody>
      </p:sp>
      <p:sp>
        <p:nvSpPr>
          <p:cNvPr id="252" name="Google Shape;252;p43"/>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4"/>
          <p:cNvSpPr txBox="1">
            <a:spLocks noGrp="1"/>
          </p:cNvSpPr>
          <p:nvPr>
            <p:ph type="title"/>
          </p:nvPr>
        </p:nvSpPr>
        <p:spPr>
          <a:xfrm>
            <a:off x="2471624" y="302550"/>
            <a:ext cx="65352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Screening and Interviewing Recommendation </a:t>
            </a:r>
            <a:r>
              <a:rPr lang="en" sz="2000"/>
              <a:t>(continued)</a:t>
            </a:r>
            <a:endParaRPr/>
          </a:p>
        </p:txBody>
      </p:sp>
      <p:sp>
        <p:nvSpPr>
          <p:cNvPr id="258" name="Google Shape;258;p44"/>
          <p:cNvSpPr txBox="1">
            <a:spLocks noGrp="1"/>
          </p:cNvSpPr>
          <p:nvPr>
            <p:ph type="body" idx="1"/>
          </p:nvPr>
        </p:nvSpPr>
        <p:spPr>
          <a:xfrm>
            <a:off x="622500" y="1996925"/>
            <a:ext cx="78930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Building a New Selection Process - Application</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Anonymous Screening</a:t>
            </a:r>
            <a:endParaRPr sz="2400">
              <a:solidFill>
                <a:schemeClr val="dk1"/>
              </a:solidFill>
            </a:endParaRPr>
          </a:p>
          <a:p>
            <a:pPr marL="1371600" lvl="2" indent="-381000" algn="l" rtl="0">
              <a:lnSpc>
                <a:spcPct val="115000"/>
              </a:lnSpc>
              <a:spcBef>
                <a:spcPts val="0"/>
              </a:spcBef>
              <a:spcAft>
                <a:spcPts val="0"/>
              </a:spcAft>
              <a:buClr>
                <a:schemeClr val="dk1"/>
              </a:buClr>
              <a:buSzPts val="2400"/>
              <a:buChar char="■"/>
            </a:pPr>
            <a:r>
              <a:rPr lang="en" sz="2400">
                <a:solidFill>
                  <a:schemeClr val="dk1"/>
                </a:solidFill>
              </a:rPr>
              <a:t>Committee screens responses without seeing personally-identifiable information</a:t>
            </a:r>
            <a:endParaRPr sz="2400">
              <a:solidFill>
                <a:schemeClr val="dk1"/>
              </a:solidFill>
            </a:endParaRPr>
          </a:p>
          <a:p>
            <a:pPr marL="1371600" lvl="2" indent="-381000" algn="l" rtl="0">
              <a:lnSpc>
                <a:spcPct val="115000"/>
              </a:lnSpc>
              <a:spcBef>
                <a:spcPts val="0"/>
              </a:spcBef>
              <a:spcAft>
                <a:spcPts val="0"/>
              </a:spcAft>
              <a:buClr>
                <a:schemeClr val="dk1"/>
              </a:buClr>
              <a:buSzPts val="2400"/>
              <a:buChar char="■"/>
            </a:pPr>
            <a:r>
              <a:rPr lang="en" sz="2400">
                <a:solidFill>
                  <a:schemeClr val="dk1"/>
                </a:solidFill>
              </a:rPr>
              <a:t>Committee screens responses without seeing socioeconomic and race/gender/etc. indicators from traditional application information</a:t>
            </a:r>
            <a:endParaRPr sz="2400">
              <a:solidFill>
                <a:schemeClr val="dk1"/>
              </a:solidFill>
            </a:endParaRPr>
          </a:p>
        </p:txBody>
      </p:sp>
      <p:sp>
        <p:nvSpPr>
          <p:cNvPr id="259" name="Google Shape;259;p44"/>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5"/>
          <p:cNvSpPr txBox="1">
            <a:spLocks noGrp="1"/>
          </p:cNvSpPr>
          <p:nvPr>
            <p:ph type="title"/>
          </p:nvPr>
        </p:nvSpPr>
        <p:spPr>
          <a:xfrm>
            <a:off x="2471624" y="302550"/>
            <a:ext cx="65805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Screening and Interviewing Rubric</a:t>
            </a:r>
            <a:endParaRPr sz="2000"/>
          </a:p>
          <a:p>
            <a:pPr marL="0" lvl="0" indent="0" algn="l" rtl="0">
              <a:lnSpc>
                <a:spcPct val="90000"/>
              </a:lnSpc>
              <a:spcBef>
                <a:spcPts val="0"/>
              </a:spcBef>
              <a:spcAft>
                <a:spcPts val="0"/>
              </a:spcAft>
              <a:buNone/>
            </a:pPr>
            <a:endParaRPr/>
          </a:p>
        </p:txBody>
      </p:sp>
      <p:sp>
        <p:nvSpPr>
          <p:cNvPr id="265" name="Google Shape;265;p45"/>
          <p:cNvSpPr txBox="1">
            <a:spLocks noGrp="1"/>
          </p:cNvSpPr>
          <p:nvPr>
            <p:ph type="body" idx="1"/>
          </p:nvPr>
        </p:nvSpPr>
        <p:spPr>
          <a:xfrm>
            <a:off x="622500" y="1996925"/>
            <a:ext cx="78930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Building a New Selection Process - Screening</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Screening Rubric</a:t>
            </a:r>
            <a:endParaRPr sz="2400">
              <a:solidFill>
                <a:schemeClr val="dk1"/>
              </a:solidFill>
            </a:endParaRPr>
          </a:p>
          <a:p>
            <a:pPr marL="1371600" lvl="2" indent="-381000" algn="l" rtl="0">
              <a:lnSpc>
                <a:spcPct val="115000"/>
              </a:lnSpc>
              <a:spcBef>
                <a:spcPts val="0"/>
              </a:spcBef>
              <a:spcAft>
                <a:spcPts val="0"/>
              </a:spcAft>
              <a:buClr>
                <a:schemeClr val="dk1"/>
              </a:buClr>
              <a:buSzPts val="2400"/>
              <a:buChar char="■"/>
            </a:pPr>
            <a:r>
              <a:rPr lang="en" sz="2400">
                <a:solidFill>
                  <a:schemeClr val="dk1"/>
                </a:solidFill>
              </a:rPr>
              <a:t>Rubrics for scoring candidates’ initial application responses explicitly award points based on successful DEIA-related prior performance and outcomes</a:t>
            </a:r>
            <a:endParaRPr sz="2400">
              <a:solidFill>
                <a:schemeClr val="dk1"/>
              </a:solidFill>
            </a:endParaRPr>
          </a:p>
        </p:txBody>
      </p:sp>
      <p:sp>
        <p:nvSpPr>
          <p:cNvPr id="266" name="Google Shape;266;p45"/>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6"/>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Screening and Interviewing Rubric </a:t>
            </a:r>
            <a:r>
              <a:rPr lang="en" sz="2000"/>
              <a:t>(continued)</a:t>
            </a:r>
            <a:endParaRPr sz="2000"/>
          </a:p>
        </p:txBody>
      </p:sp>
      <p:sp>
        <p:nvSpPr>
          <p:cNvPr id="272" name="Google Shape;272;p46"/>
          <p:cNvSpPr txBox="1">
            <a:spLocks noGrp="1"/>
          </p:cNvSpPr>
          <p:nvPr>
            <p:ph type="body" idx="1"/>
          </p:nvPr>
        </p:nvSpPr>
        <p:spPr>
          <a:xfrm>
            <a:off x="622500" y="1996925"/>
            <a:ext cx="78930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Screening Rubric</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0:	Application response failed to address the question or demonstrated inadequate preparation and performance</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1:	Application response indicated some related experience or preparation, but no clear examples of successful outcomes</a:t>
            </a:r>
            <a:endParaRPr sz="2400">
              <a:solidFill>
                <a:schemeClr val="dk1"/>
              </a:solidFill>
            </a:endParaRPr>
          </a:p>
        </p:txBody>
      </p:sp>
      <p:sp>
        <p:nvSpPr>
          <p:cNvPr id="273" name="Google Shape;273;p46"/>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7"/>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Screening and Interviewing Rubric </a:t>
            </a:r>
            <a:r>
              <a:rPr lang="en" sz="2000"/>
              <a:t>(continued)</a:t>
            </a:r>
            <a:endParaRPr/>
          </a:p>
        </p:txBody>
      </p:sp>
      <p:sp>
        <p:nvSpPr>
          <p:cNvPr id="279" name="Google Shape;279;p47"/>
          <p:cNvSpPr txBox="1">
            <a:spLocks noGrp="1"/>
          </p:cNvSpPr>
          <p:nvPr>
            <p:ph type="body" idx="1"/>
          </p:nvPr>
        </p:nvSpPr>
        <p:spPr>
          <a:xfrm>
            <a:off x="622500" y="1996925"/>
            <a:ext cx="78930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Screening Rubric</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2:	Application response clearly shows adequate experience or preparation with successful outcomes</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3:	Met #2 AND provided successful DEIA-related application of job skills in prior experience</a:t>
            </a:r>
            <a:endParaRPr sz="2400">
              <a:solidFill>
                <a:schemeClr val="dk1"/>
              </a:solidFill>
            </a:endParaRPr>
          </a:p>
        </p:txBody>
      </p:sp>
      <p:sp>
        <p:nvSpPr>
          <p:cNvPr id="280" name="Google Shape;280;p47"/>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a:off x="2471636" y="302559"/>
            <a:ext cx="6043712" cy="1264326"/>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a:t>Session Description</a:t>
            </a:r>
            <a:endParaRPr/>
          </a:p>
        </p:txBody>
      </p:sp>
      <p:sp>
        <p:nvSpPr>
          <p:cNvPr id="96" name="Google Shape;96;p21"/>
          <p:cNvSpPr txBox="1">
            <a:spLocks noGrp="1"/>
          </p:cNvSpPr>
          <p:nvPr>
            <p:ph type="body" idx="1"/>
          </p:nvPr>
        </p:nvSpPr>
        <p:spPr>
          <a:xfrm>
            <a:off x="622496" y="1996926"/>
            <a:ext cx="7892855" cy="2677064"/>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404040"/>
              </a:buClr>
              <a:buSzPts val="1800"/>
              <a:buFont typeface="Arial"/>
              <a:buNone/>
            </a:pPr>
            <a:r>
              <a:rPr lang="en"/>
              <a:t>Let’s reimagine, interrogate, and disrupt institutional and traditional views of hiring. How do we define the “best qualified” candidate to serve our diverse student communities? How can we collaborate with Human Resources representatives in these key efforts? Join us to discuss creative approaches, principles, and practices, including anonymous screening and cluster hiring, that your campus could use to redefine the hiring processes through an equity-minded framework. We will also discuss how we can engage with each other to understand and support experiences of BIPOC faculty for greater retention. Let’s get at it! Join us as we commit to student success in every part of our employment processes.</a:t>
            </a:r>
            <a:endParaRPr/>
          </a:p>
          <a:p>
            <a:pPr marL="0" marR="0" lvl="0" indent="0" algn="l" rtl="0">
              <a:lnSpc>
                <a:spcPct val="90000"/>
              </a:lnSpc>
              <a:spcBef>
                <a:spcPts val="800"/>
              </a:spcBef>
              <a:spcAft>
                <a:spcPts val="0"/>
              </a:spcAft>
              <a:buClr>
                <a:srgbClr val="404040"/>
              </a:buClr>
              <a:buSzPts val="1800"/>
              <a:buFont typeface="Arial"/>
              <a:buNone/>
            </a:pPr>
            <a:endParaRPr/>
          </a:p>
        </p:txBody>
      </p:sp>
      <p:sp>
        <p:nvSpPr>
          <p:cNvPr id="97" name="Google Shape;97;p21"/>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8"/>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Screening and Interviewing Rubric </a:t>
            </a:r>
            <a:r>
              <a:rPr lang="en" sz="2000"/>
              <a:t>(continued)</a:t>
            </a:r>
            <a:endParaRPr/>
          </a:p>
        </p:txBody>
      </p:sp>
      <p:sp>
        <p:nvSpPr>
          <p:cNvPr id="286" name="Google Shape;286;p48"/>
          <p:cNvSpPr txBox="1">
            <a:spLocks noGrp="1"/>
          </p:cNvSpPr>
          <p:nvPr>
            <p:ph type="body" idx="1"/>
          </p:nvPr>
        </p:nvSpPr>
        <p:spPr>
          <a:xfrm>
            <a:off x="622500" y="1996925"/>
            <a:ext cx="78930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Screening Rubric</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4:	Met #2 and #3 AND provided positive contributions to an overall culture of DEIA beyond their individual job performance</a:t>
            </a:r>
            <a:endParaRPr sz="2400">
              <a:solidFill>
                <a:schemeClr val="dk1"/>
              </a:solidFill>
            </a:endParaRPr>
          </a:p>
          <a:p>
            <a:pPr marL="457200" lvl="0" indent="-381000" algn="l" rtl="0">
              <a:lnSpc>
                <a:spcPct val="115000"/>
              </a:lnSpc>
              <a:spcBef>
                <a:spcPts val="0"/>
              </a:spcBef>
              <a:spcAft>
                <a:spcPts val="0"/>
              </a:spcAft>
              <a:buClr>
                <a:schemeClr val="dk1"/>
              </a:buClr>
              <a:buSzPts val="2400"/>
              <a:buChar char="●"/>
            </a:pPr>
            <a:r>
              <a:rPr lang="en" sz="2400">
                <a:solidFill>
                  <a:schemeClr val="dk1"/>
                </a:solidFill>
              </a:rPr>
              <a:t>Critical change - candidates must show technical KSAs, framed by DEIA engagement and successful behaviors</a:t>
            </a:r>
            <a:endParaRPr sz="2400">
              <a:solidFill>
                <a:schemeClr val="dk1"/>
              </a:solidFill>
            </a:endParaRPr>
          </a:p>
        </p:txBody>
      </p:sp>
      <p:sp>
        <p:nvSpPr>
          <p:cNvPr id="287" name="Google Shape;287;p48"/>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9"/>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Screening and Interviewing Recommendation</a:t>
            </a:r>
            <a:endParaRPr/>
          </a:p>
        </p:txBody>
      </p:sp>
      <p:sp>
        <p:nvSpPr>
          <p:cNvPr id="293" name="Google Shape;293;p49"/>
          <p:cNvSpPr txBox="1">
            <a:spLocks noGrp="1"/>
          </p:cNvSpPr>
          <p:nvPr>
            <p:ph type="body" idx="1"/>
          </p:nvPr>
        </p:nvSpPr>
        <p:spPr>
          <a:xfrm>
            <a:off x="622500" y="1996925"/>
            <a:ext cx="78930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Building a New Selection Process - Example</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Application Prompt: Describe how you have diversified math curriculum to ensure students from a wide range of cultural communities are represented</a:t>
            </a:r>
            <a:endParaRPr sz="2400">
              <a:solidFill>
                <a:schemeClr val="dk1"/>
              </a:solidFill>
            </a:endParaRPr>
          </a:p>
          <a:p>
            <a:pPr marL="457200" lvl="0" indent="-381000" algn="l" rtl="0">
              <a:lnSpc>
                <a:spcPct val="115000"/>
              </a:lnSpc>
              <a:spcBef>
                <a:spcPts val="0"/>
              </a:spcBef>
              <a:spcAft>
                <a:spcPts val="0"/>
              </a:spcAft>
              <a:buClr>
                <a:schemeClr val="dk1"/>
              </a:buClr>
              <a:buSzPts val="2400"/>
              <a:buChar char="●"/>
            </a:pPr>
            <a:r>
              <a:rPr lang="en" sz="2400">
                <a:solidFill>
                  <a:schemeClr val="dk1"/>
                </a:solidFill>
              </a:rPr>
              <a:t>Applicant is prompted to respond to three areas: outcomes, process, application</a:t>
            </a:r>
            <a:endParaRPr sz="2400">
              <a:solidFill>
                <a:schemeClr val="dk1"/>
              </a:solidFill>
            </a:endParaRPr>
          </a:p>
        </p:txBody>
      </p:sp>
      <p:sp>
        <p:nvSpPr>
          <p:cNvPr id="294" name="Google Shape;294;p49"/>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0"/>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Screening and Interviewing Recommendation</a:t>
            </a:r>
            <a:endParaRPr/>
          </a:p>
        </p:txBody>
      </p:sp>
      <p:sp>
        <p:nvSpPr>
          <p:cNvPr id="300" name="Google Shape;300;p50"/>
          <p:cNvSpPr txBox="1">
            <a:spLocks noGrp="1"/>
          </p:cNvSpPr>
          <p:nvPr>
            <p:ph type="body" idx="1"/>
          </p:nvPr>
        </p:nvSpPr>
        <p:spPr>
          <a:xfrm>
            <a:off x="622500" y="1996925"/>
            <a:ext cx="78930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Building a New Selection Process - Example</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Outcomes: Increased retention and success outcomes for students historically experiencing equity gaps by 25% over 3-year period</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Process: Added activities encouraging students to share their identity and experiences, validated their interest in math, tailored assignments to…</a:t>
            </a:r>
            <a:endParaRPr sz="2400">
              <a:solidFill>
                <a:schemeClr val="dk1"/>
              </a:solidFill>
            </a:endParaRPr>
          </a:p>
        </p:txBody>
      </p:sp>
      <p:sp>
        <p:nvSpPr>
          <p:cNvPr id="301" name="Google Shape;301;p50"/>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1"/>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Screening and Interviewing Process</a:t>
            </a:r>
            <a:endParaRPr/>
          </a:p>
        </p:txBody>
      </p:sp>
      <p:sp>
        <p:nvSpPr>
          <p:cNvPr id="307" name="Google Shape;307;p51"/>
          <p:cNvSpPr txBox="1">
            <a:spLocks noGrp="1"/>
          </p:cNvSpPr>
          <p:nvPr>
            <p:ph type="body" idx="1"/>
          </p:nvPr>
        </p:nvSpPr>
        <p:spPr>
          <a:xfrm>
            <a:off x="622500" y="1996925"/>
            <a:ext cx="78930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Building a New Selection Process - Example</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Process: …allow students to find examples of people from similar backgrounds succeeding in math-related fields, used a variety of visualization and collaborative engagement assignments to promote communication between students, included thought-process activities such as…</a:t>
            </a:r>
            <a:endParaRPr sz="2400">
              <a:solidFill>
                <a:schemeClr val="dk1"/>
              </a:solidFill>
            </a:endParaRPr>
          </a:p>
        </p:txBody>
      </p:sp>
      <p:sp>
        <p:nvSpPr>
          <p:cNvPr id="308" name="Google Shape;308;p51"/>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2"/>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Screening and Interviewing Process (continued)</a:t>
            </a:r>
            <a:endParaRPr/>
          </a:p>
        </p:txBody>
      </p:sp>
      <p:sp>
        <p:nvSpPr>
          <p:cNvPr id="314" name="Google Shape;314;p52"/>
          <p:cNvSpPr txBox="1">
            <a:spLocks noGrp="1"/>
          </p:cNvSpPr>
          <p:nvPr>
            <p:ph type="body" idx="1"/>
          </p:nvPr>
        </p:nvSpPr>
        <p:spPr>
          <a:xfrm>
            <a:off x="622500" y="1996925"/>
            <a:ext cx="78930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Building a New Selection Process - Example</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Process: …journaling within assignments, and used process-oriented grading instead of right/wrong assessments</a:t>
            </a:r>
            <a:endParaRPr sz="2400">
              <a:solidFill>
                <a:schemeClr val="dk1"/>
              </a:solidFill>
            </a:endParaRPr>
          </a:p>
        </p:txBody>
      </p:sp>
      <p:sp>
        <p:nvSpPr>
          <p:cNvPr id="315" name="Google Shape;315;p52"/>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3"/>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Screening and Interviewing Process (continued)</a:t>
            </a:r>
            <a:endParaRPr/>
          </a:p>
        </p:txBody>
      </p:sp>
      <p:sp>
        <p:nvSpPr>
          <p:cNvPr id="321" name="Google Shape;321;p53"/>
          <p:cNvSpPr txBox="1">
            <a:spLocks noGrp="1"/>
          </p:cNvSpPr>
          <p:nvPr>
            <p:ph type="body" idx="1"/>
          </p:nvPr>
        </p:nvSpPr>
        <p:spPr>
          <a:xfrm>
            <a:off x="622500" y="1996925"/>
            <a:ext cx="81459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Building a New Selection Process - Example</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Application: As a FT instructor, I would continue to research methods for ensuring students see a wide range of diversity in course materials and implement strategies to reaffirm each student’s interest in math and teach process over right answers to ensure students do not get discouraged</a:t>
            </a:r>
            <a:endParaRPr sz="2400">
              <a:solidFill>
                <a:schemeClr val="dk1"/>
              </a:solidFill>
            </a:endParaRPr>
          </a:p>
        </p:txBody>
      </p:sp>
      <p:sp>
        <p:nvSpPr>
          <p:cNvPr id="322" name="Google Shape;322;p53"/>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4"/>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Screening and Interviewing Process (continued)</a:t>
            </a:r>
            <a:endParaRPr/>
          </a:p>
        </p:txBody>
      </p:sp>
      <p:sp>
        <p:nvSpPr>
          <p:cNvPr id="328" name="Google Shape;328;p54"/>
          <p:cNvSpPr txBox="1">
            <a:spLocks noGrp="1"/>
          </p:cNvSpPr>
          <p:nvPr>
            <p:ph type="body" idx="1"/>
          </p:nvPr>
        </p:nvSpPr>
        <p:spPr>
          <a:xfrm>
            <a:off x="622500" y="1996925"/>
            <a:ext cx="81459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Building a New Selection Process - Interviews</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Behavioral interview questions are the most effective way to solicit information about how a candidate will perform if we hire them</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Past behavior and performance is the best predictor of future behavior and performance</a:t>
            </a:r>
            <a:endParaRPr sz="2400">
              <a:solidFill>
                <a:schemeClr val="dk1"/>
              </a:solidFill>
            </a:endParaRPr>
          </a:p>
        </p:txBody>
      </p:sp>
      <p:sp>
        <p:nvSpPr>
          <p:cNvPr id="329" name="Google Shape;329;p54"/>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5"/>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Screening and Interviewing Process (cont’d)</a:t>
            </a:r>
            <a:endParaRPr/>
          </a:p>
        </p:txBody>
      </p:sp>
      <p:sp>
        <p:nvSpPr>
          <p:cNvPr id="335" name="Google Shape;335;p55"/>
          <p:cNvSpPr txBox="1">
            <a:spLocks noGrp="1"/>
          </p:cNvSpPr>
          <p:nvPr>
            <p:ph type="body" idx="1"/>
          </p:nvPr>
        </p:nvSpPr>
        <p:spPr>
          <a:xfrm>
            <a:off x="622500" y="1996925"/>
            <a:ext cx="81459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Building a New Selection Process - Interviews</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Behaviors, not philosophies, matter most in understanding how a candidate will engage with our communities</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Behavioral interview questions can be framed within a specific context, allowing us to ask for technical KSAs and DEIA engagement together</a:t>
            </a:r>
            <a:endParaRPr sz="2400">
              <a:solidFill>
                <a:schemeClr val="dk1"/>
              </a:solidFill>
            </a:endParaRPr>
          </a:p>
        </p:txBody>
      </p:sp>
      <p:sp>
        <p:nvSpPr>
          <p:cNvPr id="336" name="Google Shape;336;p55"/>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6"/>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Screening and Interviewing Questions</a:t>
            </a:r>
            <a:endParaRPr/>
          </a:p>
        </p:txBody>
      </p:sp>
      <p:sp>
        <p:nvSpPr>
          <p:cNvPr id="342" name="Google Shape;342;p56"/>
          <p:cNvSpPr txBox="1">
            <a:spLocks noGrp="1"/>
          </p:cNvSpPr>
          <p:nvPr>
            <p:ph type="body" idx="1"/>
          </p:nvPr>
        </p:nvSpPr>
        <p:spPr>
          <a:xfrm>
            <a:off x="622500" y="1996925"/>
            <a:ext cx="81459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Behavioral Interview Questions - The Formula</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Helpful lead-in: sets the context and tells the candidate why this questions matters to us</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Open-ended prompt: asks the candidate to tell us about their past behaviors and performance</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Desired behavior: tells the candidate exactly what they need to explain to us</a:t>
            </a:r>
            <a:endParaRPr sz="2400">
              <a:solidFill>
                <a:schemeClr val="dk1"/>
              </a:solidFill>
            </a:endParaRPr>
          </a:p>
        </p:txBody>
      </p:sp>
      <p:sp>
        <p:nvSpPr>
          <p:cNvPr id="343" name="Google Shape;343;p56"/>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7"/>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Screening and Interviewing Questions (continued)</a:t>
            </a:r>
            <a:endParaRPr/>
          </a:p>
        </p:txBody>
      </p:sp>
      <p:sp>
        <p:nvSpPr>
          <p:cNvPr id="349" name="Google Shape;349;p57"/>
          <p:cNvSpPr txBox="1">
            <a:spLocks noGrp="1"/>
          </p:cNvSpPr>
          <p:nvPr>
            <p:ph type="body" idx="1"/>
          </p:nvPr>
        </p:nvSpPr>
        <p:spPr>
          <a:xfrm>
            <a:off x="622500" y="1996925"/>
            <a:ext cx="81459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Behavioral Interview Questions - The Formula</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Why this formula?</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Helpful lead gives applicants the opportunity to frame their answer in our environment/context</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Drawing on experience eliminates the ‘good interviewee’ bias</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Virtually impossible to “make up” a good answer</a:t>
            </a:r>
            <a:endParaRPr sz="2400">
              <a:solidFill>
                <a:schemeClr val="dk1"/>
              </a:solidFill>
            </a:endParaRPr>
          </a:p>
        </p:txBody>
      </p:sp>
      <p:sp>
        <p:nvSpPr>
          <p:cNvPr id="350" name="Google Shape;350;p57"/>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2"/>
          <p:cNvSpPr txBox="1">
            <a:spLocks noGrp="1"/>
          </p:cNvSpPr>
          <p:nvPr>
            <p:ph type="title"/>
          </p:nvPr>
        </p:nvSpPr>
        <p:spPr>
          <a:xfrm>
            <a:off x="958250" y="273848"/>
            <a:ext cx="7534500" cy="748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a:t>Today’s Agenda</a:t>
            </a:r>
            <a:endParaRPr/>
          </a:p>
        </p:txBody>
      </p:sp>
      <p:sp>
        <p:nvSpPr>
          <p:cNvPr id="103" name="Google Shape;103;p22"/>
          <p:cNvSpPr txBox="1">
            <a:spLocks noGrp="1"/>
          </p:cNvSpPr>
          <p:nvPr>
            <p:ph type="body" idx="1"/>
          </p:nvPr>
        </p:nvSpPr>
        <p:spPr>
          <a:xfrm>
            <a:off x="1089025" y="1022000"/>
            <a:ext cx="7413000" cy="3836700"/>
          </a:xfrm>
          <a:prstGeom prst="rect">
            <a:avLst/>
          </a:prstGeom>
          <a:noFill/>
          <a:ln>
            <a:noFill/>
          </a:ln>
        </p:spPr>
        <p:txBody>
          <a:bodyPr spcFirstLastPara="1" wrap="square" lIns="68575" tIns="34275" rIns="68575" bIns="34275" anchor="t" anchorCtr="0">
            <a:noAutofit/>
          </a:bodyPr>
          <a:lstStyle/>
          <a:p>
            <a:pPr marL="254000" lvl="0" indent="-279400" algn="l" rtl="0">
              <a:lnSpc>
                <a:spcPct val="90000"/>
              </a:lnSpc>
              <a:spcBef>
                <a:spcPts val="0"/>
              </a:spcBef>
              <a:spcAft>
                <a:spcPts val="0"/>
              </a:spcAft>
              <a:buClr>
                <a:srgbClr val="404040"/>
              </a:buClr>
              <a:buSzPts val="1800"/>
              <a:buFont typeface="Arial"/>
              <a:buChar char="•"/>
            </a:pPr>
            <a:r>
              <a:rPr lang="en"/>
              <a:t>Acknowledge “traditional” hiring approach and the local senate's role in modifying the process and practices</a:t>
            </a:r>
            <a:endParaRPr/>
          </a:p>
          <a:p>
            <a:pPr marL="254000" lvl="0" indent="-279400" algn="l" rtl="0">
              <a:lnSpc>
                <a:spcPct val="90000"/>
              </a:lnSpc>
              <a:spcBef>
                <a:spcPts val="800"/>
              </a:spcBef>
              <a:spcAft>
                <a:spcPts val="0"/>
              </a:spcAft>
              <a:buClr>
                <a:srgbClr val="404040"/>
              </a:buClr>
              <a:buSzPts val="1800"/>
              <a:buFont typeface="Arial"/>
              <a:buChar char="•"/>
            </a:pPr>
            <a:r>
              <a:rPr lang="en"/>
              <a:t>Partnering with HR</a:t>
            </a:r>
            <a:endParaRPr/>
          </a:p>
          <a:p>
            <a:pPr marL="254000" lvl="0" indent="-279400" algn="l" rtl="0">
              <a:lnSpc>
                <a:spcPct val="90000"/>
              </a:lnSpc>
              <a:spcBef>
                <a:spcPts val="800"/>
              </a:spcBef>
              <a:spcAft>
                <a:spcPts val="0"/>
              </a:spcAft>
              <a:buClr>
                <a:srgbClr val="404040"/>
              </a:buClr>
              <a:buSzPts val="1800"/>
              <a:buFont typeface="Arial"/>
              <a:buChar char="•"/>
            </a:pPr>
            <a:r>
              <a:rPr lang="en"/>
              <a:t>Cluster hiring </a:t>
            </a:r>
            <a:endParaRPr/>
          </a:p>
          <a:p>
            <a:pPr marL="254000" lvl="0" indent="-279400" algn="l" rtl="0">
              <a:lnSpc>
                <a:spcPct val="90000"/>
              </a:lnSpc>
              <a:spcBef>
                <a:spcPts val="800"/>
              </a:spcBef>
              <a:spcAft>
                <a:spcPts val="0"/>
              </a:spcAft>
              <a:buClr>
                <a:srgbClr val="404040"/>
              </a:buClr>
              <a:buSzPts val="1800"/>
              <a:buFont typeface="Arial"/>
              <a:buChar char="•"/>
            </a:pPr>
            <a:r>
              <a:rPr lang="en"/>
              <a:t>Diversifying hiring committees and increasing student participation </a:t>
            </a:r>
            <a:endParaRPr/>
          </a:p>
          <a:p>
            <a:pPr marL="254000" lvl="0" indent="-279400" algn="l" rtl="0">
              <a:lnSpc>
                <a:spcPct val="90000"/>
              </a:lnSpc>
              <a:spcBef>
                <a:spcPts val="800"/>
              </a:spcBef>
              <a:spcAft>
                <a:spcPts val="0"/>
              </a:spcAft>
              <a:buClr>
                <a:srgbClr val="404040"/>
              </a:buClr>
              <a:buSzPts val="1800"/>
              <a:buFont typeface="Arial"/>
              <a:buChar char="•"/>
            </a:pPr>
            <a:r>
              <a:rPr lang="en"/>
              <a:t>DEIA focused screening, interviewing, and anonymous screening </a:t>
            </a:r>
            <a:endParaRPr/>
          </a:p>
          <a:p>
            <a:pPr marL="254000" lvl="0" indent="-279400" algn="l" rtl="0">
              <a:lnSpc>
                <a:spcPct val="90000"/>
              </a:lnSpc>
              <a:spcBef>
                <a:spcPts val="800"/>
              </a:spcBef>
              <a:spcAft>
                <a:spcPts val="0"/>
              </a:spcAft>
              <a:buClr>
                <a:srgbClr val="404040"/>
              </a:buClr>
              <a:buSzPts val="1800"/>
              <a:buFont typeface="Arial"/>
              <a:buChar char="•"/>
            </a:pPr>
            <a:r>
              <a:rPr lang="en"/>
              <a:t>Retention and support </a:t>
            </a:r>
            <a:endParaRPr/>
          </a:p>
          <a:p>
            <a:pPr marL="254000" lvl="0" indent="-279400" algn="l" rtl="0">
              <a:lnSpc>
                <a:spcPct val="90000"/>
              </a:lnSpc>
              <a:spcBef>
                <a:spcPts val="800"/>
              </a:spcBef>
              <a:spcAft>
                <a:spcPts val="0"/>
              </a:spcAft>
              <a:buClr>
                <a:srgbClr val="404040"/>
              </a:buClr>
              <a:buSzPts val="1800"/>
              <a:buFont typeface="Arial"/>
              <a:buChar char="•"/>
            </a:pPr>
            <a:r>
              <a:rPr lang="en"/>
              <a:t>Exit interview rubric </a:t>
            </a:r>
            <a:endParaRPr/>
          </a:p>
          <a:p>
            <a:pPr marL="254000" lvl="0" indent="-279400" algn="l" rtl="0">
              <a:lnSpc>
                <a:spcPct val="90000"/>
              </a:lnSpc>
              <a:spcBef>
                <a:spcPts val="800"/>
              </a:spcBef>
              <a:spcAft>
                <a:spcPts val="0"/>
              </a:spcAft>
              <a:buClr>
                <a:srgbClr val="404040"/>
              </a:buClr>
              <a:buSzPts val="1800"/>
              <a:buFont typeface="Arial"/>
              <a:buChar char="•"/>
            </a:pPr>
            <a:r>
              <a:rPr lang="en"/>
              <a:t>DEIA competencies and criteria for hiring, evaluation, tenure review</a:t>
            </a:r>
            <a:endParaRPr/>
          </a:p>
          <a:p>
            <a:pPr marL="254000" lvl="0" indent="-279400" algn="l" rtl="0">
              <a:lnSpc>
                <a:spcPct val="90000"/>
              </a:lnSpc>
              <a:spcBef>
                <a:spcPts val="800"/>
              </a:spcBef>
              <a:spcAft>
                <a:spcPts val="0"/>
              </a:spcAft>
              <a:buClr>
                <a:srgbClr val="404040"/>
              </a:buClr>
              <a:buSzPts val="1800"/>
              <a:buFont typeface="Arial"/>
              <a:buChar char="•"/>
            </a:pPr>
            <a:r>
              <a:rPr lang="en"/>
              <a:t>Canvas hiring modules as a resource</a:t>
            </a:r>
            <a:endParaRPr/>
          </a:p>
          <a:p>
            <a:pPr marL="254000" lvl="0" indent="-279400" algn="l" rtl="0">
              <a:lnSpc>
                <a:spcPct val="90000"/>
              </a:lnSpc>
              <a:spcBef>
                <a:spcPts val="800"/>
              </a:spcBef>
              <a:spcAft>
                <a:spcPts val="0"/>
              </a:spcAft>
              <a:buClr>
                <a:srgbClr val="404040"/>
              </a:buClr>
              <a:buSzPts val="1800"/>
              <a:buFont typeface="Arial"/>
              <a:buChar char="•"/>
            </a:pPr>
            <a:r>
              <a:rPr lang="en"/>
              <a:t>Q&amp;A </a:t>
            </a:r>
            <a:endParaRPr/>
          </a:p>
          <a:p>
            <a:pPr marL="0" marR="0" lvl="0" indent="0" algn="l" rtl="0">
              <a:lnSpc>
                <a:spcPct val="90000"/>
              </a:lnSpc>
              <a:spcBef>
                <a:spcPts val="800"/>
              </a:spcBef>
              <a:spcAft>
                <a:spcPts val="0"/>
              </a:spcAft>
              <a:buClr>
                <a:srgbClr val="404040"/>
              </a:buClr>
              <a:buSzPts val="1800"/>
              <a:buFont typeface="Arial"/>
              <a:buNone/>
            </a:pPr>
            <a:endParaRPr/>
          </a:p>
        </p:txBody>
      </p:sp>
      <p:sp>
        <p:nvSpPr>
          <p:cNvPr id="104" name="Google Shape;104;p22"/>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8"/>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Screening and Interviewing Questions (continued)</a:t>
            </a:r>
            <a:endParaRPr/>
          </a:p>
        </p:txBody>
      </p:sp>
      <p:sp>
        <p:nvSpPr>
          <p:cNvPr id="356" name="Google Shape;356;p58"/>
          <p:cNvSpPr txBox="1">
            <a:spLocks noGrp="1"/>
          </p:cNvSpPr>
          <p:nvPr>
            <p:ph type="body" idx="1"/>
          </p:nvPr>
        </p:nvSpPr>
        <p:spPr>
          <a:xfrm>
            <a:off x="622500" y="1996925"/>
            <a:ext cx="81459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Behavioral Interview Questions - Example</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Helpful Lead-in: Many of our students are 1st generation college students</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Open-ended prompt: Please describe a time you…</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Desired behavior: Helped someone from a different cultural background understand a new process and achieve their desired outcome</a:t>
            </a:r>
            <a:endParaRPr sz="2400">
              <a:solidFill>
                <a:schemeClr val="dk1"/>
              </a:solidFill>
            </a:endParaRPr>
          </a:p>
        </p:txBody>
      </p:sp>
      <p:sp>
        <p:nvSpPr>
          <p:cNvPr id="357" name="Google Shape;357;p58"/>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9"/>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Screening and Interviewing Questions (continued)</a:t>
            </a:r>
            <a:endParaRPr/>
          </a:p>
        </p:txBody>
      </p:sp>
      <p:sp>
        <p:nvSpPr>
          <p:cNvPr id="363" name="Google Shape;363;p59"/>
          <p:cNvSpPr txBox="1">
            <a:spLocks noGrp="1"/>
          </p:cNvSpPr>
          <p:nvPr>
            <p:ph type="body" idx="1"/>
          </p:nvPr>
        </p:nvSpPr>
        <p:spPr>
          <a:xfrm>
            <a:off x="622500" y="1996925"/>
            <a:ext cx="81459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Behavioral Interview Questions - Example</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Helpful Lead-in: Many of our students from diverse communities have negative prior experiences with math that leave them discouraged</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Open-ended prompt: Please tell us how you…</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Desired behavior: have engaged students when they appear to be struggling with complex concepts</a:t>
            </a:r>
            <a:endParaRPr sz="2400">
              <a:solidFill>
                <a:schemeClr val="dk1"/>
              </a:solidFill>
            </a:endParaRPr>
          </a:p>
        </p:txBody>
      </p:sp>
      <p:sp>
        <p:nvSpPr>
          <p:cNvPr id="364" name="Google Shape;364;p59"/>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0"/>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Screening and Interviewing Summary</a:t>
            </a:r>
            <a:endParaRPr/>
          </a:p>
        </p:txBody>
      </p:sp>
      <p:sp>
        <p:nvSpPr>
          <p:cNvPr id="370" name="Google Shape;370;p60"/>
          <p:cNvSpPr txBox="1">
            <a:spLocks noGrp="1"/>
          </p:cNvSpPr>
          <p:nvPr>
            <p:ph type="body" idx="1"/>
          </p:nvPr>
        </p:nvSpPr>
        <p:spPr>
          <a:xfrm>
            <a:off x="622500" y="1996925"/>
            <a:ext cx="81459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Summary</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Diversify committee participation and increase access for students to prioritize DEIA-related engagement and performance</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Anonymous screening based on functional information about actual performance framed by DEIA engagement</a:t>
            </a:r>
            <a:endParaRPr sz="2400">
              <a:solidFill>
                <a:schemeClr val="dk1"/>
              </a:solidFill>
            </a:endParaRPr>
          </a:p>
        </p:txBody>
      </p:sp>
      <p:sp>
        <p:nvSpPr>
          <p:cNvPr id="371" name="Google Shape;371;p60"/>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1"/>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Screening and Interviewing Summary (continued)</a:t>
            </a:r>
            <a:endParaRPr/>
          </a:p>
        </p:txBody>
      </p:sp>
      <p:sp>
        <p:nvSpPr>
          <p:cNvPr id="377" name="Google Shape;377;p61"/>
          <p:cNvSpPr txBox="1">
            <a:spLocks noGrp="1"/>
          </p:cNvSpPr>
          <p:nvPr>
            <p:ph type="body" idx="1"/>
          </p:nvPr>
        </p:nvSpPr>
        <p:spPr>
          <a:xfrm>
            <a:off x="622500" y="1996925"/>
            <a:ext cx="81459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Summary</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Remove socioeconomic, race, gender, and other identity indicators from application materials to reduce intentional and unintentional biases</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Reframe application prompts through DEIA engagement to set clear expectations for candidates</a:t>
            </a:r>
            <a:endParaRPr sz="2400">
              <a:solidFill>
                <a:schemeClr val="dk1"/>
              </a:solidFill>
            </a:endParaRPr>
          </a:p>
        </p:txBody>
      </p:sp>
      <p:sp>
        <p:nvSpPr>
          <p:cNvPr id="378" name="Google Shape;378;p61"/>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2"/>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Screening and Interviewing Summary (continued)</a:t>
            </a:r>
            <a:endParaRPr/>
          </a:p>
        </p:txBody>
      </p:sp>
      <p:sp>
        <p:nvSpPr>
          <p:cNvPr id="384" name="Google Shape;384;p62"/>
          <p:cNvSpPr txBox="1">
            <a:spLocks noGrp="1"/>
          </p:cNvSpPr>
          <p:nvPr>
            <p:ph type="body" idx="1"/>
          </p:nvPr>
        </p:nvSpPr>
        <p:spPr>
          <a:xfrm>
            <a:off x="622500" y="1996925"/>
            <a:ext cx="81459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Summary</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Use behavioral interview questions to elicit more substantive answers to assess candidates’ technical KSAs and DEIA engagement</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Use DEIA scoring rubrics to create a structure redefining “most qualified” in a DEIA framework to drive organizational culture change</a:t>
            </a:r>
            <a:endParaRPr sz="2400">
              <a:solidFill>
                <a:schemeClr val="dk1"/>
              </a:solidFill>
            </a:endParaRPr>
          </a:p>
        </p:txBody>
      </p:sp>
      <p:sp>
        <p:nvSpPr>
          <p:cNvPr id="385" name="Google Shape;385;p62"/>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3"/>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a:t>ACHRO DEIA Resources</a:t>
            </a:r>
            <a:endParaRPr/>
          </a:p>
        </p:txBody>
      </p:sp>
      <p:sp>
        <p:nvSpPr>
          <p:cNvPr id="391" name="Google Shape;391;p63"/>
          <p:cNvSpPr txBox="1">
            <a:spLocks noGrp="1"/>
          </p:cNvSpPr>
          <p:nvPr>
            <p:ph type="body" idx="1"/>
          </p:nvPr>
        </p:nvSpPr>
        <p:spPr>
          <a:xfrm>
            <a:off x="622500" y="1996925"/>
            <a:ext cx="78930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ACHRO/EEO Strategy Recommendations</a:t>
            </a:r>
            <a:endParaRPr sz="2400">
              <a:solidFill>
                <a:schemeClr val="dk1"/>
              </a:solidFill>
            </a:endParaRPr>
          </a:p>
          <a:p>
            <a:pPr marL="457200" lvl="0" indent="-381000" algn="l" rtl="0">
              <a:lnSpc>
                <a:spcPct val="115000"/>
              </a:lnSpc>
              <a:spcBef>
                <a:spcPts val="0"/>
              </a:spcBef>
              <a:spcAft>
                <a:spcPts val="0"/>
              </a:spcAft>
              <a:buClr>
                <a:schemeClr val="dk1"/>
              </a:buClr>
              <a:buSzPts val="2400"/>
              <a:buChar char="●"/>
            </a:pPr>
            <a:r>
              <a:rPr lang="en" sz="2400" u="sng">
                <a:solidFill>
                  <a:schemeClr val="hlink"/>
                </a:solidFill>
                <a:hlinkClick r:id="rId3"/>
              </a:rPr>
              <a:t>http://achroeeo.com/diversity-equity-and-inclusion/</a:t>
            </a:r>
            <a:endParaRPr sz="2400">
              <a:solidFill>
                <a:schemeClr val="dk1"/>
              </a:solidFill>
            </a:endParaRPr>
          </a:p>
        </p:txBody>
      </p:sp>
      <p:sp>
        <p:nvSpPr>
          <p:cNvPr id="392" name="Google Shape;392;p63"/>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4"/>
          <p:cNvSpPr txBox="1">
            <a:spLocks noGrp="1"/>
          </p:cNvSpPr>
          <p:nvPr>
            <p:ph type="title"/>
          </p:nvPr>
        </p:nvSpPr>
        <p:spPr>
          <a:xfrm>
            <a:off x="2471636" y="302559"/>
            <a:ext cx="6043712" cy="1264326"/>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Retention and Support for BIPOC Faculty</a:t>
            </a:r>
            <a:endParaRPr/>
          </a:p>
        </p:txBody>
      </p:sp>
      <p:sp>
        <p:nvSpPr>
          <p:cNvPr id="398" name="Google Shape;398;p64"/>
          <p:cNvSpPr txBox="1">
            <a:spLocks noGrp="1"/>
          </p:cNvSpPr>
          <p:nvPr>
            <p:ph type="body" idx="1"/>
          </p:nvPr>
        </p:nvSpPr>
        <p:spPr>
          <a:xfrm>
            <a:off x="904725" y="1978600"/>
            <a:ext cx="8016000" cy="3062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404040"/>
              </a:buClr>
              <a:buSzPts val="1800"/>
              <a:buFont typeface="Arial"/>
              <a:buNone/>
            </a:pPr>
            <a:r>
              <a:rPr lang="en" b="1"/>
              <a:t>Intentionality </a:t>
            </a:r>
            <a:r>
              <a:rPr lang="en"/>
              <a:t>for retaining and supporting BIPOC hires:</a:t>
            </a:r>
            <a:endParaRPr/>
          </a:p>
          <a:p>
            <a:pPr marL="457200" marR="0" lvl="0" indent="-342900" algn="l" rtl="0">
              <a:lnSpc>
                <a:spcPct val="90000"/>
              </a:lnSpc>
              <a:spcBef>
                <a:spcPts val="600"/>
              </a:spcBef>
              <a:spcAft>
                <a:spcPts val="0"/>
              </a:spcAft>
              <a:buSzPts val="1800"/>
              <a:buChar char="●"/>
            </a:pPr>
            <a:r>
              <a:rPr lang="en"/>
              <a:t>New Faculty Programs: </a:t>
            </a:r>
            <a:r>
              <a:rPr lang="en" u="sng">
                <a:solidFill>
                  <a:schemeClr val="hlink"/>
                </a:solidFill>
                <a:hlinkClick r:id="rId3"/>
              </a:rPr>
              <a:t>ASCCC Canvas Module</a:t>
            </a:r>
            <a:r>
              <a:rPr lang="en"/>
              <a:t> is there for you!</a:t>
            </a:r>
            <a:endParaRPr/>
          </a:p>
          <a:p>
            <a:pPr marL="457200" marR="0" lvl="0" indent="-342900" algn="l" rtl="0">
              <a:lnSpc>
                <a:spcPct val="90000"/>
              </a:lnSpc>
              <a:spcBef>
                <a:spcPts val="600"/>
              </a:spcBef>
              <a:spcAft>
                <a:spcPts val="0"/>
              </a:spcAft>
              <a:buSzPts val="1800"/>
              <a:buChar char="●"/>
            </a:pPr>
            <a:r>
              <a:rPr lang="en"/>
              <a:t>Affinity Groups</a:t>
            </a:r>
            <a:endParaRPr/>
          </a:p>
          <a:p>
            <a:pPr marL="457200" marR="0" lvl="0" indent="-342900" algn="l" rtl="0">
              <a:lnSpc>
                <a:spcPct val="90000"/>
              </a:lnSpc>
              <a:spcBef>
                <a:spcPts val="600"/>
              </a:spcBef>
              <a:spcAft>
                <a:spcPts val="0"/>
              </a:spcAft>
              <a:buSzPts val="1800"/>
              <a:buChar char="●"/>
            </a:pPr>
            <a:r>
              <a:rPr lang="en"/>
              <a:t>Mentorship: Formal and Informal</a:t>
            </a:r>
            <a:endParaRPr/>
          </a:p>
          <a:p>
            <a:pPr marL="457200" marR="0" lvl="0" indent="-342900" algn="l" rtl="0">
              <a:lnSpc>
                <a:spcPct val="90000"/>
              </a:lnSpc>
              <a:spcBef>
                <a:spcPts val="600"/>
              </a:spcBef>
              <a:spcAft>
                <a:spcPts val="0"/>
              </a:spcAft>
              <a:buSzPts val="1800"/>
              <a:buChar char="●"/>
            </a:pPr>
            <a:r>
              <a:rPr lang="en"/>
              <a:t>ASCCC Caucuses</a:t>
            </a:r>
            <a:endParaRPr/>
          </a:p>
          <a:p>
            <a:pPr marL="914400" marR="101600" lvl="1" indent="-336550" algn="l" rtl="0">
              <a:lnSpc>
                <a:spcPct val="100000"/>
              </a:lnSpc>
              <a:spcBef>
                <a:spcPts val="600"/>
              </a:spcBef>
              <a:spcAft>
                <a:spcPts val="0"/>
              </a:spcAft>
              <a:buClr>
                <a:schemeClr val="dk1"/>
              </a:buClr>
              <a:buSzPts val="1700"/>
              <a:buChar char="○"/>
            </a:pPr>
            <a:r>
              <a:rPr lang="en" sz="1600">
                <a:solidFill>
                  <a:schemeClr val="dk1"/>
                </a:solidFill>
                <a:uFill>
                  <a:noFill/>
                </a:uFill>
                <a:hlinkClick r:id="rId4">
                  <a:extLst>
                    <a:ext uri="{A12FA001-AC4F-418D-AE19-62706E023703}">
                      <ahyp:hlinkClr xmlns:ahyp="http://schemas.microsoft.com/office/drawing/2018/hyperlinkcolor" val="tx"/>
                    </a:ext>
                  </a:extLst>
                </a:hlinkClick>
              </a:rPr>
              <a:t>Asian Pacific Islander Caucus</a:t>
            </a:r>
            <a:endParaRPr/>
          </a:p>
          <a:p>
            <a:pPr marL="914400" marR="101600" lvl="1" indent="-336550" algn="l" rtl="0">
              <a:lnSpc>
                <a:spcPct val="100000"/>
              </a:lnSpc>
              <a:spcBef>
                <a:spcPts val="0"/>
              </a:spcBef>
              <a:spcAft>
                <a:spcPts val="0"/>
              </a:spcAft>
              <a:buClr>
                <a:schemeClr val="dk1"/>
              </a:buClr>
              <a:buSzPts val="1700"/>
              <a:buChar char="○"/>
            </a:pPr>
            <a:r>
              <a:rPr lang="en" sz="1600">
                <a:solidFill>
                  <a:schemeClr val="dk1"/>
                </a:solidFill>
                <a:uFill>
                  <a:noFill/>
                </a:uFill>
                <a:hlinkClick r:id="rId5">
                  <a:extLst>
                    <a:ext uri="{A12FA001-AC4F-418D-AE19-62706E023703}">
                      <ahyp:hlinkClr xmlns:ahyp="http://schemas.microsoft.com/office/drawing/2018/hyperlinkcolor" val="tx"/>
                    </a:ext>
                  </a:extLst>
                </a:hlinkClick>
              </a:rPr>
              <a:t>Black Caucus</a:t>
            </a:r>
            <a:endParaRPr/>
          </a:p>
          <a:p>
            <a:pPr marL="914400" marR="101600" lvl="1" indent="-336550" algn="l" rtl="0">
              <a:lnSpc>
                <a:spcPct val="100000"/>
              </a:lnSpc>
              <a:spcBef>
                <a:spcPts val="0"/>
              </a:spcBef>
              <a:spcAft>
                <a:spcPts val="0"/>
              </a:spcAft>
              <a:buClr>
                <a:schemeClr val="dk1"/>
              </a:buClr>
              <a:buSzPts val="1700"/>
              <a:buChar char="○"/>
            </a:pPr>
            <a:r>
              <a:rPr lang="en" sz="1600">
                <a:solidFill>
                  <a:schemeClr val="dk1"/>
                </a:solidFill>
                <a:uFill>
                  <a:noFill/>
                </a:uFill>
                <a:hlinkClick r:id="rId6">
                  <a:extLst>
                    <a:ext uri="{A12FA001-AC4F-418D-AE19-62706E023703}">
                      <ahyp:hlinkClr xmlns:ahyp="http://schemas.microsoft.com/office/drawing/2018/hyperlinkcolor" val="tx"/>
                    </a:ext>
                  </a:extLst>
                </a:hlinkClick>
              </a:rPr>
              <a:t>Latinx Caucus</a:t>
            </a:r>
            <a:endParaRPr/>
          </a:p>
          <a:p>
            <a:pPr marL="914400" marR="101600" lvl="1" indent="-336550" algn="l" rtl="0">
              <a:lnSpc>
                <a:spcPct val="100000"/>
              </a:lnSpc>
              <a:spcBef>
                <a:spcPts val="0"/>
              </a:spcBef>
              <a:spcAft>
                <a:spcPts val="0"/>
              </a:spcAft>
              <a:buClr>
                <a:schemeClr val="dk1"/>
              </a:buClr>
              <a:buSzPts val="1700"/>
              <a:buChar char="○"/>
            </a:pPr>
            <a:r>
              <a:rPr lang="en" sz="1600">
                <a:solidFill>
                  <a:schemeClr val="dk1"/>
                </a:solidFill>
                <a:uFill>
                  <a:noFill/>
                </a:uFill>
                <a:hlinkClick r:id="rId7">
                  <a:extLst>
                    <a:ext uri="{A12FA001-AC4F-418D-AE19-62706E023703}">
                      <ahyp:hlinkClr xmlns:ahyp="http://schemas.microsoft.com/office/drawing/2018/hyperlinkcolor" val="tx"/>
                    </a:ext>
                  </a:extLst>
                </a:hlinkClick>
              </a:rPr>
              <a:t>LGBTQIA+ Caucus</a:t>
            </a:r>
            <a:endParaRPr sz="1600">
              <a:solidFill>
                <a:schemeClr val="dk1"/>
              </a:solidFill>
              <a:uFill>
                <a:noFill/>
              </a:uFill>
              <a:hlinkClick r:id="rId6">
                <a:extLst>
                  <a:ext uri="{A12FA001-AC4F-418D-AE19-62706E023703}">
                    <ahyp:hlinkClr xmlns:ahyp="http://schemas.microsoft.com/office/drawing/2018/hyperlinkcolor" val="tx"/>
                  </a:ext>
                </a:extLst>
              </a:hlinkClick>
            </a:endParaRPr>
          </a:p>
          <a:p>
            <a:pPr marL="914400" marR="101600" lvl="1" indent="-336550" algn="l" rtl="0">
              <a:lnSpc>
                <a:spcPct val="100000"/>
              </a:lnSpc>
              <a:spcBef>
                <a:spcPts val="0"/>
              </a:spcBef>
              <a:spcAft>
                <a:spcPts val="0"/>
              </a:spcAft>
              <a:buClr>
                <a:schemeClr val="dk1"/>
              </a:buClr>
              <a:buSzPts val="1700"/>
              <a:buChar char="○"/>
            </a:pPr>
            <a:r>
              <a:rPr lang="en" sz="1600">
                <a:solidFill>
                  <a:schemeClr val="dk1"/>
                </a:solidFill>
                <a:uFill>
                  <a:noFill/>
                </a:uFill>
                <a:hlinkClick r:id="rId8">
                  <a:extLst>
                    <a:ext uri="{A12FA001-AC4F-418D-AE19-62706E023703}">
                      <ahyp:hlinkClr xmlns:ahyp="http://schemas.microsoft.com/office/drawing/2018/hyperlinkcolor" val="tx"/>
                    </a:ext>
                  </a:extLst>
                </a:hlinkClick>
              </a:rPr>
              <a:t>Womxn's Caucus</a:t>
            </a:r>
            <a:endParaRPr sz="2300"/>
          </a:p>
        </p:txBody>
      </p:sp>
      <p:sp>
        <p:nvSpPr>
          <p:cNvPr id="399" name="Google Shape;399;p64"/>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5"/>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a:t>Retention and Support Programs</a:t>
            </a:r>
            <a:endParaRPr/>
          </a:p>
        </p:txBody>
      </p:sp>
      <p:sp>
        <p:nvSpPr>
          <p:cNvPr id="405" name="Google Shape;405;p65"/>
          <p:cNvSpPr txBox="1">
            <a:spLocks noGrp="1"/>
          </p:cNvSpPr>
          <p:nvPr>
            <p:ph type="body" idx="1"/>
          </p:nvPr>
        </p:nvSpPr>
        <p:spPr>
          <a:xfrm>
            <a:off x="234550" y="1826200"/>
            <a:ext cx="5814900" cy="3384300"/>
          </a:xfrm>
          <a:prstGeom prst="rect">
            <a:avLst/>
          </a:prstGeom>
          <a:noFill/>
          <a:ln>
            <a:noFill/>
          </a:ln>
        </p:spPr>
        <p:txBody>
          <a:bodyPr spcFirstLastPara="1" wrap="square" lIns="68575" tIns="34275" rIns="68575" bIns="34275" anchor="t" anchorCtr="0">
            <a:noAutofit/>
          </a:bodyPr>
          <a:lstStyle/>
          <a:p>
            <a:pPr marL="457200" marR="0" lvl="0" indent="-349250" algn="l" rtl="0">
              <a:lnSpc>
                <a:spcPct val="90000"/>
              </a:lnSpc>
              <a:spcBef>
                <a:spcPts val="0"/>
              </a:spcBef>
              <a:spcAft>
                <a:spcPts val="0"/>
              </a:spcAft>
              <a:buSzPts val="1900"/>
              <a:buChar char="●"/>
            </a:pPr>
            <a:r>
              <a:rPr lang="en" sz="1900"/>
              <a:t>As a perspective check, there is much value in the social and networking components for diverse new faculty hires. </a:t>
            </a:r>
            <a:endParaRPr sz="1900"/>
          </a:p>
          <a:p>
            <a:pPr marL="457200" marR="0" lvl="0" indent="-349250" algn="l" rtl="0">
              <a:lnSpc>
                <a:spcPct val="90000"/>
              </a:lnSpc>
              <a:spcBef>
                <a:spcPts val="1000"/>
              </a:spcBef>
              <a:spcAft>
                <a:spcPts val="0"/>
              </a:spcAft>
              <a:buSzPts val="1900"/>
              <a:buChar char="●"/>
            </a:pPr>
            <a:r>
              <a:rPr lang="en" sz="1900"/>
              <a:t>Budgets need to intentionally include resources for diverse facilitators, mentors, and guest speakers in the training of new hires.</a:t>
            </a:r>
            <a:endParaRPr sz="1900"/>
          </a:p>
          <a:p>
            <a:pPr marL="457200" marR="0" lvl="0" indent="0" algn="l" rtl="0">
              <a:lnSpc>
                <a:spcPct val="90000"/>
              </a:lnSpc>
              <a:spcBef>
                <a:spcPts val="0"/>
              </a:spcBef>
              <a:spcAft>
                <a:spcPts val="0"/>
              </a:spcAft>
              <a:buNone/>
            </a:pPr>
            <a:r>
              <a:rPr lang="en" sz="1900"/>
              <a:t>	</a:t>
            </a:r>
            <a:endParaRPr sz="1400"/>
          </a:p>
          <a:p>
            <a:pPr marL="457200" marR="0" lvl="0" indent="0" algn="l" rtl="0">
              <a:lnSpc>
                <a:spcPct val="90000"/>
              </a:lnSpc>
              <a:spcBef>
                <a:spcPts val="0"/>
              </a:spcBef>
              <a:spcAft>
                <a:spcPts val="0"/>
              </a:spcAft>
              <a:buNone/>
            </a:pPr>
            <a:r>
              <a:rPr lang="en" u="sng"/>
              <a:t>Sample Program Budget Needs</a:t>
            </a:r>
            <a:r>
              <a:rPr lang="en"/>
              <a:t>:</a:t>
            </a:r>
            <a:endParaRPr/>
          </a:p>
          <a:p>
            <a:pPr marL="1371600" marR="0" lvl="1" indent="-336550" algn="l" rtl="0">
              <a:lnSpc>
                <a:spcPct val="90000"/>
              </a:lnSpc>
              <a:spcBef>
                <a:spcPts val="0"/>
              </a:spcBef>
              <a:spcAft>
                <a:spcPts val="0"/>
              </a:spcAft>
              <a:buSzPts val="1700"/>
              <a:buChar char="○"/>
            </a:pPr>
            <a:r>
              <a:rPr lang="en" sz="1700"/>
              <a:t>Facilitators/Speakers</a:t>
            </a:r>
            <a:endParaRPr sz="1700"/>
          </a:p>
          <a:p>
            <a:pPr marL="1371600" marR="0" lvl="1" indent="-336550" algn="l" rtl="0">
              <a:lnSpc>
                <a:spcPct val="90000"/>
              </a:lnSpc>
              <a:spcBef>
                <a:spcPts val="0"/>
              </a:spcBef>
              <a:spcAft>
                <a:spcPts val="0"/>
              </a:spcAft>
              <a:buSzPts val="1700"/>
              <a:buChar char="○"/>
            </a:pPr>
            <a:r>
              <a:rPr lang="en" sz="1700"/>
              <a:t>Mentees/New Hires</a:t>
            </a:r>
            <a:endParaRPr sz="1700"/>
          </a:p>
          <a:p>
            <a:pPr marL="1371600" marR="0" lvl="1" indent="-336550" algn="l" rtl="0">
              <a:lnSpc>
                <a:spcPct val="90000"/>
              </a:lnSpc>
              <a:spcBef>
                <a:spcPts val="0"/>
              </a:spcBef>
              <a:spcAft>
                <a:spcPts val="0"/>
              </a:spcAft>
              <a:buSzPts val="1700"/>
              <a:buChar char="○"/>
            </a:pPr>
            <a:r>
              <a:rPr lang="en" sz="1700"/>
              <a:t>Mentors</a:t>
            </a:r>
            <a:endParaRPr sz="1700"/>
          </a:p>
          <a:p>
            <a:pPr marL="1371600" marR="0" lvl="1" indent="-336550" algn="l" rtl="0">
              <a:lnSpc>
                <a:spcPct val="90000"/>
              </a:lnSpc>
              <a:spcBef>
                <a:spcPts val="0"/>
              </a:spcBef>
              <a:spcAft>
                <a:spcPts val="0"/>
              </a:spcAft>
              <a:buSzPts val="1700"/>
              <a:buChar char="○"/>
            </a:pPr>
            <a:r>
              <a:rPr lang="en" sz="1700"/>
              <a:t>Materials </a:t>
            </a:r>
            <a:endParaRPr sz="1700"/>
          </a:p>
          <a:p>
            <a:pPr marL="1371600" marR="0" lvl="1" indent="-336550" algn="l" rtl="0">
              <a:lnSpc>
                <a:spcPct val="90000"/>
              </a:lnSpc>
              <a:spcBef>
                <a:spcPts val="0"/>
              </a:spcBef>
              <a:spcAft>
                <a:spcPts val="0"/>
              </a:spcAft>
              <a:buSzPts val="1700"/>
              <a:buChar char="○"/>
            </a:pPr>
            <a:r>
              <a:rPr lang="en" sz="1700"/>
              <a:t>Meals</a:t>
            </a:r>
            <a:endParaRPr sz="1700"/>
          </a:p>
          <a:p>
            <a:pPr marL="914400" marR="0" lvl="0" indent="0" algn="l" rtl="0">
              <a:lnSpc>
                <a:spcPct val="90000"/>
              </a:lnSpc>
              <a:spcBef>
                <a:spcPts val="0"/>
              </a:spcBef>
              <a:spcAft>
                <a:spcPts val="0"/>
              </a:spcAft>
              <a:buNone/>
            </a:pPr>
            <a:endParaRPr/>
          </a:p>
          <a:p>
            <a:pPr marL="0" marR="0" lvl="0" indent="0" algn="l" rtl="0">
              <a:lnSpc>
                <a:spcPct val="90000"/>
              </a:lnSpc>
              <a:spcBef>
                <a:spcPts val="0"/>
              </a:spcBef>
              <a:spcAft>
                <a:spcPts val="0"/>
              </a:spcAft>
              <a:buNone/>
            </a:pPr>
            <a:endParaRPr/>
          </a:p>
          <a:p>
            <a:pPr marL="0" marR="0" lvl="0" indent="0" algn="l" rtl="0">
              <a:lnSpc>
                <a:spcPct val="90000"/>
              </a:lnSpc>
              <a:spcBef>
                <a:spcPts val="0"/>
              </a:spcBef>
              <a:spcAft>
                <a:spcPts val="0"/>
              </a:spcAft>
              <a:buNone/>
            </a:pPr>
            <a:endParaRPr/>
          </a:p>
        </p:txBody>
      </p:sp>
      <p:sp>
        <p:nvSpPr>
          <p:cNvPr id="406" name="Google Shape;406;p65"/>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47</a:t>
            </a:fld>
            <a:endParaRPr/>
          </a:p>
        </p:txBody>
      </p:sp>
      <p:pic>
        <p:nvPicPr>
          <p:cNvPr id="407" name="Google Shape;407;p65">
            <a:hlinkClick r:id="rId3"/>
          </p:cNvPr>
          <p:cNvPicPr preferRelativeResize="0"/>
          <p:nvPr/>
        </p:nvPicPr>
        <p:blipFill>
          <a:blip r:embed="rId4">
            <a:alphaModFix/>
          </a:blip>
          <a:stretch>
            <a:fillRect/>
          </a:stretch>
        </p:blipFill>
        <p:spPr>
          <a:xfrm>
            <a:off x="6267275" y="1517050"/>
            <a:ext cx="2624900" cy="360032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6"/>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a:t>Who Can Support This Work?</a:t>
            </a:r>
            <a:endParaRPr/>
          </a:p>
        </p:txBody>
      </p:sp>
      <p:sp>
        <p:nvSpPr>
          <p:cNvPr id="413" name="Google Shape;413;p66"/>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48</a:t>
            </a:fld>
            <a:endParaRPr/>
          </a:p>
        </p:txBody>
      </p:sp>
      <p:pic>
        <p:nvPicPr>
          <p:cNvPr id="414" name="Google Shape;414;p66"/>
          <p:cNvPicPr preferRelativeResize="0"/>
          <p:nvPr/>
        </p:nvPicPr>
        <p:blipFill>
          <a:blip r:embed="rId3">
            <a:alphaModFix/>
          </a:blip>
          <a:stretch>
            <a:fillRect/>
          </a:stretch>
        </p:blipFill>
        <p:spPr>
          <a:xfrm>
            <a:off x="621525" y="1871559"/>
            <a:ext cx="8241620" cy="289570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7"/>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Exit Interviews</a:t>
            </a:r>
            <a:endParaRPr/>
          </a:p>
        </p:txBody>
      </p:sp>
      <p:sp>
        <p:nvSpPr>
          <p:cNvPr id="420" name="Google Shape;420;p67"/>
          <p:cNvSpPr txBox="1">
            <a:spLocks noGrp="1"/>
          </p:cNvSpPr>
          <p:nvPr>
            <p:ph type="body" idx="1"/>
          </p:nvPr>
        </p:nvSpPr>
        <p:spPr>
          <a:xfrm>
            <a:off x="622500" y="1996925"/>
            <a:ext cx="81459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Issue Statement: When organizational culture fails to support diversity, equitable outcomes, meaningful inclusion, and wide accessibility, employees from diverse communities are unable to be authentic, contribute fully, and do their best work. In these conditions, diverse employees are more likely to leave</a:t>
            </a:r>
            <a:endParaRPr sz="2400">
              <a:solidFill>
                <a:schemeClr val="dk1"/>
              </a:solidFill>
            </a:endParaRPr>
          </a:p>
        </p:txBody>
      </p:sp>
      <p:sp>
        <p:nvSpPr>
          <p:cNvPr id="421" name="Google Shape;421;p67"/>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3"/>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a:t>Current Hiring Processes &amp; Practices</a:t>
            </a:r>
            <a:endParaRPr/>
          </a:p>
        </p:txBody>
      </p:sp>
      <p:sp>
        <p:nvSpPr>
          <p:cNvPr id="110" name="Google Shape;110;p23"/>
          <p:cNvSpPr txBox="1">
            <a:spLocks noGrp="1"/>
          </p:cNvSpPr>
          <p:nvPr>
            <p:ph type="body" idx="1"/>
          </p:nvPr>
        </p:nvSpPr>
        <p:spPr>
          <a:xfrm>
            <a:off x="622496" y="1996926"/>
            <a:ext cx="7893000" cy="2677200"/>
          </a:xfrm>
          <a:prstGeom prst="rect">
            <a:avLst/>
          </a:prstGeom>
          <a:noFill/>
          <a:ln>
            <a:noFill/>
          </a:ln>
        </p:spPr>
        <p:txBody>
          <a:bodyPr spcFirstLastPara="1" wrap="square" lIns="68575" tIns="34275" rIns="68575" bIns="34275" anchor="t" anchorCtr="0">
            <a:noAutofit/>
          </a:bodyPr>
          <a:lstStyle/>
          <a:p>
            <a:pPr marL="457200" marR="0" lvl="0" indent="-368300" algn="l" rtl="0">
              <a:lnSpc>
                <a:spcPct val="90000"/>
              </a:lnSpc>
              <a:spcBef>
                <a:spcPts val="0"/>
              </a:spcBef>
              <a:spcAft>
                <a:spcPts val="0"/>
              </a:spcAft>
              <a:buSzPts val="2200"/>
              <a:buChar char="●"/>
            </a:pPr>
            <a:r>
              <a:rPr lang="en" sz="2200"/>
              <a:t>Where are we now? </a:t>
            </a:r>
            <a:endParaRPr sz="2200"/>
          </a:p>
          <a:p>
            <a:pPr marL="914400" marR="0" lvl="1" indent="-368300" algn="l" rtl="0">
              <a:lnSpc>
                <a:spcPct val="90000"/>
              </a:lnSpc>
              <a:spcBef>
                <a:spcPts val="0"/>
              </a:spcBef>
              <a:spcAft>
                <a:spcPts val="0"/>
              </a:spcAft>
              <a:buSzPts val="2200"/>
              <a:buChar char="○"/>
            </a:pPr>
            <a:r>
              <a:rPr lang="en" sz="2200"/>
              <a:t>Traditional approaches to hiring faculty</a:t>
            </a:r>
            <a:endParaRPr sz="2200"/>
          </a:p>
          <a:p>
            <a:pPr marL="457200" marR="0" lvl="0" indent="0" algn="l" rtl="0">
              <a:lnSpc>
                <a:spcPct val="90000"/>
              </a:lnSpc>
              <a:spcBef>
                <a:spcPts val="0"/>
              </a:spcBef>
              <a:spcAft>
                <a:spcPts val="0"/>
              </a:spcAft>
              <a:buNone/>
            </a:pPr>
            <a:endParaRPr sz="2200"/>
          </a:p>
          <a:p>
            <a:pPr marL="457200" marR="0" lvl="0" indent="-368300" algn="l" rtl="0">
              <a:lnSpc>
                <a:spcPct val="90000"/>
              </a:lnSpc>
              <a:spcBef>
                <a:spcPts val="0"/>
              </a:spcBef>
              <a:spcAft>
                <a:spcPts val="0"/>
              </a:spcAft>
              <a:buSzPts val="2200"/>
              <a:buChar char="●"/>
            </a:pPr>
            <a:r>
              <a:rPr lang="en" sz="2200"/>
              <a:t>Can we make changes?</a:t>
            </a:r>
            <a:endParaRPr sz="2200"/>
          </a:p>
          <a:p>
            <a:pPr marL="914400" marR="0" lvl="1" indent="-368300" algn="l" rtl="0">
              <a:lnSpc>
                <a:spcPct val="90000"/>
              </a:lnSpc>
              <a:spcBef>
                <a:spcPts val="0"/>
              </a:spcBef>
              <a:spcAft>
                <a:spcPts val="0"/>
              </a:spcAft>
              <a:buSzPts val="2200"/>
              <a:buChar char="○"/>
            </a:pPr>
            <a:r>
              <a:rPr lang="en" sz="2200"/>
              <a:t>Academic senates and faculty hiring processes: CA Ed Code §87360</a:t>
            </a:r>
            <a:endParaRPr sz="2200"/>
          </a:p>
          <a:p>
            <a:pPr marL="914400" marR="0" lvl="0" indent="0" algn="l" rtl="0">
              <a:lnSpc>
                <a:spcPct val="90000"/>
              </a:lnSpc>
              <a:spcBef>
                <a:spcPts val="0"/>
              </a:spcBef>
              <a:spcAft>
                <a:spcPts val="0"/>
              </a:spcAft>
              <a:buNone/>
            </a:pPr>
            <a:endParaRPr sz="2200"/>
          </a:p>
          <a:p>
            <a:pPr marL="457200" marR="0" lvl="0" indent="-368300" algn="l" rtl="0">
              <a:lnSpc>
                <a:spcPct val="90000"/>
              </a:lnSpc>
              <a:spcBef>
                <a:spcPts val="0"/>
              </a:spcBef>
              <a:spcAft>
                <a:spcPts val="0"/>
              </a:spcAft>
              <a:buSzPts val="2200"/>
              <a:buChar char="●"/>
            </a:pPr>
            <a:r>
              <a:rPr lang="en" sz="2200"/>
              <a:t>What is possible and how do we make it happen?</a:t>
            </a:r>
            <a:endParaRPr sz="2200"/>
          </a:p>
        </p:txBody>
      </p:sp>
      <p:sp>
        <p:nvSpPr>
          <p:cNvPr id="111" name="Google Shape;111;p23"/>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8"/>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Exit Interviews (continued)</a:t>
            </a:r>
            <a:endParaRPr/>
          </a:p>
        </p:txBody>
      </p:sp>
      <p:sp>
        <p:nvSpPr>
          <p:cNvPr id="427" name="Google Shape;427;p68"/>
          <p:cNvSpPr txBox="1">
            <a:spLocks noGrp="1"/>
          </p:cNvSpPr>
          <p:nvPr>
            <p:ph type="body" idx="1"/>
          </p:nvPr>
        </p:nvSpPr>
        <p:spPr>
          <a:xfrm>
            <a:off x="622500" y="1996925"/>
            <a:ext cx="81459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History: Exit interviews are not used consistently throughout the CCC system and rarely ask people for specific feedback on organizational culture towards diversity, equity, inclusion, and accessibility</a:t>
            </a:r>
            <a:endParaRPr sz="2400">
              <a:solidFill>
                <a:schemeClr val="dk1"/>
              </a:solidFill>
            </a:endParaRPr>
          </a:p>
        </p:txBody>
      </p:sp>
      <p:sp>
        <p:nvSpPr>
          <p:cNvPr id="428" name="Google Shape;428;p68"/>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9"/>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Exit Interviews (cont’d)</a:t>
            </a:r>
            <a:endParaRPr/>
          </a:p>
        </p:txBody>
      </p:sp>
      <p:sp>
        <p:nvSpPr>
          <p:cNvPr id="434" name="Google Shape;434;p69"/>
          <p:cNvSpPr txBox="1">
            <a:spLocks noGrp="1"/>
          </p:cNvSpPr>
          <p:nvPr>
            <p:ph type="body" idx="1"/>
          </p:nvPr>
        </p:nvSpPr>
        <p:spPr>
          <a:xfrm>
            <a:off x="622500" y="1996925"/>
            <a:ext cx="81459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Imperative for Change: Exit interviews can provide perspectives on how the prevailing culture impacts equity, inclusion, and accessibility for employees from diverse communities, attitudes towards diverse student and employee groups, awareness and success of DEIA programs, likelihood of recommending the District to diverse job applicants…</a:t>
            </a:r>
            <a:endParaRPr sz="2400">
              <a:solidFill>
                <a:schemeClr val="dk1"/>
              </a:solidFill>
            </a:endParaRPr>
          </a:p>
        </p:txBody>
      </p:sp>
      <p:sp>
        <p:nvSpPr>
          <p:cNvPr id="435" name="Google Shape;435;p69"/>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70"/>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Exit Interviews (cont’d)</a:t>
            </a:r>
            <a:endParaRPr/>
          </a:p>
        </p:txBody>
      </p:sp>
      <p:sp>
        <p:nvSpPr>
          <p:cNvPr id="441" name="Google Shape;441;p70"/>
          <p:cNvSpPr txBox="1">
            <a:spLocks noGrp="1"/>
          </p:cNvSpPr>
          <p:nvPr>
            <p:ph type="body" idx="1"/>
          </p:nvPr>
        </p:nvSpPr>
        <p:spPr>
          <a:xfrm>
            <a:off x="622500" y="1996925"/>
            <a:ext cx="81459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Imperative for Change: …impact of current DEIA-related culture on decisions to leave, and other issues impacting employee retention. Through a robust exit interview process, with DEI-focused questions, institutions can gather, analyze, and use data to address specific workplace culture concerns</a:t>
            </a:r>
            <a:endParaRPr sz="2400">
              <a:solidFill>
                <a:schemeClr val="dk1"/>
              </a:solidFill>
            </a:endParaRPr>
          </a:p>
        </p:txBody>
      </p:sp>
      <p:sp>
        <p:nvSpPr>
          <p:cNvPr id="442" name="Google Shape;442;p70"/>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71"/>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Exit Interviews Strategy and Considerations</a:t>
            </a:r>
            <a:endParaRPr/>
          </a:p>
        </p:txBody>
      </p:sp>
      <p:sp>
        <p:nvSpPr>
          <p:cNvPr id="448" name="Google Shape;448;p71"/>
          <p:cNvSpPr txBox="1">
            <a:spLocks noGrp="1"/>
          </p:cNvSpPr>
          <p:nvPr>
            <p:ph type="body" idx="1"/>
          </p:nvPr>
        </p:nvSpPr>
        <p:spPr>
          <a:xfrm>
            <a:off x="622500" y="1996925"/>
            <a:ext cx="81459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Strategy Proposal: Focus exit interviews on workplace culture and diversity, equity, inclusion, and accessibility.</a:t>
            </a:r>
            <a:endParaRPr sz="2400">
              <a:solidFill>
                <a:schemeClr val="dk1"/>
              </a:solidFill>
            </a:endParaRPr>
          </a:p>
          <a:p>
            <a:pPr marL="457200" lvl="0" indent="-381000" algn="l" rtl="0">
              <a:lnSpc>
                <a:spcPct val="115000"/>
              </a:lnSpc>
              <a:spcBef>
                <a:spcPts val="0"/>
              </a:spcBef>
              <a:spcAft>
                <a:spcPts val="0"/>
              </a:spcAft>
              <a:buClr>
                <a:schemeClr val="dk1"/>
              </a:buClr>
              <a:buSzPts val="2400"/>
              <a:buChar char="●"/>
            </a:pPr>
            <a:r>
              <a:rPr lang="en" sz="2400">
                <a:solidFill>
                  <a:schemeClr val="dk1"/>
                </a:solidFill>
              </a:rPr>
              <a:t>Key Considerations: Writing effective DEIA-focused questions, process barriers to full participation, analyzing and communicating exit interview findings to stakeholders, and the role of exit interviews in the overall analysis of institutional climate</a:t>
            </a:r>
            <a:endParaRPr sz="2400">
              <a:solidFill>
                <a:schemeClr val="dk1"/>
              </a:solidFill>
            </a:endParaRPr>
          </a:p>
        </p:txBody>
      </p:sp>
      <p:sp>
        <p:nvSpPr>
          <p:cNvPr id="449" name="Google Shape;449;p71"/>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72"/>
          <p:cNvSpPr txBox="1">
            <a:spLocks noGrp="1"/>
          </p:cNvSpPr>
          <p:nvPr>
            <p:ph type="title"/>
          </p:nvPr>
        </p:nvSpPr>
        <p:spPr>
          <a:xfrm>
            <a:off x="2471636" y="302559"/>
            <a:ext cx="60438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a:t>
            </a:r>
            <a:r>
              <a:rPr lang="en"/>
              <a:t>EIA Focused Exit Interviews Resources</a:t>
            </a:r>
            <a:endParaRPr/>
          </a:p>
        </p:txBody>
      </p:sp>
      <p:sp>
        <p:nvSpPr>
          <p:cNvPr id="455" name="Google Shape;455;p72"/>
          <p:cNvSpPr txBox="1">
            <a:spLocks noGrp="1"/>
          </p:cNvSpPr>
          <p:nvPr>
            <p:ph type="body" idx="1"/>
          </p:nvPr>
        </p:nvSpPr>
        <p:spPr>
          <a:xfrm>
            <a:off x="622500" y="1996925"/>
            <a:ext cx="8145900" cy="30444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ACHRO DEIA-Focused Exit Interview Template</a:t>
            </a:r>
            <a:endParaRPr sz="2400">
              <a:solidFill>
                <a:schemeClr val="dk1"/>
              </a:solidFill>
            </a:endParaRPr>
          </a:p>
          <a:p>
            <a:pPr marL="457200" lvl="0" indent="-381000" algn="l" rtl="0">
              <a:lnSpc>
                <a:spcPct val="115000"/>
              </a:lnSpc>
              <a:spcBef>
                <a:spcPts val="0"/>
              </a:spcBef>
              <a:spcAft>
                <a:spcPts val="0"/>
              </a:spcAft>
              <a:buClr>
                <a:schemeClr val="dk1"/>
              </a:buClr>
              <a:buSzPts val="2400"/>
              <a:buChar char="●"/>
            </a:pPr>
            <a:r>
              <a:rPr lang="en" sz="2400" u="sng">
                <a:solidFill>
                  <a:schemeClr val="hlink"/>
                </a:solidFill>
                <a:hlinkClick r:id="rId3"/>
              </a:rPr>
              <a:t>http://achroeeo.com/wp-content/uploads/2021/04/DEI-Focused-Exit-Interviews-04-08-2021-1.docx</a:t>
            </a:r>
            <a:endParaRPr sz="2400">
              <a:solidFill>
                <a:schemeClr val="dk1"/>
              </a:solidFill>
            </a:endParaRPr>
          </a:p>
          <a:p>
            <a:pPr marL="457200" lvl="0" indent="-381000" algn="l" rtl="0">
              <a:lnSpc>
                <a:spcPct val="115000"/>
              </a:lnSpc>
              <a:spcBef>
                <a:spcPts val="0"/>
              </a:spcBef>
              <a:spcAft>
                <a:spcPts val="0"/>
              </a:spcAft>
              <a:buClr>
                <a:schemeClr val="dk1"/>
              </a:buClr>
              <a:buSzPts val="2400"/>
              <a:buChar char="●"/>
            </a:pPr>
            <a:r>
              <a:rPr lang="en" sz="2400">
                <a:solidFill>
                  <a:schemeClr val="dk1"/>
                </a:solidFill>
              </a:rPr>
              <a:t>Includes a template for the exit interview form and a report of findings and action plan to address issues identified from the interviews</a:t>
            </a:r>
            <a:endParaRPr sz="2400">
              <a:solidFill>
                <a:schemeClr val="dk1"/>
              </a:solidFill>
            </a:endParaRPr>
          </a:p>
        </p:txBody>
      </p:sp>
      <p:sp>
        <p:nvSpPr>
          <p:cNvPr id="456" name="Google Shape;456;p72"/>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73"/>
          <p:cNvSpPr txBox="1">
            <a:spLocks noGrp="1"/>
          </p:cNvSpPr>
          <p:nvPr>
            <p:ph type="title"/>
          </p:nvPr>
        </p:nvSpPr>
        <p:spPr>
          <a:xfrm>
            <a:off x="2476500" y="302550"/>
            <a:ext cx="65913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600"/>
              <a:t>Diversity, Equity, Inclusion, &amp; Accessibility</a:t>
            </a:r>
            <a:endParaRPr sz="2600"/>
          </a:p>
          <a:p>
            <a:pPr marL="0" lvl="0" indent="0" algn="l" rtl="0">
              <a:lnSpc>
                <a:spcPct val="90000"/>
              </a:lnSpc>
              <a:spcBef>
                <a:spcPts val="0"/>
              </a:spcBef>
              <a:spcAft>
                <a:spcPts val="0"/>
              </a:spcAft>
              <a:buNone/>
            </a:pPr>
            <a:r>
              <a:rPr lang="en" sz="2700"/>
              <a:t>Competencies and Criteria </a:t>
            </a:r>
            <a:endParaRPr/>
          </a:p>
        </p:txBody>
      </p:sp>
      <p:sp>
        <p:nvSpPr>
          <p:cNvPr id="462" name="Google Shape;462;p73"/>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55</a:t>
            </a:fld>
            <a:endParaRPr/>
          </a:p>
        </p:txBody>
      </p:sp>
      <p:pic>
        <p:nvPicPr>
          <p:cNvPr id="463" name="Google Shape;463;p73"/>
          <p:cNvPicPr preferRelativeResize="0"/>
          <p:nvPr/>
        </p:nvPicPr>
        <p:blipFill>
          <a:blip r:embed="rId3">
            <a:alphaModFix/>
          </a:blip>
          <a:stretch>
            <a:fillRect/>
          </a:stretch>
        </p:blipFill>
        <p:spPr>
          <a:xfrm>
            <a:off x="0" y="1534580"/>
            <a:ext cx="9144001" cy="3506516"/>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74"/>
          <p:cNvSpPr txBox="1">
            <a:spLocks noGrp="1"/>
          </p:cNvSpPr>
          <p:nvPr>
            <p:ph type="title"/>
          </p:nvPr>
        </p:nvSpPr>
        <p:spPr>
          <a:xfrm>
            <a:off x="2471549" y="302550"/>
            <a:ext cx="65583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a:t>Proposed Regulations: </a:t>
            </a:r>
            <a:endParaRPr/>
          </a:p>
          <a:p>
            <a:pPr marL="0" lvl="0" indent="0" algn="l" rtl="0">
              <a:lnSpc>
                <a:spcPct val="90000"/>
              </a:lnSpc>
              <a:spcBef>
                <a:spcPts val="0"/>
              </a:spcBef>
              <a:spcAft>
                <a:spcPts val="0"/>
              </a:spcAft>
              <a:buNone/>
            </a:pPr>
            <a:r>
              <a:rPr lang="en" sz="2700"/>
              <a:t>Hiring and Evaluation </a:t>
            </a:r>
            <a:r>
              <a:rPr lang="en"/>
              <a:t>&amp; T</a:t>
            </a:r>
            <a:r>
              <a:rPr lang="en" sz="2700"/>
              <a:t>enure Review</a:t>
            </a:r>
            <a:endParaRPr/>
          </a:p>
        </p:txBody>
      </p:sp>
      <p:sp>
        <p:nvSpPr>
          <p:cNvPr id="469" name="Google Shape;469;p74"/>
          <p:cNvSpPr txBox="1">
            <a:spLocks noGrp="1"/>
          </p:cNvSpPr>
          <p:nvPr>
            <p:ph type="body" idx="1"/>
          </p:nvPr>
        </p:nvSpPr>
        <p:spPr>
          <a:xfrm>
            <a:off x="622500" y="1996925"/>
            <a:ext cx="7893000" cy="3044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None/>
            </a:pPr>
            <a:r>
              <a:rPr lang="en"/>
              <a:t>Product</a:t>
            </a:r>
            <a:endParaRPr/>
          </a:p>
          <a:p>
            <a:pPr marL="457200" marR="0" lvl="0" indent="-342900" algn="l" rtl="0">
              <a:lnSpc>
                <a:spcPct val="90000"/>
              </a:lnSpc>
              <a:spcBef>
                <a:spcPts val="0"/>
              </a:spcBef>
              <a:spcAft>
                <a:spcPts val="0"/>
              </a:spcAft>
              <a:buSzPts val="1800"/>
              <a:buChar char="●"/>
            </a:pPr>
            <a:r>
              <a:rPr lang="en"/>
              <a:t>Include growth-oriented requirements for DEIA in evaluations  and tenure review using DEIA competencies and criteria</a:t>
            </a:r>
            <a:endParaRPr/>
          </a:p>
          <a:p>
            <a:pPr marL="457200" marR="0" lvl="0" indent="-342900" algn="l" rtl="0">
              <a:lnSpc>
                <a:spcPct val="90000"/>
              </a:lnSpc>
              <a:spcBef>
                <a:spcPts val="0"/>
              </a:spcBef>
              <a:spcAft>
                <a:spcPts val="0"/>
              </a:spcAft>
              <a:buSzPts val="1800"/>
              <a:buChar char="●"/>
            </a:pPr>
            <a:r>
              <a:rPr lang="en"/>
              <a:t>Dependent on provision of ongoing professional development opportunities for all personnel </a:t>
            </a:r>
            <a:endParaRPr/>
          </a:p>
          <a:p>
            <a:pPr marL="457200" marR="0" lvl="0" indent="-342900" algn="l" rtl="0">
              <a:lnSpc>
                <a:spcPct val="90000"/>
              </a:lnSpc>
              <a:spcBef>
                <a:spcPts val="0"/>
              </a:spcBef>
              <a:spcAft>
                <a:spcPts val="0"/>
              </a:spcAft>
              <a:buSzPts val="1800"/>
              <a:buChar char="●"/>
            </a:pPr>
            <a:r>
              <a:rPr lang="en"/>
              <a:t>Dependent on local negotiation</a:t>
            </a:r>
            <a:endParaRPr/>
          </a:p>
          <a:p>
            <a:pPr marL="0" marR="0" lvl="0" indent="0" algn="l" rtl="0">
              <a:lnSpc>
                <a:spcPct val="90000"/>
              </a:lnSpc>
              <a:spcBef>
                <a:spcPts val="0"/>
              </a:spcBef>
              <a:spcAft>
                <a:spcPts val="0"/>
              </a:spcAft>
              <a:buClr>
                <a:srgbClr val="404040"/>
              </a:buClr>
              <a:buSzPts val="1800"/>
              <a:buFont typeface="Arial"/>
              <a:buNone/>
            </a:pPr>
            <a:endParaRPr/>
          </a:p>
          <a:p>
            <a:pPr marL="0" marR="0" lvl="0" indent="0" algn="l" rtl="0">
              <a:lnSpc>
                <a:spcPct val="90000"/>
              </a:lnSpc>
              <a:spcBef>
                <a:spcPts val="0"/>
              </a:spcBef>
              <a:spcAft>
                <a:spcPts val="0"/>
              </a:spcAft>
              <a:buClr>
                <a:srgbClr val="404040"/>
              </a:buClr>
              <a:buSzPts val="1800"/>
              <a:buFont typeface="Arial"/>
              <a:buNone/>
            </a:pPr>
            <a:r>
              <a:rPr lang="en"/>
              <a:t>Process</a:t>
            </a:r>
            <a:endParaRPr/>
          </a:p>
          <a:p>
            <a:pPr marL="457200" marR="0" lvl="0" indent="-342900" algn="l" rtl="0">
              <a:lnSpc>
                <a:spcPct val="90000"/>
              </a:lnSpc>
              <a:spcBef>
                <a:spcPts val="0"/>
              </a:spcBef>
              <a:spcAft>
                <a:spcPts val="0"/>
              </a:spcAft>
              <a:buSzPts val="1800"/>
              <a:buChar char="●"/>
            </a:pPr>
            <a:r>
              <a:rPr lang="en"/>
              <a:t>Introduced at March 21, 2022 Board of Governors Meeting</a:t>
            </a:r>
            <a:endParaRPr/>
          </a:p>
          <a:p>
            <a:pPr marL="457200" marR="0" lvl="0" indent="-342900" algn="l" rtl="0">
              <a:lnSpc>
                <a:spcPct val="90000"/>
              </a:lnSpc>
              <a:spcBef>
                <a:spcPts val="0"/>
              </a:spcBef>
              <a:spcAft>
                <a:spcPts val="0"/>
              </a:spcAft>
              <a:buSzPts val="1800"/>
              <a:buChar char="●"/>
            </a:pPr>
            <a:r>
              <a:rPr lang="en"/>
              <a:t>45-day comment period: March 11-April 25 @ 4:00PM</a:t>
            </a:r>
            <a:endParaRPr/>
          </a:p>
          <a:p>
            <a:pPr marL="457200" marR="0" lvl="0" indent="-342900" algn="l" rtl="0">
              <a:lnSpc>
                <a:spcPct val="90000"/>
              </a:lnSpc>
              <a:spcBef>
                <a:spcPts val="0"/>
              </a:spcBef>
              <a:spcAft>
                <a:spcPts val="0"/>
              </a:spcAft>
              <a:buSzPts val="1800"/>
              <a:buChar char="●"/>
            </a:pPr>
            <a:r>
              <a:rPr lang="en"/>
              <a:t>Likely to undergo revision before May Board of Governors Meeting</a:t>
            </a:r>
            <a:endParaRPr/>
          </a:p>
        </p:txBody>
      </p:sp>
      <p:sp>
        <p:nvSpPr>
          <p:cNvPr id="470" name="Google Shape;470;p74"/>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75"/>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57</a:t>
            </a:fld>
            <a:endParaRPr/>
          </a:p>
        </p:txBody>
      </p:sp>
      <p:pic>
        <p:nvPicPr>
          <p:cNvPr id="476" name="Google Shape;476;p75"/>
          <p:cNvPicPr preferRelativeResize="0"/>
          <p:nvPr/>
        </p:nvPicPr>
        <p:blipFill>
          <a:blip r:embed="rId3">
            <a:alphaModFix/>
          </a:blip>
          <a:stretch>
            <a:fillRect/>
          </a:stretch>
        </p:blipFill>
        <p:spPr>
          <a:xfrm>
            <a:off x="2162651" y="1268050"/>
            <a:ext cx="5037320" cy="3875451"/>
          </a:xfrm>
          <a:prstGeom prst="rect">
            <a:avLst/>
          </a:prstGeom>
          <a:noFill/>
          <a:ln>
            <a:noFill/>
          </a:ln>
        </p:spPr>
      </p:pic>
      <p:sp>
        <p:nvSpPr>
          <p:cNvPr id="477" name="Google Shape;477;p75"/>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ASCCC Canvas Hiring Modules: Model Activities, Resources, and Tools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76"/>
          <p:cNvSpPr txBox="1">
            <a:spLocks noGrp="1"/>
          </p:cNvSpPr>
          <p:nvPr>
            <p:ph type="title"/>
          </p:nvPr>
        </p:nvSpPr>
        <p:spPr>
          <a:xfrm>
            <a:off x="2471636" y="302559"/>
            <a:ext cx="6043712" cy="1264326"/>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a:t>Q&amp;A</a:t>
            </a:r>
            <a:endParaRPr/>
          </a:p>
        </p:txBody>
      </p:sp>
      <p:sp>
        <p:nvSpPr>
          <p:cNvPr id="483" name="Google Shape;483;p76"/>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58</a:t>
            </a:fld>
            <a:endParaRPr/>
          </a:p>
        </p:txBody>
      </p:sp>
      <p:pic>
        <p:nvPicPr>
          <p:cNvPr id="484" name="Google Shape;484;p76"/>
          <p:cNvPicPr preferRelativeResize="0"/>
          <p:nvPr/>
        </p:nvPicPr>
        <p:blipFill>
          <a:blip r:embed="rId3">
            <a:alphaModFix/>
          </a:blip>
          <a:stretch>
            <a:fillRect/>
          </a:stretch>
        </p:blipFill>
        <p:spPr>
          <a:xfrm>
            <a:off x="3367575" y="1926725"/>
            <a:ext cx="2747274" cy="274727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77"/>
          <p:cNvSpPr txBox="1">
            <a:spLocks noGrp="1"/>
          </p:cNvSpPr>
          <p:nvPr>
            <p:ph type="title"/>
          </p:nvPr>
        </p:nvSpPr>
        <p:spPr>
          <a:xfrm>
            <a:off x="2471636" y="302559"/>
            <a:ext cx="6043712" cy="1264326"/>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a:t>Thank you!</a:t>
            </a:r>
            <a:endParaRPr/>
          </a:p>
        </p:txBody>
      </p:sp>
      <p:sp>
        <p:nvSpPr>
          <p:cNvPr id="490" name="Google Shape;490;p77"/>
          <p:cNvSpPr txBox="1">
            <a:spLocks noGrp="1"/>
          </p:cNvSpPr>
          <p:nvPr>
            <p:ph type="body" idx="1"/>
          </p:nvPr>
        </p:nvSpPr>
        <p:spPr>
          <a:xfrm>
            <a:off x="1792675" y="1996925"/>
            <a:ext cx="6722700" cy="2677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404040"/>
              </a:buClr>
              <a:buSzPts val="1800"/>
              <a:buFont typeface="Arial"/>
              <a:buNone/>
            </a:pPr>
            <a:r>
              <a:rPr lang="en" sz="2500"/>
              <a:t>Email questions to info@asccc.org</a:t>
            </a:r>
            <a:endParaRPr sz="2500"/>
          </a:p>
        </p:txBody>
      </p:sp>
      <p:sp>
        <p:nvSpPr>
          <p:cNvPr id="491" name="Google Shape;491;p77"/>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59</a:t>
            </a:fld>
            <a:endParaRPr/>
          </a:p>
        </p:txBody>
      </p:sp>
      <p:pic>
        <p:nvPicPr>
          <p:cNvPr id="492" name="Google Shape;492;p77"/>
          <p:cNvPicPr preferRelativeResize="0"/>
          <p:nvPr/>
        </p:nvPicPr>
        <p:blipFill>
          <a:blip r:embed="rId3">
            <a:alphaModFix/>
          </a:blip>
          <a:stretch>
            <a:fillRect/>
          </a:stretch>
        </p:blipFill>
        <p:spPr>
          <a:xfrm>
            <a:off x="2770776" y="2665124"/>
            <a:ext cx="3602450" cy="2202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4"/>
          <p:cNvSpPr txBox="1">
            <a:spLocks noGrp="1"/>
          </p:cNvSpPr>
          <p:nvPr>
            <p:ph type="title"/>
          </p:nvPr>
        </p:nvSpPr>
        <p:spPr>
          <a:xfrm>
            <a:off x="2471636" y="302559"/>
            <a:ext cx="6043712" cy="1264326"/>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Partnering with Your Human Resources Representatives</a:t>
            </a:r>
            <a:endParaRPr/>
          </a:p>
        </p:txBody>
      </p:sp>
      <p:sp>
        <p:nvSpPr>
          <p:cNvPr id="117" name="Google Shape;117;p24"/>
          <p:cNvSpPr txBox="1">
            <a:spLocks noGrp="1"/>
          </p:cNvSpPr>
          <p:nvPr>
            <p:ph type="body" idx="1"/>
          </p:nvPr>
        </p:nvSpPr>
        <p:spPr>
          <a:xfrm>
            <a:off x="622500" y="1920725"/>
            <a:ext cx="7893000" cy="3044100"/>
          </a:xfrm>
          <a:prstGeom prst="rect">
            <a:avLst/>
          </a:prstGeom>
          <a:noFill/>
          <a:ln>
            <a:noFill/>
          </a:ln>
        </p:spPr>
        <p:txBody>
          <a:bodyPr spcFirstLastPara="1" wrap="square" lIns="68575" tIns="34275" rIns="68575" bIns="34275" anchor="t" anchorCtr="0">
            <a:noAutofit/>
          </a:bodyPr>
          <a:lstStyle/>
          <a:p>
            <a:pPr marL="457200" marR="0" lvl="0" indent="-342900" algn="l" rtl="0">
              <a:lnSpc>
                <a:spcPct val="90000"/>
              </a:lnSpc>
              <a:spcBef>
                <a:spcPts val="0"/>
              </a:spcBef>
              <a:spcAft>
                <a:spcPts val="0"/>
              </a:spcAft>
              <a:buSzPts val="1800"/>
              <a:buChar char="●"/>
            </a:pPr>
            <a:r>
              <a:rPr lang="en"/>
              <a:t>Review job descriptions and announcements early and regularly</a:t>
            </a:r>
            <a:endParaRPr/>
          </a:p>
          <a:p>
            <a:pPr marL="914400" marR="0" lvl="1" indent="-342900" algn="l" rtl="0">
              <a:lnSpc>
                <a:spcPct val="90000"/>
              </a:lnSpc>
              <a:spcBef>
                <a:spcPts val="1000"/>
              </a:spcBef>
              <a:spcAft>
                <a:spcPts val="0"/>
              </a:spcAft>
              <a:buSzPts val="1800"/>
              <a:buChar char="○"/>
            </a:pPr>
            <a:r>
              <a:rPr lang="en"/>
              <a:t>Avoid rolling over older descriptions</a:t>
            </a:r>
            <a:endParaRPr/>
          </a:p>
          <a:p>
            <a:pPr marL="914400" marR="0" lvl="1" indent="-342900" algn="l" rtl="0">
              <a:lnSpc>
                <a:spcPct val="90000"/>
              </a:lnSpc>
              <a:spcBef>
                <a:spcPts val="1000"/>
              </a:spcBef>
              <a:spcAft>
                <a:spcPts val="0"/>
              </a:spcAft>
              <a:buSzPts val="1800"/>
              <a:buChar char="○"/>
            </a:pPr>
            <a:r>
              <a:rPr lang="en"/>
              <a:t>Start with clearly setting hiring outcomes that align to your college mission and department/area mission statement</a:t>
            </a:r>
            <a:endParaRPr/>
          </a:p>
          <a:p>
            <a:pPr marL="914400" marR="0" lvl="1" indent="-342900" algn="l" rtl="0">
              <a:lnSpc>
                <a:spcPct val="90000"/>
              </a:lnSpc>
              <a:spcBef>
                <a:spcPts val="1000"/>
              </a:spcBef>
              <a:spcAft>
                <a:spcPts val="0"/>
              </a:spcAft>
              <a:buSzPts val="1800"/>
              <a:buChar char="○"/>
            </a:pPr>
            <a:r>
              <a:rPr lang="en"/>
              <a:t>Outcomes should be based on knowledge, skills, and abilities–discuss how to avoid “traditional fit” mindset</a:t>
            </a:r>
            <a:endParaRPr/>
          </a:p>
          <a:p>
            <a:pPr marL="457200" marR="0" lvl="0" indent="-342900" algn="l" rtl="0">
              <a:lnSpc>
                <a:spcPct val="90000"/>
              </a:lnSpc>
              <a:spcBef>
                <a:spcPts val="1000"/>
              </a:spcBef>
              <a:spcAft>
                <a:spcPts val="0"/>
              </a:spcAft>
              <a:buSzPts val="1800"/>
              <a:buChar char="●"/>
            </a:pPr>
            <a:r>
              <a:rPr lang="en"/>
              <a:t>Ask HR for robust implicit bias training and cultural humility frameworks</a:t>
            </a:r>
            <a:endParaRPr/>
          </a:p>
          <a:p>
            <a:pPr marL="457200" marR="0" lvl="0" indent="-342900" algn="l" rtl="0">
              <a:lnSpc>
                <a:spcPct val="90000"/>
              </a:lnSpc>
              <a:spcBef>
                <a:spcPts val="1000"/>
              </a:spcBef>
              <a:spcAft>
                <a:spcPts val="1000"/>
              </a:spcAft>
              <a:buSzPts val="1800"/>
              <a:buChar char="●"/>
            </a:pPr>
            <a:r>
              <a:rPr lang="en"/>
              <a:t>Work with HR on the type of questions that address equity-mindedness throughout the entire screening process</a:t>
            </a:r>
            <a:endParaRPr/>
          </a:p>
        </p:txBody>
      </p:sp>
      <p:sp>
        <p:nvSpPr>
          <p:cNvPr id="118" name="Google Shape;118;p24"/>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804200" y="273850"/>
            <a:ext cx="76884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a:t>What Is Cluster Hiring?</a:t>
            </a:r>
            <a:endParaRPr/>
          </a:p>
        </p:txBody>
      </p:sp>
      <p:sp>
        <p:nvSpPr>
          <p:cNvPr id="124" name="Google Shape;124;p25"/>
          <p:cNvSpPr txBox="1">
            <a:spLocks noGrp="1"/>
          </p:cNvSpPr>
          <p:nvPr>
            <p:ph type="body" idx="1"/>
          </p:nvPr>
        </p:nvSpPr>
        <p:spPr>
          <a:xfrm>
            <a:off x="804200" y="1043950"/>
            <a:ext cx="2661300" cy="37671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1000"/>
              </a:spcAft>
              <a:buNone/>
            </a:pPr>
            <a:r>
              <a:rPr lang="en" sz="2000"/>
              <a:t>Cluster hiring is an approach that aims to aggressively onboard diverse candidates by intentionally using strategies to promote success in the hiring of historically underrepresented faculty instructors: Black, Latinx/a/o, Indigenous, Asian Pacific Islander.</a:t>
            </a:r>
            <a:endParaRPr sz="2000"/>
          </a:p>
        </p:txBody>
      </p:sp>
      <p:sp>
        <p:nvSpPr>
          <p:cNvPr id="125" name="Google Shape;125;p25"/>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a:t>
            </a:fld>
            <a:endParaRPr/>
          </a:p>
        </p:txBody>
      </p:sp>
      <p:pic>
        <p:nvPicPr>
          <p:cNvPr id="126" name="Google Shape;126;p25"/>
          <p:cNvPicPr preferRelativeResize="0"/>
          <p:nvPr/>
        </p:nvPicPr>
        <p:blipFill>
          <a:blip r:embed="rId3">
            <a:alphaModFix/>
          </a:blip>
          <a:stretch>
            <a:fillRect/>
          </a:stretch>
        </p:blipFill>
        <p:spPr>
          <a:xfrm>
            <a:off x="3465525" y="1177850"/>
            <a:ext cx="5594701" cy="37670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1887899" y="302550"/>
            <a:ext cx="6627600" cy="12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a:t>Cluster Hiring Recommendations</a:t>
            </a:r>
            <a:endParaRPr/>
          </a:p>
        </p:txBody>
      </p:sp>
      <p:sp>
        <p:nvSpPr>
          <p:cNvPr id="132" name="Google Shape;132;p26"/>
          <p:cNvSpPr txBox="1">
            <a:spLocks noGrp="1"/>
          </p:cNvSpPr>
          <p:nvPr>
            <p:ph type="body" idx="1"/>
          </p:nvPr>
        </p:nvSpPr>
        <p:spPr>
          <a:xfrm>
            <a:off x="605750" y="2090075"/>
            <a:ext cx="8424600" cy="2677200"/>
          </a:xfrm>
          <a:prstGeom prst="rect">
            <a:avLst/>
          </a:prstGeom>
          <a:noFill/>
          <a:ln>
            <a:noFill/>
          </a:ln>
        </p:spPr>
        <p:txBody>
          <a:bodyPr spcFirstLastPara="1" wrap="square" lIns="68575" tIns="34275" rIns="68575" bIns="34275" anchor="t" anchorCtr="0">
            <a:noAutofit/>
          </a:bodyPr>
          <a:lstStyle/>
          <a:p>
            <a:pPr marL="400050" marR="0" lvl="0" indent="-400050" algn="l" rtl="0">
              <a:lnSpc>
                <a:spcPct val="90000"/>
              </a:lnSpc>
              <a:spcBef>
                <a:spcPts val="0"/>
              </a:spcBef>
              <a:spcAft>
                <a:spcPts val="0"/>
              </a:spcAft>
              <a:buNone/>
            </a:pPr>
            <a:r>
              <a:rPr lang="en" sz="2300"/>
              <a:t>●	Explicitly state diversity as a goal for the cluster hire</a:t>
            </a:r>
            <a:endParaRPr sz="2300"/>
          </a:p>
          <a:p>
            <a:pPr marL="400050" marR="0" lvl="0" indent="-400050" algn="l" rtl="0">
              <a:lnSpc>
                <a:spcPct val="90000"/>
              </a:lnSpc>
              <a:spcBef>
                <a:spcPts val="0"/>
              </a:spcBef>
              <a:spcAft>
                <a:spcPts val="0"/>
              </a:spcAft>
              <a:buNone/>
            </a:pPr>
            <a:r>
              <a:rPr lang="en" sz="2300"/>
              <a:t>●	Engage faculty early in the process</a:t>
            </a:r>
            <a:endParaRPr sz="2300"/>
          </a:p>
          <a:p>
            <a:pPr marL="400050" marR="0" lvl="0" indent="-400050" algn="l" rtl="0">
              <a:lnSpc>
                <a:spcPct val="90000"/>
              </a:lnSpc>
              <a:spcBef>
                <a:spcPts val="0"/>
              </a:spcBef>
              <a:spcAft>
                <a:spcPts val="0"/>
              </a:spcAft>
              <a:buNone/>
            </a:pPr>
            <a:r>
              <a:rPr lang="en" sz="2300"/>
              <a:t>●	Train search committee members on DEIA</a:t>
            </a:r>
            <a:endParaRPr sz="2300"/>
          </a:p>
          <a:p>
            <a:pPr marL="400050" marR="0" lvl="0" indent="-400050" algn="l" rtl="0">
              <a:lnSpc>
                <a:spcPct val="90000"/>
              </a:lnSpc>
              <a:spcBef>
                <a:spcPts val="0"/>
              </a:spcBef>
              <a:spcAft>
                <a:spcPts val="0"/>
              </a:spcAft>
              <a:buNone/>
            </a:pPr>
            <a:r>
              <a:rPr lang="en" sz="2300"/>
              <a:t>●	Ensure student engagement in the process </a:t>
            </a:r>
            <a:endParaRPr sz="2300"/>
          </a:p>
          <a:p>
            <a:pPr marL="400050" marR="0" lvl="0" indent="-400050" algn="l" rtl="0">
              <a:lnSpc>
                <a:spcPct val="90000"/>
              </a:lnSpc>
              <a:spcBef>
                <a:spcPts val="0"/>
              </a:spcBef>
              <a:spcAft>
                <a:spcPts val="0"/>
              </a:spcAft>
              <a:buNone/>
            </a:pPr>
            <a:r>
              <a:rPr lang="en" sz="2300"/>
              <a:t>●	Weather leadership changes</a:t>
            </a:r>
            <a:endParaRPr sz="2300"/>
          </a:p>
          <a:p>
            <a:pPr marL="400050" marR="0" lvl="0" indent="-400050" algn="l" rtl="0">
              <a:lnSpc>
                <a:spcPct val="90000"/>
              </a:lnSpc>
              <a:spcBef>
                <a:spcPts val="0"/>
              </a:spcBef>
              <a:spcAft>
                <a:spcPts val="0"/>
              </a:spcAft>
              <a:buNone/>
            </a:pPr>
            <a:r>
              <a:rPr lang="en" sz="2300"/>
              <a:t>●	Ensure recruitment efforts are aligned with retention efforts</a:t>
            </a:r>
            <a:endParaRPr sz="2300"/>
          </a:p>
          <a:p>
            <a:pPr marL="400050" marR="0" lvl="0" indent="-400050" algn="l" rtl="0">
              <a:lnSpc>
                <a:spcPct val="90000"/>
              </a:lnSpc>
              <a:spcBef>
                <a:spcPts val="0"/>
              </a:spcBef>
              <a:spcAft>
                <a:spcPts val="0"/>
              </a:spcAft>
              <a:buNone/>
            </a:pPr>
            <a:r>
              <a:rPr lang="en" sz="2300"/>
              <a:t>●	Audit and assess cluster results</a:t>
            </a:r>
            <a:endParaRPr sz="2300"/>
          </a:p>
        </p:txBody>
      </p:sp>
      <p:sp>
        <p:nvSpPr>
          <p:cNvPr id="133" name="Google Shape;133;p26"/>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2471636" y="302559"/>
            <a:ext cx="6043712" cy="1264326"/>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2700"/>
              <a:t>Diversifying Hiring </a:t>
            </a:r>
            <a:r>
              <a:rPr lang="en"/>
              <a:t>C</a:t>
            </a:r>
            <a:r>
              <a:rPr lang="en" sz="2700"/>
              <a:t>ommittees and Increasing Student Participation</a:t>
            </a:r>
            <a:endParaRPr/>
          </a:p>
        </p:txBody>
      </p:sp>
      <p:sp>
        <p:nvSpPr>
          <p:cNvPr id="139" name="Google Shape;139;p27"/>
          <p:cNvSpPr txBox="1">
            <a:spLocks noGrp="1"/>
          </p:cNvSpPr>
          <p:nvPr>
            <p:ph type="body" idx="1"/>
          </p:nvPr>
        </p:nvSpPr>
        <p:spPr>
          <a:xfrm>
            <a:off x="622496" y="1996926"/>
            <a:ext cx="7893000" cy="26772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Diversifying Selection Committee Participation</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Issue statement: When screening and interview committees lack diverse perspectives, committees are less likely to prioritize the ability to serve diverse communities as essential for successful job performance</a:t>
            </a:r>
            <a:endParaRPr sz="2400">
              <a:solidFill>
                <a:schemeClr val="dk1"/>
              </a:solidFill>
            </a:endParaRPr>
          </a:p>
        </p:txBody>
      </p:sp>
      <p:sp>
        <p:nvSpPr>
          <p:cNvPr id="140" name="Google Shape;140;p27"/>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CCC Curriculum Inst. 2020 Theme">
  <a:themeElements>
    <a:clrScheme name="ASCCC Plenary Spring 2022">
      <a:dk1>
        <a:srgbClr val="0D0C36"/>
      </a:dk1>
      <a:lt1>
        <a:srgbClr val="FFFFFF"/>
      </a:lt1>
      <a:dk2>
        <a:srgbClr val="1E3C8C"/>
      </a:dk2>
      <a:lt2>
        <a:srgbClr val="7E48AA"/>
      </a:lt2>
      <a:accent1>
        <a:srgbClr val="3065CE"/>
      </a:accent1>
      <a:accent2>
        <a:srgbClr val="FF478B"/>
      </a:accent2>
      <a:accent3>
        <a:srgbClr val="4BE3E7"/>
      </a:accent3>
      <a:accent4>
        <a:srgbClr val="D1E2E9"/>
      </a:accent4>
      <a:accent5>
        <a:srgbClr val="4BE3E7"/>
      </a:accent5>
      <a:accent6>
        <a:srgbClr val="D0AAEE"/>
      </a:accent6>
      <a:hlink>
        <a:srgbClr val="2F65CE"/>
      </a:hlink>
      <a:folHlink>
        <a:srgbClr val="7E48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4490</Words>
  <Application>Microsoft Office PowerPoint</Application>
  <PresentationFormat>On-screen Show (16:9)</PresentationFormat>
  <Paragraphs>403</Paragraphs>
  <Slides>59</Slides>
  <Notes>59</Notes>
  <HiddenSlides>1</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59</vt:i4>
      </vt:variant>
    </vt:vector>
  </HeadingPairs>
  <TitlesOfParts>
    <vt:vector size="63" baseType="lpstr">
      <vt:lpstr>Arial</vt:lpstr>
      <vt:lpstr>Palatino</vt:lpstr>
      <vt:lpstr>Simple Light</vt:lpstr>
      <vt:lpstr>ASCCC Curriculum Inst. 2020 Theme</vt:lpstr>
      <vt:lpstr>Making It Happen: Collaborating with HR To Hire and Retain BIPOC Faculty Friday, April 8 at 1:30 pm – 2:45 pm</vt:lpstr>
      <vt:lpstr>Presenters</vt:lpstr>
      <vt:lpstr>Session Description</vt:lpstr>
      <vt:lpstr>Today’s Agenda</vt:lpstr>
      <vt:lpstr>Current Hiring Processes &amp; Practices</vt:lpstr>
      <vt:lpstr>Partnering with Your Human Resources Representatives</vt:lpstr>
      <vt:lpstr>What Is Cluster Hiring?</vt:lpstr>
      <vt:lpstr>Cluster Hiring Recommendations</vt:lpstr>
      <vt:lpstr>Diversifying Hiring Committees and Increasing Student Participation</vt:lpstr>
      <vt:lpstr>Diversifying Hiring Committees and Increasing Student Participation (continued)</vt:lpstr>
      <vt:lpstr>Diversifying Hiring Committees and Increasing Student Participation Recommendation</vt:lpstr>
      <vt:lpstr>Diversifying Hiring Committees and Increasing Student Participation Recommendation (continued)</vt:lpstr>
      <vt:lpstr>Diversifying Hiring Committees and Increasing Student Participation: Selection Process</vt:lpstr>
      <vt:lpstr>Diversifying Hiring Committees and Increasing Student Participation: Selection Process (continued)</vt:lpstr>
      <vt:lpstr>Diversifying Hiring Committees and Increasing Student Participation: Selection Process Recommendation</vt:lpstr>
      <vt:lpstr>Diversifying Hiring Committees and Increasing Student Participation: Selection Process Recommendation (continued)</vt:lpstr>
      <vt:lpstr>Diversifying Hiring Committees and Increasing Student Participation: Selection Process Desired Outcome</vt:lpstr>
      <vt:lpstr>DEIA Focused Screening and Interviewing</vt:lpstr>
      <vt:lpstr>DEIA Focused Screening and Interviewing (continued)</vt:lpstr>
      <vt:lpstr>DEIA Focused Screening and Interviewing Imperative</vt:lpstr>
      <vt:lpstr>DEIA Focused Screening and Interviewing Challenges</vt:lpstr>
      <vt:lpstr>DEIA Focused Screening and Interviewing Challenges (continued)</vt:lpstr>
      <vt:lpstr>DEIA Focused Screening and Interviewing Challenges (continued)</vt:lpstr>
      <vt:lpstr>DEIA Focused Screening and Interviewing Recommendation</vt:lpstr>
      <vt:lpstr>DEIA Focused Screening and Interviewing Recommendation (continued)</vt:lpstr>
      <vt:lpstr>DEIA Focused Screening and Interviewing Recommendation (continued)</vt:lpstr>
      <vt:lpstr>DEIA Focused Screening and Interviewing Rubric </vt:lpstr>
      <vt:lpstr>DEIA Focused Screening and Interviewing Rubric (continued)</vt:lpstr>
      <vt:lpstr>DEIA Focused Screening and Interviewing Rubric (continued)</vt:lpstr>
      <vt:lpstr>DEIA Focused Screening and Interviewing Rubric (continued)</vt:lpstr>
      <vt:lpstr>DEIA Focused Screening and Interviewing Recommendation</vt:lpstr>
      <vt:lpstr>DEIA Focused Screening and Interviewing Recommendation</vt:lpstr>
      <vt:lpstr>DEIA Focused Screening and Interviewing Process</vt:lpstr>
      <vt:lpstr>DEIA Focused Screening and Interviewing Process (continued)</vt:lpstr>
      <vt:lpstr>DEIA Focused Screening and Interviewing Process (continued)</vt:lpstr>
      <vt:lpstr>DEIA Focused Screening and Interviewing Process (continued)</vt:lpstr>
      <vt:lpstr>DEIA Focused Screening and Interviewing Process (cont’d)</vt:lpstr>
      <vt:lpstr>DEIA Focused Screening and Interviewing Questions</vt:lpstr>
      <vt:lpstr>DEIA Focused Screening and Interviewing Questions (continued)</vt:lpstr>
      <vt:lpstr>DEIA Focused Screening and Interviewing Questions (continued)</vt:lpstr>
      <vt:lpstr>DEIA Focused Screening and Interviewing Questions (continued)</vt:lpstr>
      <vt:lpstr>DEIA Focused Screening and Interviewing Summary</vt:lpstr>
      <vt:lpstr>DEIA Focused Screening and Interviewing Summary (continued)</vt:lpstr>
      <vt:lpstr>DEIA Focused Screening and Interviewing Summary (continued)</vt:lpstr>
      <vt:lpstr>ACHRO DEIA Resources</vt:lpstr>
      <vt:lpstr>Retention and Support for BIPOC Faculty</vt:lpstr>
      <vt:lpstr>Retention and Support Programs</vt:lpstr>
      <vt:lpstr>Who Can Support This Work?</vt:lpstr>
      <vt:lpstr>DEIA Focused Exit Interviews</vt:lpstr>
      <vt:lpstr>DEIA Focused Exit Interviews (continued)</vt:lpstr>
      <vt:lpstr>DEIA Focused Exit Interviews (cont’d)</vt:lpstr>
      <vt:lpstr>DEIA Focused Exit Interviews (cont’d)</vt:lpstr>
      <vt:lpstr>DEIA Focused Exit Interviews Strategy and Considerations</vt:lpstr>
      <vt:lpstr>DEIA Focused Exit Interviews Resources</vt:lpstr>
      <vt:lpstr>Diversity, Equity, Inclusion, &amp; Accessibility Competencies and Criteria </vt:lpstr>
      <vt:lpstr>Proposed Regulations:  Hiring and Evaluation &amp; Tenure Review</vt:lpstr>
      <vt:lpstr>ASCCC Canvas Hiring Modules: Model Activities, Resources, and Tools</vt:lpstr>
      <vt:lpstr>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It Happen: Collaborating with HR To Hire and Retain BIPOC Faculty Friday, April 8 at 1:30 pm – 2:45 pm</dc:title>
  <dc:creator>Michelle Bean</dc:creator>
  <cp:lastModifiedBy>Michelle Bean</cp:lastModifiedBy>
  <cp:revision>1</cp:revision>
  <dcterms:modified xsi:type="dcterms:W3CDTF">2022-04-02T00:40:01Z</dcterms:modified>
</cp:coreProperties>
</file>