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7" r:id="rId7"/>
    <p:sldId id="268" r:id="rId8"/>
    <p:sldId id="270" r:id="rId9"/>
    <p:sldId id="264" r:id="rId10"/>
    <p:sldId id="269" r:id="rId11"/>
    <p:sldId id="266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22A2"/>
    <a:srgbClr val="451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17"/>
    <p:restoredTop sz="95858"/>
  </p:normalViewPr>
  <p:slideViewPr>
    <p:cSldViewPr snapToGrid="0" snapToObjects="1">
      <p:cViewPr varScale="1">
        <p:scale>
          <a:sx n="110" d="100"/>
          <a:sy n="110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5" d="100"/>
          <a:sy n="95" d="100"/>
        </p:scale>
        <p:origin x="2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5CB547-D8BB-5C48-8462-FD0CB901A9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83E5D-00DF-F041-A84B-D6F1E6295E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AD2FAF-765D-6846-A312-8C06935AFDF0}" type="datetimeFigureOut">
              <a:rPr lang="en-US"/>
              <a:pPr>
                <a:defRPr/>
              </a:pPr>
              <a:t>6/14/22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55CACD-274B-DE4E-99EE-46077CD0BC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FC012-AC68-714B-9724-7A479BC42B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528D3A-8730-3D47-837B-1CDE6EE60D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915D97-8592-FF4E-9875-358BF4973D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F2FB98-4577-9543-8172-332ACAD91F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5C66B2-EB63-4B41-B931-92AEB6F378C4}" type="datetimeFigureOut">
              <a:rPr lang="en-US"/>
              <a:pPr>
                <a:defRPr/>
              </a:pPr>
              <a:t>6/14/22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F9F6430-99A5-C04A-A795-F657A57272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1A5CFA7-3E9F-FA48-842F-93F2B1056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F7AEB-216D-7346-A3DF-4423C420B2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5396A-B27A-3E44-8659-67897C8AAD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8D25D4C-48A4-5546-8507-FA3A683A4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41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r>
              <a:rPr lang="en-US" dirty="0"/>
              <a:t> and Zachariah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474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33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250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292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596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0272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323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Zachariah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79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Ginni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177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Jeanice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ASCCC Academic Academy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D25D4C-48A4-5546-8507-FA3A683A4EA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63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59005" y="4683512"/>
            <a:ext cx="10432249" cy="173666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1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D030EE60-3E2A-E74F-8552-29F00DE4B2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0494" y="0"/>
            <a:ext cx="3819175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3D2A589-7D49-C440-9295-1F398FCDA54B}"/>
              </a:ext>
            </a:extLst>
          </p:cNvPr>
          <p:cNvSpPr/>
          <p:nvPr userDrawn="1"/>
        </p:nvSpPr>
        <p:spPr>
          <a:xfrm>
            <a:off x="3678238" y="0"/>
            <a:ext cx="8513762" cy="2352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49C4AFE-ABB2-EF4D-A4A4-548454C94F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5515" y="403412"/>
            <a:ext cx="8058283" cy="1685768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994" y="2662568"/>
            <a:ext cx="10523806" cy="356941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Slide Number Placeholder 12">
            <a:extLst>
              <a:ext uri="{FF2B5EF4-FFF2-40B4-BE49-F238E27FC236}">
                <a16:creationId xmlns:a16="http://schemas.microsoft.com/office/drawing/2014/main" id="{D68DF127-7FE0-2545-82CA-A88B038F77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A1B6C-D038-1F4B-9D4A-0999CA9BC2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53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CCD161-2FF2-E841-B3A7-507D943F9C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132556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7650" y="1798320"/>
            <a:ext cx="4922537" cy="4391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8259" y="1798320"/>
            <a:ext cx="4948881" cy="4391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12">
            <a:extLst>
              <a:ext uri="{FF2B5EF4-FFF2-40B4-BE49-F238E27FC236}">
                <a16:creationId xmlns:a16="http://schemas.microsoft.com/office/drawing/2014/main" id="{A628FE67-F854-2546-AA25-031A62D36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E4FEA-D0DA-BE4D-92DF-D9D6FD4A65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B0AF2776-8C2E-E644-8028-29E464509C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0"/>
            <a:ext cx="825975" cy="6858000"/>
          </a:xfrm>
          <a:prstGeom prst="rect">
            <a:avLst/>
          </a:prstGeom>
          <a:noFill/>
          <a:ln>
            <a:noFill/>
          </a:ln>
          <a:effectLst>
            <a:outerShdw blurRad="190500" dist="50800" algn="ctr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023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CCD161-2FF2-E841-B3A7-507D943F9C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132556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7650" y="1798320"/>
            <a:ext cx="4922537" cy="4391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8259" y="1798320"/>
            <a:ext cx="4948881" cy="4391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12">
            <a:extLst>
              <a:ext uri="{FF2B5EF4-FFF2-40B4-BE49-F238E27FC236}">
                <a16:creationId xmlns:a16="http://schemas.microsoft.com/office/drawing/2014/main" id="{A628FE67-F854-2546-AA25-031A62D36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E4FEA-D0DA-BE4D-92DF-D9D6FD4A65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C166F45-E8B9-5A46-BBED-CA0B12B210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46"/>
            <a:ext cx="822325" cy="6852708"/>
          </a:xfrm>
          <a:prstGeom prst="rect">
            <a:avLst/>
          </a:prstGeom>
          <a:solidFill>
            <a:schemeClr val="bg2"/>
          </a:solidFill>
          <a:effectLst>
            <a:outerShdw blurRad="190500" dist="381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903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26B9746-6138-2443-B6CA-34AA7003C1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132556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277650" y="1798320"/>
            <a:ext cx="100584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5960DA76-0526-BB4B-B780-790B2C74C2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B236C-7DA3-584D-A9FD-2566ED60D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994E40FD-BE30-8C41-90F0-516DE4B938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0"/>
            <a:ext cx="825975" cy="6858000"/>
          </a:xfrm>
          <a:prstGeom prst="rect">
            <a:avLst/>
          </a:prstGeom>
          <a:noFill/>
          <a:ln>
            <a:noFill/>
          </a:ln>
          <a:effectLst>
            <a:outerShdw blurRad="190500" dist="50800" algn="ctr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828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1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26B9746-6138-2443-B6CA-34AA7003C1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132556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277650" y="1798320"/>
            <a:ext cx="100584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5960DA76-0526-BB4B-B780-790B2C74C2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B236C-7DA3-584D-A9FD-2566ED60D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96C5A3-9084-1A4E-84FC-A5E8BDE2D7C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46"/>
            <a:ext cx="822325" cy="6852708"/>
          </a:xfrm>
          <a:prstGeom prst="rect">
            <a:avLst/>
          </a:prstGeom>
          <a:solidFill>
            <a:schemeClr val="bg2"/>
          </a:solidFill>
          <a:effectLst>
            <a:outerShdw blurRad="190500" dist="381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493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925B5327-E5A2-2E43-9D9B-A63675F944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6376988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8CF3D19-A20D-3542-B515-FF79269641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298113" y="6356350"/>
            <a:ext cx="10556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6E2B2-28BA-2242-82BE-9CDAE9D485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1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788E7DE-9059-B64B-B55B-41DFD433C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7938" y="365125"/>
            <a:ext cx="1007586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D659B42-75D3-D145-9187-D891CF058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89050" y="1825625"/>
            <a:ext cx="1006475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– Remember to ad alt text to all imported graphics and images.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85FCD8D-1E30-B240-9C71-F2AE6C6B8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37813" y="6356350"/>
            <a:ext cx="915987" cy="365125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B583F10-0087-8B40-8B6A-300D68B14D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800" r:id="rId4"/>
    <p:sldLayoutId id="2147483798" r:id="rId5"/>
    <p:sldLayoutId id="2147483801" r:id="rId6"/>
    <p:sldLayoutId id="2147483799" r:id="rId7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Palatino" pitchFamily="2" charset="77"/>
          <a:ea typeface="Palatino" pitchFamily="2" charset="77"/>
          <a:cs typeface="Palatino" pitchFamily="2" charset="77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" pitchFamily="2" charset="77"/>
          <a:ea typeface="Palatino" pitchFamily="2" charset="77"/>
          <a:cs typeface="Palatino" pitchFamily="2" charset="77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" pitchFamily="2" charset="77"/>
          <a:ea typeface="Palatino" pitchFamily="2" charset="77"/>
          <a:cs typeface="Palatino" pitchFamily="2" charset="77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" pitchFamily="2" charset="77"/>
          <a:ea typeface="Palatino" pitchFamily="2" charset="77"/>
          <a:cs typeface="Palatino" pitchFamily="2" charset="77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" pitchFamily="2" charset="77"/>
          <a:ea typeface="Palatino" pitchFamily="2" charset="77"/>
          <a:cs typeface="Palatino" pitchFamily="2" charset="77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10476C"/>
          </a:solidFill>
          <a:latin typeface="Palatino" pitchFamily="2" charset="77"/>
          <a:ea typeface="Palatino" pitchFamily="2" charset="77"/>
          <a:cs typeface="Palatino" pitchFamily="2" charset="77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10476C"/>
          </a:solidFill>
          <a:latin typeface="Palatino" pitchFamily="2" charset="77"/>
          <a:ea typeface="Palatino" pitchFamily="2" charset="77"/>
          <a:cs typeface="Palatino" pitchFamily="2" charset="77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10476C"/>
          </a:solidFill>
          <a:latin typeface="Palatino" pitchFamily="2" charset="77"/>
          <a:ea typeface="Palatino" pitchFamily="2" charset="77"/>
          <a:cs typeface="Palatino" pitchFamily="2" charset="77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10476C"/>
          </a:solidFill>
          <a:latin typeface="Palatino" pitchFamily="2" charset="77"/>
          <a:ea typeface="Palatino" pitchFamily="2" charset="77"/>
          <a:cs typeface="Palatino" pitchFamily="2" charset="77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04040"/>
          </a:solidFill>
          <a:latin typeface="+mj-lt"/>
          <a:ea typeface="+mn-ea"/>
          <a:cs typeface="Gill Sans" panose="020B0502020104020203" pitchFamily="34" charset="-79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404040"/>
          </a:solidFill>
          <a:latin typeface="+mj-lt"/>
          <a:ea typeface="+mn-ea"/>
          <a:cs typeface="Gill Sans" panose="020B0502020104020203" pitchFamily="34" charset="-79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404040"/>
          </a:solidFill>
          <a:latin typeface="+mj-lt"/>
          <a:ea typeface="+mn-ea"/>
          <a:cs typeface="Gill Sans" panose="020B0502020104020203" pitchFamily="34" charset="-79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04040"/>
          </a:solidFill>
          <a:latin typeface="+mj-lt"/>
          <a:ea typeface="+mn-ea"/>
          <a:cs typeface="Gill Sans" panose="020B0502020104020203" pitchFamily="34" charset="-79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404040"/>
          </a:solidFill>
          <a:latin typeface="+mj-lt"/>
          <a:ea typeface="+mn-ea"/>
          <a:cs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ginfo.legislature.ca.gov/faces/billNavClient.xhtml?bill_id=201120120SB145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leginfo.legislature.ca.gov/faces/billTextClient.xhtml?bill_id=201720180AB1809" TargetMode="External"/><Relationship Id="rId5" Type="http://schemas.openxmlformats.org/officeDocument/2006/relationships/hyperlink" Target="https://www.asccc.org/sites/default/files/IV.%20A.%20Addition%20307CCCGuidedPathways.pdf" TargetMode="External"/><Relationship Id="rId4" Type="http://schemas.openxmlformats.org/officeDocument/2006/relationships/hyperlink" Target="https://www.cccco.edu/About-Us/Vision-for-Succes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>
            <a:extLst>
              <a:ext uri="{FF2B5EF4-FFF2-40B4-BE49-F238E27FC236}">
                <a16:creationId xmlns:a16="http://schemas.microsoft.com/office/drawing/2014/main" id="{85C58C8C-A632-F843-84BE-D68F82134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850" y="4683125"/>
            <a:ext cx="10433050" cy="1736725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Advocacy - How to Leverage the Student and Faculty Voice to Affect Change</a:t>
            </a:r>
            <a:br>
              <a:rPr lang="en-US" altLang="en-US" b="1" dirty="0"/>
            </a:br>
            <a:r>
              <a:rPr lang="en-US" altLang="en-US" sz="2000" dirty="0">
                <a:solidFill>
                  <a:srgbClr val="FF0000"/>
                </a:solidFill>
              </a:rPr>
              <a:t>Wednesday, June 15 | 3:00-4:15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DD8AA-FB20-3E98-429F-D54B0EA65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50" y="365126"/>
            <a:ext cx="10465171" cy="922254"/>
          </a:xfrm>
        </p:spPr>
        <p:txBody>
          <a:bodyPr anchor="ctr"/>
          <a:lstStyle/>
          <a:p>
            <a:pPr algn="ctr"/>
            <a:r>
              <a:rPr lang="en-US" b="1" dirty="0"/>
              <a:t>Power of Students and Faculty Working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3F35-65C1-BADE-A53C-1883FDBC1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7649" y="1287380"/>
            <a:ext cx="10465171" cy="4930540"/>
          </a:xfrm>
        </p:spPr>
        <p:txBody>
          <a:bodyPr/>
          <a:lstStyle/>
          <a:p>
            <a:r>
              <a:rPr lang="en-US" dirty="0"/>
              <a:t>Title 5 Regulations</a:t>
            </a:r>
          </a:p>
          <a:p>
            <a:pPr lvl="1"/>
            <a:r>
              <a:rPr lang="en-US" dirty="0"/>
              <a:t>Ethnic Studies Graduation Requirement</a:t>
            </a:r>
          </a:p>
          <a:p>
            <a:pPr lvl="1"/>
            <a:r>
              <a:rPr lang="en-US" dirty="0"/>
              <a:t>DEIA in Employee Evaluations and Tenure Review</a:t>
            </a:r>
          </a:p>
          <a:p>
            <a:r>
              <a:rPr lang="en-US" dirty="0"/>
              <a:t>Financial Aid</a:t>
            </a:r>
          </a:p>
          <a:p>
            <a:pPr lvl="1"/>
            <a:r>
              <a:rPr lang="en-US" dirty="0"/>
              <a:t>AB 1456* (Medina, 2021) led to AB 1746 (Medina, 2022)</a:t>
            </a:r>
          </a:p>
          <a:p>
            <a:r>
              <a:rPr lang="en-US" dirty="0"/>
              <a:t>Student Support</a:t>
            </a:r>
          </a:p>
          <a:p>
            <a:pPr lvl="1"/>
            <a:r>
              <a:rPr lang="en-US" dirty="0"/>
              <a:t>AB 1187 (Irwin, 2021) Tutoring</a:t>
            </a:r>
          </a:p>
          <a:p>
            <a:r>
              <a:rPr lang="en-US" dirty="0"/>
              <a:t>Basic Needs</a:t>
            </a:r>
          </a:p>
          <a:p>
            <a:pPr lvl="1"/>
            <a:r>
              <a:rPr lang="en-US" dirty="0"/>
              <a:t>AB 2122 (Choi, 2022) Mental Health</a:t>
            </a:r>
          </a:p>
          <a:p>
            <a:pPr lvl="1"/>
            <a:r>
              <a:rPr lang="en-US" dirty="0"/>
              <a:t>SB 1141 (Limón, 2022) Exemption from Payment of Nonresident Tuition</a:t>
            </a:r>
          </a:p>
          <a:p>
            <a:pPr lvl="1"/>
            <a:r>
              <a:rPr lang="en-US" dirty="0"/>
              <a:t>AB 1987* (Salas, 2022) Mental Health</a:t>
            </a:r>
            <a:endParaRPr lang="en-US" sz="2000" i="1" dirty="0"/>
          </a:p>
          <a:p>
            <a:pPr marL="0" indent="0" algn="ctr">
              <a:buNone/>
            </a:pPr>
            <a:r>
              <a:rPr lang="en-US" sz="2000" i="1" dirty="0"/>
              <a:t>*Died in committee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A28961-03F4-AA58-39C4-CD2B74EF32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550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8CE7-09A6-056D-E9E1-5A22E83B3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768B1-1198-8388-E32F-99F7DBB4F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16369" y="1793631"/>
            <a:ext cx="8874370" cy="4232031"/>
          </a:xfrm>
        </p:spPr>
        <p:txBody>
          <a:bodyPr/>
          <a:lstStyle/>
          <a:p>
            <a:pPr marL="0" indent="0">
              <a:buNone/>
            </a:pPr>
            <a:endParaRPr lang="en-US" sz="3200" i="1" dirty="0"/>
          </a:p>
          <a:p>
            <a:pPr marL="0" indent="0">
              <a:buNone/>
            </a:pPr>
            <a:endParaRPr lang="en-US" sz="3200" i="1" dirty="0"/>
          </a:p>
          <a:p>
            <a:pPr marL="0" indent="0">
              <a:buNone/>
            </a:pPr>
            <a:endParaRPr lang="en-US" sz="3200" i="1" dirty="0"/>
          </a:p>
          <a:p>
            <a:pPr marL="0" indent="0">
              <a:buNone/>
            </a:pPr>
            <a:r>
              <a:rPr lang="en-US" sz="3200" i="1" dirty="0"/>
              <a:t>Let’s Talk…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FEFD9-4C5C-7C99-BD3E-BF2B4B5AC0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8E50FF-3CF3-09E3-A632-192A3B985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281" y="2129106"/>
            <a:ext cx="4451350" cy="356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24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B4EA1-0888-888B-2F52-20B31F81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F5D06-FCFE-1C20-BF85-1BD835BD6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Ginni</a:t>
            </a:r>
            <a:r>
              <a:rPr lang="en-US" b="1" i="1" dirty="0"/>
              <a:t> May</a:t>
            </a:r>
            <a:r>
              <a:rPr lang="en-US" dirty="0"/>
              <a:t>, ASCCC President</a:t>
            </a:r>
            <a:br>
              <a:rPr lang="en-US" dirty="0"/>
            </a:br>
            <a:endParaRPr lang="en-US" dirty="0"/>
          </a:p>
          <a:p>
            <a:r>
              <a:rPr lang="en-US" b="1" i="1" dirty="0" err="1"/>
              <a:t>Jeanice</a:t>
            </a:r>
            <a:r>
              <a:rPr lang="en-US" b="1" i="1" dirty="0"/>
              <a:t> Warden-Washington</a:t>
            </a:r>
            <a:r>
              <a:rPr lang="en-US" dirty="0"/>
              <a:t>, Chief Consultant, Assembly Committee on Higher Education</a:t>
            </a:r>
            <a:br>
              <a:rPr lang="en-US" dirty="0"/>
            </a:br>
            <a:endParaRPr lang="en-US" dirty="0"/>
          </a:p>
          <a:p>
            <a:r>
              <a:rPr lang="en-US" b="1" i="1" dirty="0"/>
              <a:t>Zachariah Wooden</a:t>
            </a:r>
            <a:r>
              <a:rPr lang="en-US" dirty="0"/>
              <a:t>, SSCCC VP of Legislative Affairs-elect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8F069-1DEC-88F6-BE83-270B7C3DDC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5A1B6C-D038-1F4B-9D4A-0999CA9BC2F2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568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B4C9-3E28-9B7E-836E-79AB62EF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872B4-7401-117B-2E9D-5AB52F1596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8092" y="2016369"/>
            <a:ext cx="8827477" cy="42015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more than a decade, the California Community Colleges have undergone significant changes resulting from legislative reform and the budget process. Join this session for an up-close look at how the legislation impacts students and faculty, and how students and faculty can advocate together to strengthen initiatives focused on student success.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D7AF3-F161-BE2C-418E-F3191829ED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91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E4A76-6089-FA3F-4DBD-F74E278D1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E2AC-960D-0391-FA29-FE13674B51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Review of legislation impacting curriculum over the last decade or so</a:t>
            </a:r>
          </a:p>
          <a:p>
            <a:pPr lvl="0"/>
            <a:r>
              <a:rPr lang="en-US" dirty="0"/>
              <a:t>Impact on students and faculty</a:t>
            </a:r>
          </a:p>
          <a:p>
            <a:pPr lvl="0"/>
            <a:r>
              <a:rPr lang="en-US" dirty="0"/>
              <a:t>Perspectives from the Chief Consultant of the Assembly Committee on Higher Education</a:t>
            </a:r>
          </a:p>
          <a:p>
            <a:pPr lvl="1"/>
            <a:r>
              <a:rPr lang="en-US" dirty="0"/>
              <a:t>Point of View from the Legislature</a:t>
            </a:r>
          </a:p>
          <a:p>
            <a:pPr lvl="1"/>
            <a:r>
              <a:rPr lang="en-US" dirty="0"/>
              <a:t>Recommendations for faculty and students on advocating together</a:t>
            </a:r>
          </a:p>
          <a:p>
            <a:pPr lvl="1"/>
            <a:r>
              <a:rPr lang="en-US" dirty="0"/>
              <a:t>What to do if faculty and students have different positions?</a:t>
            </a:r>
          </a:p>
          <a:p>
            <a:pPr lvl="0"/>
            <a:r>
              <a:rPr lang="en-US" dirty="0"/>
              <a:t>Power of students and faculty working together</a:t>
            </a:r>
          </a:p>
          <a:p>
            <a:pPr lvl="0"/>
            <a:r>
              <a:rPr lang="en-US" dirty="0"/>
              <a:t>Q&amp;A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B89E2-6957-C133-56FA-D707586E2C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41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DFD85-F280-A45C-5090-ED9510AB6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Legislation Impacting Curriculum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374FF-1734-DAC0-29EA-E845164895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bg2"/>
                </a:solidFill>
              </a:rPr>
              <a:t>AB 1725 (Vasconcellos, 1988) - Landmark Legislation</a:t>
            </a:r>
          </a:p>
          <a:p>
            <a:pPr marL="0" indent="0" algn="ctr">
              <a:buNone/>
            </a:pPr>
            <a:r>
              <a:rPr lang="en-US" i="1" dirty="0"/>
              <a:t>Senate: passes 38-0 | Assembly: passes 74-1</a:t>
            </a:r>
          </a:p>
          <a:p>
            <a:r>
              <a:rPr lang="en-US" dirty="0"/>
              <a:t>Prior to passing there was a lot of opposition.</a:t>
            </a:r>
          </a:p>
          <a:p>
            <a:r>
              <a:rPr lang="en-US" dirty="0"/>
              <a:t>Signed by Governor </a:t>
            </a:r>
            <a:r>
              <a:rPr lang="en-US" dirty="0" err="1"/>
              <a:t>Duekmejian</a:t>
            </a:r>
            <a:r>
              <a:rPr lang="en-US" dirty="0"/>
              <a:t> on September 19,1988.</a:t>
            </a:r>
          </a:p>
          <a:p>
            <a:r>
              <a:rPr lang="en-US" dirty="0"/>
              <a:t>Decoupled the California Community Colleges from the K-12 system.</a:t>
            </a:r>
          </a:p>
          <a:p>
            <a:r>
              <a:rPr lang="en-US" dirty="0"/>
              <a:t>Informed Title 5 language regarding collegial consultation and effective participation in CCCs today: </a:t>
            </a:r>
          </a:p>
          <a:p>
            <a:pPr lvl="1"/>
            <a:r>
              <a:rPr lang="en-US" dirty="0"/>
              <a:t>Academic Senate “10+1”: Collegial Consultation – Curriculum is #1</a:t>
            </a:r>
          </a:p>
          <a:p>
            <a:pPr lvl="1"/>
            <a:r>
              <a:rPr lang="en-US" dirty="0"/>
              <a:t>Students “9+1”: Effective Participation – Curriculum is #4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B2913-A5CD-3642-A20D-AF7B1354DB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76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ED028-C681-6D5F-80E8-E672943C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04CAF-CAD1-48E4-AC4F-0AD2AFB8BD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E03B1-F184-389D-75D1-7C49AA1A2C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2246AA9-6E1E-AAC1-7740-19717AE9F3C7}"/>
              </a:ext>
            </a:extLst>
          </p:cNvPr>
          <p:cNvSpPr txBox="1">
            <a:spLocks/>
          </p:cNvSpPr>
          <p:nvPr/>
        </p:nvSpPr>
        <p:spPr bwMode="auto">
          <a:xfrm>
            <a:off x="1435321" y="393090"/>
            <a:ext cx="9833949" cy="5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2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10476C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10476C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10476C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10476C"/>
                </a:solidFill>
                <a:latin typeface="Palatino" pitchFamily="2" charset="77"/>
                <a:ea typeface="Palatino" pitchFamily="2" charset="77"/>
                <a:cs typeface="Palatino" pitchFamily="2" charset="77"/>
              </a:defRPr>
            </a:lvl9pPr>
          </a:lstStyle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12 Years of Initiatives Impacting Curriculum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B257E53-8DEB-B43B-3B83-627E919E8580}"/>
              </a:ext>
            </a:extLst>
          </p:cNvPr>
          <p:cNvSpPr txBox="1">
            <a:spLocks/>
          </p:cNvSpPr>
          <p:nvPr/>
        </p:nvSpPr>
        <p:spPr>
          <a:xfrm>
            <a:off x="10533528" y="6388809"/>
            <a:ext cx="914243" cy="332666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7F7F7F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3AB82AE7-C856-8C82-5F59-BFD7145B60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909471"/>
              </p:ext>
            </p:extLst>
          </p:nvPr>
        </p:nvGraphicFramePr>
        <p:xfrm>
          <a:off x="1050876" y="1021715"/>
          <a:ext cx="10822672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834">
                  <a:extLst>
                    <a:ext uri="{9D8B030D-6E8A-4147-A177-3AD203B41FA5}">
                      <a16:colId xmlns:a16="http://schemas.microsoft.com/office/drawing/2014/main" val="381116608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4192429681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1469674048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3843393552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1026115405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3758173294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2938470287"/>
                    </a:ext>
                  </a:extLst>
                </a:gridCol>
                <a:gridCol w="1352834">
                  <a:extLst>
                    <a:ext uri="{9D8B030D-6E8A-4147-A177-3AD203B41FA5}">
                      <a16:colId xmlns:a16="http://schemas.microsoft.com/office/drawing/2014/main" val="2142279452"/>
                    </a:ext>
                  </a:extLst>
                </a:gridCol>
              </a:tblGrid>
              <a:tr h="35340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2022*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199988"/>
                  </a:ext>
                </a:extLst>
              </a:tr>
              <a:tr h="5124365">
                <a:tc>
                  <a:txBody>
                    <a:bodyPr/>
                    <a:lstStyle/>
                    <a:p>
                      <a:r>
                        <a:rPr lang="en-US" dirty="0">
                          <a:hlinkClick r:id="" action="ppaction://noaction"/>
                        </a:rPr>
                        <a:t>SB 1440</a:t>
                      </a:r>
                    </a:p>
                    <a:p>
                      <a:r>
                        <a:rPr lang="en-US" dirty="0">
                          <a:hlinkClick r:id="" action="ppaction://noaction"/>
                        </a:rPr>
                        <a:t>(Padilla)</a:t>
                      </a:r>
                      <a:endParaRPr lang="en-US" dirty="0"/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Transfer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Associate Degree for Transfer (ADT)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3"/>
                        </a:rPr>
                        <a:t>SB 1456</a:t>
                      </a:r>
                    </a:p>
                    <a:p>
                      <a:r>
                        <a:rPr lang="en-US" sz="1700" dirty="0">
                          <a:hlinkClick r:id="rId3"/>
                        </a:rPr>
                        <a:t>(Lowenthal)</a:t>
                      </a:r>
                      <a:endParaRPr lang="en-US" dirty="0"/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Seymour-Campbell Student Success Act of 2012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Education Plans and Success 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" action="ppaction://noaction"/>
                        </a:rPr>
                        <a:t>SB 440</a:t>
                      </a:r>
                    </a:p>
                    <a:p>
                      <a:r>
                        <a:rPr lang="en-US" dirty="0">
                          <a:hlinkClick r:id="" action="ppaction://noaction"/>
                        </a:rPr>
                        <a:t>(Padilla)</a:t>
                      </a:r>
                      <a:endParaRPr lang="en-US" dirty="0"/>
                    </a:p>
                    <a:p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Student Transfer Achievement Reform Act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ADT if a Local Associate Degree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" action="ppaction://noaction"/>
                        </a:rPr>
                        <a:t>AB 705</a:t>
                      </a:r>
                    </a:p>
                    <a:p>
                      <a:r>
                        <a:rPr lang="en-US" dirty="0">
                          <a:hlinkClick r:id="" action="ppaction://noaction"/>
                        </a:rPr>
                        <a:t>(Irwin)</a:t>
                      </a: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Seymour-Campbell Student Success Act of 2012:</a:t>
                      </a:r>
                    </a:p>
                    <a:p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Matriculation: assessment</a:t>
                      </a:r>
                    </a:p>
                    <a:p>
                      <a:endParaRPr lang="en-US" dirty="0"/>
                    </a:p>
                    <a:p>
                      <a:r>
                        <a:rPr lang="en-US" sz="1500" dirty="0">
                          <a:hlinkClick r:id="rId4"/>
                        </a:rPr>
                        <a:t>Vision for Success</a:t>
                      </a:r>
                      <a:endParaRPr lang="en-US" sz="1500" dirty="0"/>
                    </a:p>
                    <a:p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System Goals</a:t>
                      </a:r>
                    </a:p>
                    <a:p>
                      <a:endParaRPr lang="en-US" sz="1500" dirty="0"/>
                    </a:p>
                    <a:p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  <a:hlinkClick r:id="rId5"/>
                        </a:rPr>
                        <a:t>Guided Pathways</a:t>
                      </a:r>
                      <a:endParaRPr lang="en-U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5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500" dirty="0">
                          <a:solidFill>
                            <a:schemeClr val="bg2"/>
                          </a:solidFill>
                          <a:hlinkClick r:id="rId6"/>
                        </a:rPr>
                        <a:t>Open Educational Resources Initiative</a:t>
                      </a:r>
                      <a:endParaRPr lang="en-US" sz="15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Budget Act:</a:t>
                      </a:r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Student Centered Funding Formula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SCFF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Budget Act:</a:t>
                      </a:r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Cradle-to-Career Data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" action="ppaction://noaction"/>
                        </a:rPr>
                        <a:t>AB 928</a:t>
                      </a:r>
                    </a:p>
                    <a:p>
                      <a:r>
                        <a:rPr lang="en-US" dirty="0">
                          <a:hlinkClick r:id="" action="ppaction://noaction"/>
                        </a:rPr>
                        <a:t>(Berman)</a:t>
                      </a:r>
                      <a:endParaRPr lang="en-US" dirty="0"/>
                    </a:p>
                    <a:p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Student</a:t>
                      </a:r>
                      <a:r>
                        <a:rPr lang="en-US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Transfer Achievement Reform Act of 2021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>
                          <a:hlinkClick r:id="" action="ppaction://noaction"/>
                        </a:rPr>
                        <a:t>AB 1111</a:t>
                      </a:r>
                    </a:p>
                    <a:p>
                      <a:r>
                        <a:rPr lang="en-US" dirty="0">
                          <a:hlinkClick r:id="" action="ppaction://noaction"/>
                        </a:rPr>
                        <a:t>(Berman)</a:t>
                      </a:r>
                      <a:endParaRPr lang="en-US" dirty="0"/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Common Course Numbering</a:t>
                      </a:r>
                    </a:p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u="sng" dirty="0">
                          <a:solidFill>
                            <a:schemeClr val="bg2"/>
                          </a:solidFill>
                        </a:rPr>
                        <a:t>Ethnic Studies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hlinkClick r:id="" action="ppaction://noaction"/>
                        </a:rPr>
                        <a:t>AB 1705</a:t>
                      </a:r>
                    </a:p>
                    <a:p>
                      <a:r>
                        <a:rPr lang="en-US" i="1" dirty="0">
                          <a:hlinkClick r:id="" action="ppaction://noaction"/>
                        </a:rPr>
                        <a:t>(Irwin)</a:t>
                      </a:r>
                      <a:endParaRPr lang="en-US" i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accent6">
                              <a:lumMod val="90000"/>
                            </a:schemeClr>
                          </a:solidFill>
                        </a:rPr>
                        <a:t>Seymour-Campbell Student Success Act of 2012</a:t>
                      </a:r>
                    </a:p>
                    <a:p>
                      <a:endParaRPr lang="en-US" i="1" dirty="0"/>
                    </a:p>
                    <a:p>
                      <a:r>
                        <a:rPr lang="en-US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All students (with limited exceptions) in transfer-level English and math</a:t>
                      </a:r>
                    </a:p>
                    <a:p>
                      <a:endParaRPr lang="en-US" dirty="0"/>
                    </a:p>
                    <a:p>
                      <a:r>
                        <a:rPr lang="en-US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*proposed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71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61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3F07-2246-AF13-F10C-A18FBAFAF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701675"/>
          </a:xfrm>
        </p:spPr>
        <p:txBody>
          <a:bodyPr anchor="ctr"/>
          <a:lstStyle/>
          <a:p>
            <a:pPr algn="ctr"/>
            <a:r>
              <a:rPr lang="en-US" b="1" dirty="0"/>
              <a:t>Impact on Students and Faculty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56508E-78C4-35D3-AC7D-89422AD9BC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004646" y="1336431"/>
            <a:ext cx="8874369" cy="4841631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bg2"/>
                </a:solidFill>
              </a:rPr>
              <a:t>Students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Equitable student services and opportunities</a:t>
            </a:r>
          </a:p>
          <a:p>
            <a:r>
              <a:rPr lang="en-US" i="1" dirty="0"/>
              <a:t>Clear pathways for transfer – Guided Pathways</a:t>
            </a:r>
          </a:p>
          <a:p>
            <a:r>
              <a:rPr lang="en-US" i="1" dirty="0"/>
              <a:t>Access to transfer-level courses – AB 705</a:t>
            </a:r>
          </a:p>
          <a:p>
            <a:r>
              <a:rPr lang="en-US" i="1" dirty="0"/>
              <a:t>Access to course materials – OERI</a:t>
            </a:r>
          </a:p>
          <a:p>
            <a:endParaRPr lang="en-US" i="1" dirty="0"/>
          </a:p>
          <a:p>
            <a:r>
              <a:rPr lang="en-US" i="1" dirty="0"/>
              <a:t>Additional legislation – not directly curriculum related…</a:t>
            </a:r>
          </a:p>
          <a:p>
            <a:pPr lvl="1"/>
            <a:r>
              <a:rPr lang="en-US" i="1" dirty="0"/>
              <a:t>More student voice in governance</a:t>
            </a:r>
          </a:p>
          <a:p>
            <a:endParaRPr lang="en-US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4AA27-067C-7C17-5FC8-876DBE19CB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3E4FEA-D0DA-BE4D-92DF-D9D6FD4A6574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4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3F07-2246-AF13-F10C-A18FBAFAF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650" y="365125"/>
            <a:ext cx="10046043" cy="701675"/>
          </a:xfrm>
        </p:spPr>
        <p:txBody>
          <a:bodyPr anchor="ctr"/>
          <a:lstStyle/>
          <a:p>
            <a:pPr algn="ctr"/>
            <a:r>
              <a:rPr lang="en-US" b="1" dirty="0"/>
              <a:t>Impact on Students and Faculty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E8EA6-FDCC-BF59-1AA8-07A77D52D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1231" y="1359877"/>
            <a:ext cx="9812993" cy="498228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bg2"/>
                </a:solidFill>
              </a:rPr>
              <a:t>Faculty</a:t>
            </a:r>
          </a:p>
          <a:p>
            <a:r>
              <a:rPr lang="en-US" i="1" dirty="0"/>
              <a:t>Increase in faculty engagement with students</a:t>
            </a:r>
          </a:p>
          <a:p>
            <a:pPr lvl="1"/>
            <a:r>
              <a:rPr lang="en-US" i="1" dirty="0"/>
              <a:t>Student Needs</a:t>
            </a:r>
          </a:p>
          <a:p>
            <a:pPr lvl="1"/>
            <a:r>
              <a:rPr lang="en-US" i="1" dirty="0"/>
              <a:t>Legislation</a:t>
            </a:r>
          </a:p>
          <a:p>
            <a:r>
              <a:rPr lang="en-US" i="1" dirty="0"/>
              <a:t>Funding for C-ID, OERI</a:t>
            </a:r>
          </a:p>
          <a:p>
            <a:r>
              <a:rPr lang="en-US" i="1" dirty="0"/>
              <a:t>Reduction in and elimination of course and program offerings</a:t>
            </a:r>
          </a:p>
          <a:p>
            <a:pPr lvl="1"/>
            <a:r>
              <a:rPr lang="en-US" i="1" dirty="0"/>
              <a:t>Reading, English, ESL, mathematics</a:t>
            </a:r>
          </a:p>
          <a:p>
            <a:pPr lvl="1"/>
            <a:r>
              <a:rPr lang="en-US" i="1" dirty="0"/>
              <a:t>General Education</a:t>
            </a:r>
          </a:p>
          <a:p>
            <a:pPr lvl="1"/>
            <a:r>
              <a:rPr lang="en-US" i="1" dirty="0"/>
              <a:t>Life Long Learning</a:t>
            </a:r>
          </a:p>
          <a:p>
            <a:pPr lvl="1"/>
            <a:r>
              <a:rPr lang="en-US" i="1" dirty="0"/>
              <a:t>More?</a:t>
            </a:r>
          </a:p>
          <a:p>
            <a:r>
              <a:rPr lang="en-US" i="1" dirty="0"/>
              <a:t>Unintended Consequences…</a:t>
            </a:r>
          </a:p>
          <a:p>
            <a:pPr lvl="1"/>
            <a:endParaRPr lang="en-US" i="1" dirty="0"/>
          </a:p>
          <a:p>
            <a:pPr lvl="1"/>
            <a:endParaRPr lang="en-US" i="1" dirty="0"/>
          </a:p>
          <a:p>
            <a:endParaRPr lang="en-US" i="1" dirty="0"/>
          </a:p>
          <a:p>
            <a:endParaRPr lang="en-US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4AA27-067C-7C17-5FC8-876DBE19CB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3E4FEA-D0DA-BE4D-92DF-D9D6FD4A6574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402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61BE9-87BF-71BE-5DAA-06FF310BA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lvl="0" algn="ctr"/>
            <a:r>
              <a:rPr lang="en-US" sz="2800" b="1" dirty="0"/>
              <a:t>Perspectives from the Chief Consultant of the Assembly Committee on Higher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28149-FB8D-B0D5-8801-5E257CCCB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57754" y="2180491"/>
            <a:ext cx="8921261" cy="3985847"/>
          </a:xfrm>
        </p:spPr>
        <p:txBody>
          <a:bodyPr/>
          <a:lstStyle/>
          <a:p>
            <a:r>
              <a:rPr lang="en-US" dirty="0"/>
              <a:t>Point of View from Legislature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Recommendations for Faculty and Students on Advocating Together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to do if faculty and students have different positions?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CDDB5-F1D9-C829-FCF0-788F351CCC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DB236C-7DA3-584D-A9FD-2566ED60D28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540507"/>
      </p:ext>
    </p:extLst>
  </p:cSld>
  <p:clrMapOvr>
    <a:masterClrMapping/>
  </p:clrMapOvr>
</p:sld>
</file>

<file path=ppt/theme/theme1.xml><?xml version="1.0" encoding="utf-8"?>
<a:theme xmlns:a="http://schemas.openxmlformats.org/drawingml/2006/main" name="ASCCC Curriculum Inst. 2020 Theme">
  <a:themeElements>
    <a:clrScheme name="ASCCC FLI 2022 2">
      <a:dk1>
        <a:srgbClr val="0D0C36"/>
      </a:dk1>
      <a:lt1>
        <a:srgbClr val="FFFFFF"/>
      </a:lt1>
      <a:dk2>
        <a:srgbClr val="451083"/>
      </a:dk2>
      <a:lt2>
        <a:srgbClr val="AC1057"/>
      </a:lt2>
      <a:accent1>
        <a:srgbClr val="8220A0"/>
      </a:accent1>
      <a:accent2>
        <a:srgbClr val="FFCA40"/>
      </a:accent2>
      <a:accent3>
        <a:srgbClr val="D72352"/>
      </a:accent3>
      <a:accent4>
        <a:srgbClr val="FF6500"/>
      </a:accent4>
      <a:accent5>
        <a:srgbClr val="B14DDE"/>
      </a:accent5>
      <a:accent6>
        <a:srgbClr val="FF9115"/>
      </a:accent6>
      <a:hlink>
        <a:srgbClr val="8220A0"/>
      </a:hlink>
      <a:folHlink>
        <a:srgbClr val="822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CCC FLI 2022 ppt layout 1" id="{AD481E54-7DFF-424B-BC55-6FD15CDCDDA2}" vid="{B9D5920E-C943-DF4B-BC83-76660960D4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ASCCC Curriculum Inst</Template>
  <TotalTime>187</TotalTime>
  <Words>702</Words>
  <Application>Microsoft Macintosh PowerPoint</Application>
  <PresentationFormat>Widescreen</PresentationFormat>
  <Paragraphs>173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Palatino</vt:lpstr>
      <vt:lpstr>ASCCC Curriculum Inst. 2020 Theme</vt:lpstr>
      <vt:lpstr>Advocacy - How to Leverage the Student and Faculty Voice to Affect Change Wednesday, June 15 | 3:00-4:15</vt:lpstr>
      <vt:lpstr>Presenters</vt:lpstr>
      <vt:lpstr>Description</vt:lpstr>
      <vt:lpstr>Overview</vt:lpstr>
      <vt:lpstr>Legislation Impacting Curriculum </vt:lpstr>
      <vt:lpstr>PowerPoint Presentation</vt:lpstr>
      <vt:lpstr>Impact on Students and Faculty</vt:lpstr>
      <vt:lpstr>Impact on Students and Faculty</vt:lpstr>
      <vt:lpstr>Perspectives from the Chief Consultant of the Assembly Committee on Higher Education</vt:lpstr>
      <vt:lpstr>Power of Students and Faculty Working Together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Advocacy - How to Leverage the Student and Faculty Voice to Affect Change Wednesday, June 15 | 3:00-4:15</dc:title>
  <dc:creator>May, Virginia</dc:creator>
  <cp:lastModifiedBy>May, Virginia</cp:lastModifiedBy>
  <cp:revision>27</cp:revision>
  <cp:lastPrinted>2020-11-24T19:39:26Z</cp:lastPrinted>
  <dcterms:created xsi:type="dcterms:W3CDTF">2022-06-07T18:59:16Z</dcterms:created>
  <dcterms:modified xsi:type="dcterms:W3CDTF">2022-06-15T05:05:11Z</dcterms:modified>
</cp:coreProperties>
</file>