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3"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Roboto" panose="02000000000000000000" pitchFamily="2" charset="0"/>
      <p:regular r:id="rId29"/>
      <p:bold r:id="rId30"/>
      <p:italic r:id="rId31"/>
      <p:boldItalic r:id="rId32"/>
    </p:embeddedFont>
    <p:embeddedFont>
      <p:font typeface="Source Sans Pro" panose="020B0503030403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67"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sccc.org/content/academic-freedom-and-equit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neaedjustice.org/social-justice-issues/racial-justice/seven-harmful-racial-discourse-practices-to-avoid/"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miller3group.com/Articles/What_Does_It_Really_Mean.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Welcome:Stephanie </a:t>
            </a:r>
            <a:endParaRPr dirty="0"/>
          </a:p>
        </p:txBody>
      </p:sp>
      <p:sp>
        <p:nvSpPr>
          <p:cNvPr id="40" name="Google Shape;4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Stephanie </a:t>
            </a:r>
            <a:endParaRPr dirty="0"/>
          </a:p>
        </p:txBody>
      </p:sp>
      <p:sp>
        <p:nvSpPr>
          <p:cNvPr id="103" name="Google Shape;1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Stephanie </a:t>
            </a:r>
            <a:endParaRPr dirty="0"/>
          </a:p>
        </p:txBody>
      </p:sp>
      <p:sp>
        <p:nvSpPr>
          <p:cNvPr id="110" name="Google Shape;11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Karla </a:t>
            </a:r>
            <a:endParaRPr dirty="0"/>
          </a:p>
          <a:p>
            <a:pPr marL="0" lvl="0" indent="0" algn="l" rtl="0">
              <a:spcBef>
                <a:spcPts val="360"/>
              </a:spcBef>
              <a:spcAft>
                <a:spcPts val="0"/>
              </a:spcAft>
              <a:buNone/>
            </a:pPr>
            <a:r>
              <a:rPr lang="en-US" dirty="0"/>
              <a:t>(page 6 of tool: classroom experiences)</a:t>
            </a:r>
            <a:endParaRPr dirty="0"/>
          </a:p>
        </p:txBody>
      </p:sp>
      <p:sp>
        <p:nvSpPr>
          <p:cNvPr id="117" name="Google Shape;11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Karla: Framing why DEI? Growth centered opposed to punitive concerns.</a:t>
            </a:r>
            <a:endParaRPr dirty="0"/>
          </a:p>
          <a:p>
            <a:pPr marL="0" lvl="0" indent="0" algn="l" rtl="0">
              <a:spcBef>
                <a:spcPts val="360"/>
              </a:spcBef>
              <a:spcAft>
                <a:spcPts val="0"/>
              </a:spcAft>
              <a:buNone/>
            </a:pPr>
            <a:r>
              <a:rPr lang="en-US" dirty="0"/>
              <a:t>Keeping inclusive, diverse and equitable educational experience for our students at the heart of our work.</a:t>
            </a:r>
            <a:endParaRPr dirty="0"/>
          </a:p>
        </p:txBody>
      </p:sp>
      <p:sp>
        <p:nvSpPr>
          <p:cNvPr id="126" name="Google Shape;12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Michelle</a:t>
            </a:r>
            <a:endParaRPr dirty="0"/>
          </a:p>
        </p:txBody>
      </p:sp>
      <p:sp>
        <p:nvSpPr>
          <p:cNvPr id="133" name="Google Shape;13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Michelle  </a:t>
            </a:r>
            <a:endParaRPr dirty="0"/>
          </a:p>
          <a:p>
            <a:pPr marL="457200" lvl="0" indent="-304800" algn="l" rtl="0">
              <a:spcBef>
                <a:spcPts val="360"/>
              </a:spcBef>
              <a:spcAft>
                <a:spcPts val="0"/>
              </a:spcAft>
              <a:buSzPts val="1200"/>
              <a:buChar char="●"/>
            </a:pPr>
            <a:r>
              <a:rPr lang="en-US" sz="1000" dirty="0">
                <a:latin typeface="Arial"/>
                <a:ea typeface="Arial"/>
                <a:cs typeface="Arial"/>
                <a:sym typeface="Arial"/>
              </a:rPr>
              <a:t>Again, just suggestions to begin your courageous conversations </a:t>
            </a:r>
            <a:endParaRPr sz="1000" dirty="0">
              <a:latin typeface="Arial"/>
              <a:ea typeface="Arial"/>
              <a:cs typeface="Arial"/>
              <a:sym typeface="Arial"/>
            </a:endParaRPr>
          </a:p>
          <a:p>
            <a:pPr marL="457200" lvl="0" indent="-292100" algn="l" rtl="0">
              <a:lnSpc>
                <a:spcPct val="115000"/>
              </a:lnSpc>
              <a:spcBef>
                <a:spcPts val="0"/>
              </a:spcBef>
              <a:spcAft>
                <a:spcPts val="0"/>
              </a:spcAft>
              <a:buSzPts val="1000"/>
              <a:buChar char="●"/>
            </a:pPr>
            <a:r>
              <a:rPr lang="en-US" sz="1000" dirty="0">
                <a:solidFill>
                  <a:srgbClr val="0D0C36"/>
                </a:solidFill>
                <a:latin typeface="Arial"/>
                <a:ea typeface="Arial"/>
                <a:cs typeface="Arial"/>
                <a:sym typeface="Arial"/>
              </a:rPr>
              <a:t>These promising practices are not exhaustive nor limited to those on the chart.</a:t>
            </a:r>
            <a:endParaRPr sz="1000" dirty="0">
              <a:solidFill>
                <a:srgbClr val="0D0C36"/>
              </a:solidFill>
              <a:latin typeface="Arial"/>
              <a:ea typeface="Arial"/>
              <a:cs typeface="Arial"/>
              <a:sym typeface="Arial"/>
            </a:endParaRPr>
          </a:p>
          <a:p>
            <a:pPr marL="457200" lvl="0" indent="-304800" algn="l" rtl="0">
              <a:lnSpc>
                <a:spcPct val="115000"/>
              </a:lnSpc>
              <a:spcBef>
                <a:spcPts val="0"/>
              </a:spcBef>
              <a:spcAft>
                <a:spcPts val="0"/>
              </a:spcAft>
              <a:buClr>
                <a:srgbClr val="0D0C36"/>
              </a:buClr>
              <a:buSzPts val="1200"/>
              <a:buChar char="●"/>
            </a:pPr>
            <a:r>
              <a:rPr lang="en-US" sz="1000" dirty="0">
                <a:solidFill>
                  <a:srgbClr val="0D0C36"/>
                </a:solidFill>
                <a:latin typeface="Arial"/>
                <a:ea typeface="Arial"/>
                <a:cs typeface="Arial"/>
                <a:sym typeface="Arial"/>
              </a:rPr>
              <a:t>Create and discuss what works for your campus.</a:t>
            </a:r>
            <a:endParaRPr sz="1000" dirty="0">
              <a:solidFill>
                <a:srgbClr val="0D0C36"/>
              </a:solidFill>
              <a:latin typeface="Arial"/>
              <a:ea typeface="Arial"/>
              <a:cs typeface="Arial"/>
              <a:sym typeface="Arial"/>
            </a:endParaRPr>
          </a:p>
          <a:p>
            <a:pPr marL="457200" lvl="0" indent="-292100" algn="l" rtl="0">
              <a:lnSpc>
                <a:spcPct val="115000"/>
              </a:lnSpc>
              <a:spcBef>
                <a:spcPts val="0"/>
              </a:spcBef>
              <a:spcAft>
                <a:spcPts val="0"/>
              </a:spcAft>
              <a:buClr>
                <a:srgbClr val="0D0C36"/>
              </a:buClr>
              <a:buSzPts val="1000"/>
              <a:buFont typeface="Arial"/>
              <a:buChar char="●"/>
            </a:pPr>
            <a:r>
              <a:rPr lang="en-US" sz="1000" dirty="0">
                <a:solidFill>
                  <a:srgbClr val="0D0C36"/>
                </a:solidFill>
                <a:latin typeface="Arial"/>
                <a:ea typeface="Arial"/>
                <a:cs typeface="Arial"/>
                <a:sym typeface="Arial"/>
              </a:rPr>
              <a:t>The focus and aim should be open-mindedness with disrupting traditional mindsets and embracing diversity of thought and critical inquiry in processes and policies for credit and noncredit.</a:t>
            </a:r>
            <a:endParaRPr sz="1000" dirty="0">
              <a:solidFill>
                <a:srgbClr val="0D0C36"/>
              </a:solidFill>
              <a:latin typeface="Arial"/>
              <a:ea typeface="Arial"/>
              <a:cs typeface="Arial"/>
              <a:sym typeface="Arial"/>
            </a:endParaRPr>
          </a:p>
        </p:txBody>
      </p:sp>
      <p:sp>
        <p:nvSpPr>
          <p:cNvPr id="140" name="Google Shape;14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Michelle </a:t>
            </a:r>
            <a:endParaRPr dirty="0"/>
          </a:p>
        </p:txBody>
      </p:sp>
      <p:sp>
        <p:nvSpPr>
          <p:cNvPr id="147" name="Google Shape;14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All/Michelle </a:t>
            </a:r>
            <a:endParaRPr dirty="0"/>
          </a:p>
          <a:p>
            <a:pPr marL="0" lvl="0" indent="0" algn="l" rtl="0">
              <a:lnSpc>
                <a:spcPct val="100000"/>
              </a:lnSpc>
              <a:spcBef>
                <a:spcPts val="0"/>
              </a:spcBef>
              <a:spcAft>
                <a:spcPts val="0"/>
              </a:spcAft>
              <a:buNone/>
            </a:pPr>
            <a:r>
              <a:rPr lang="en-US" sz="1000" dirty="0">
                <a:latin typeface="Arial"/>
                <a:ea typeface="Arial"/>
                <a:cs typeface="Arial"/>
                <a:sym typeface="Arial"/>
              </a:rPr>
              <a:t>Traditional Eurocentric Practice: Classroom experiences, assignments, and assessments are built from an individualist perspective</a:t>
            </a:r>
            <a:endParaRPr sz="1000" dirty="0">
              <a:latin typeface="Arial"/>
              <a:ea typeface="Arial"/>
              <a:cs typeface="Arial"/>
              <a:sym typeface="Arial"/>
            </a:endParaRPr>
          </a:p>
          <a:p>
            <a:pPr marL="0" lvl="0" indent="0" algn="l" rtl="0">
              <a:lnSpc>
                <a:spcPct val="100000"/>
              </a:lnSpc>
              <a:spcBef>
                <a:spcPts val="400"/>
              </a:spcBef>
              <a:spcAft>
                <a:spcPts val="0"/>
              </a:spcAft>
              <a:buNone/>
            </a:pPr>
            <a:r>
              <a:rPr lang="en-US" sz="1000" dirty="0">
                <a:latin typeface="Arial"/>
                <a:ea typeface="Arial"/>
                <a:cs typeface="Arial"/>
                <a:sym typeface="Arial"/>
              </a:rPr>
              <a:t>Equity Principle: Shift to a collectivism perspective to engage authentic lived experiences and relate to students cultural norms</a:t>
            </a:r>
            <a:endParaRPr sz="1000" dirty="0">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r>
              <a:rPr lang="en-US" sz="1000" dirty="0">
                <a:latin typeface="Arial"/>
                <a:ea typeface="Arial"/>
                <a:cs typeface="Arial"/>
                <a:sym typeface="Arial"/>
              </a:rPr>
              <a:t>Culturally Responsive Classroom Practice:</a:t>
            </a:r>
            <a:endParaRPr sz="1000" dirty="0">
              <a:latin typeface="Arial"/>
              <a:ea typeface="Arial"/>
              <a:cs typeface="Arial"/>
              <a:sym typeface="Arial"/>
            </a:endParaRPr>
          </a:p>
          <a:p>
            <a:pPr marL="177800" lvl="0" indent="-165100" algn="l" rtl="0">
              <a:lnSpc>
                <a:spcPct val="100000"/>
              </a:lnSpc>
              <a:spcBef>
                <a:spcPts val="400"/>
              </a:spcBef>
              <a:spcAft>
                <a:spcPts val="0"/>
              </a:spcAft>
              <a:buClr>
                <a:schemeClr val="dk1"/>
              </a:buClr>
              <a:buSzPts val="1100"/>
              <a:buFont typeface="Arial"/>
              <a:buNone/>
            </a:pPr>
            <a:r>
              <a:rPr lang="en-US" sz="1000" dirty="0">
                <a:latin typeface="Arial"/>
                <a:ea typeface="Arial"/>
                <a:cs typeface="Arial"/>
                <a:sym typeface="Arial"/>
              </a:rPr>
              <a:t>●    Build on diverse backgrounds to engage as a familia, tribe, village through collaborative classroom activities.</a:t>
            </a:r>
            <a:endParaRPr sz="1000" dirty="0">
              <a:latin typeface="Arial"/>
              <a:ea typeface="Arial"/>
              <a:cs typeface="Arial"/>
              <a:sym typeface="Arial"/>
            </a:endParaRPr>
          </a:p>
          <a:p>
            <a:pPr marL="177800" lvl="0" indent="-165100" algn="l" rtl="0">
              <a:lnSpc>
                <a:spcPct val="100000"/>
              </a:lnSpc>
              <a:spcBef>
                <a:spcPts val="400"/>
              </a:spcBef>
              <a:spcAft>
                <a:spcPts val="0"/>
              </a:spcAft>
              <a:buClr>
                <a:schemeClr val="dk1"/>
              </a:buClr>
              <a:buSzPts val="1100"/>
              <a:buFont typeface="Arial"/>
              <a:buNone/>
            </a:pPr>
            <a:r>
              <a:rPr lang="en-US" sz="1000" dirty="0">
                <a:latin typeface="Arial"/>
                <a:ea typeface="Arial"/>
                <a:cs typeface="Arial"/>
                <a:sym typeface="Arial"/>
              </a:rPr>
              <a:t>●    Be a warm demander and co-learner with students.</a:t>
            </a:r>
            <a:endParaRPr sz="1000" dirty="0">
              <a:latin typeface="Arial"/>
              <a:ea typeface="Arial"/>
              <a:cs typeface="Arial"/>
              <a:sym typeface="Arial"/>
            </a:endParaRPr>
          </a:p>
          <a:p>
            <a:pPr marL="177800" lvl="0" indent="-165100" algn="l" rtl="0">
              <a:lnSpc>
                <a:spcPct val="100000"/>
              </a:lnSpc>
              <a:spcBef>
                <a:spcPts val="400"/>
              </a:spcBef>
              <a:spcAft>
                <a:spcPts val="0"/>
              </a:spcAft>
              <a:buNone/>
            </a:pPr>
            <a:r>
              <a:rPr lang="en-US" sz="1000" dirty="0">
                <a:solidFill>
                  <a:srgbClr val="333333"/>
                </a:solidFill>
                <a:latin typeface="Arial"/>
                <a:ea typeface="Arial"/>
                <a:cs typeface="Arial"/>
                <a:sym typeface="Arial"/>
              </a:rPr>
              <a:t>●	</a:t>
            </a:r>
            <a:r>
              <a:rPr lang="en-US" sz="1000" dirty="0">
                <a:latin typeface="Arial"/>
                <a:ea typeface="Arial"/>
                <a:cs typeface="Arial"/>
                <a:sym typeface="Arial"/>
              </a:rPr>
              <a:t>Intentionally create collaborative engagement opportunities (e.g., group work, peer to peer work, pair shares, etc.)</a:t>
            </a:r>
            <a:endParaRPr sz="1000" dirty="0">
              <a:latin typeface="Arial"/>
              <a:ea typeface="Arial"/>
              <a:cs typeface="Arial"/>
              <a:sym typeface="Arial"/>
            </a:endParaRPr>
          </a:p>
          <a:p>
            <a:pPr marL="177800" lvl="0" indent="-165100" algn="l" rtl="0">
              <a:lnSpc>
                <a:spcPct val="100000"/>
              </a:lnSpc>
              <a:spcBef>
                <a:spcPts val="400"/>
              </a:spcBef>
              <a:spcAft>
                <a:spcPts val="0"/>
              </a:spcAft>
              <a:buClr>
                <a:schemeClr val="dk1"/>
              </a:buClr>
              <a:buSzPts val="1100"/>
              <a:buFont typeface="Arial"/>
              <a:buNone/>
            </a:pPr>
            <a:r>
              <a:rPr lang="en-US" sz="1000" dirty="0">
                <a:latin typeface="Arial"/>
                <a:ea typeface="Arial"/>
                <a:cs typeface="Arial"/>
                <a:sym typeface="Arial"/>
              </a:rPr>
              <a:t>Culturally Responsive Practices for Curriculum Committees and Local Senates:</a:t>
            </a:r>
            <a:endParaRPr sz="1000" dirty="0">
              <a:latin typeface="Arial"/>
              <a:ea typeface="Arial"/>
              <a:cs typeface="Arial"/>
              <a:sym typeface="Arial"/>
            </a:endParaRPr>
          </a:p>
          <a:p>
            <a:pPr marL="114300" lvl="0" indent="-114300" algn="l" rtl="0">
              <a:lnSpc>
                <a:spcPct val="100000"/>
              </a:lnSpc>
              <a:spcBef>
                <a:spcPts val="400"/>
              </a:spcBef>
              <a:spcAft>
                <a:spcPts val="0"/>
              </a:spcAft>
              <a:buClr>
                <a:schemeClr val="dk1"/>
              </a:buClr>
              <a:buSzPts val="1100"/>
              <a:buFont typeface="Arial"/>
              <a:buNone/>
            </a:pPr>
            <a:r>
              <a:rPr lang="en-US" sz="1000" dirty="0">
                <a:latin typeface="Arial"/>
                <a:ea typeface="Arial"/>
                <a:cs typeface="Arial"/>
                <a:sym typeface="Arial"/>
              </a:rPr>
              <a:t>●  Encourage assignments, practices, and assessments that are formative in addition to summative.</a:t>
            </a:r>
            <a:endParaRPr sz="1000" dirty="0">
              <a:latin typeface="Arial"/>
              <a:ea typeface="Arial"/>
              <a:cs typeface="Arial"/>
              <a:sym typeface="Arial"/>
            </a:endParaRPr>
          </a:p>
          <a:p>
            <a:pPr marL="114300" lvl="0" indent="-114300" algn="l" rtl="0">
              <a:lnSpc>
                <a:spcPct val="100000"/>
              </a:lnSpc>
              <a:spcBef>
                <a:spcPts val="400"/>
              </a:spcBef>
              <a:spcAft>
                <a:spcPts val="0"/>
              </a:spcAft>
              <a:buClr>
                <a:schemeClr val="dk1"/>
              </a:buClr>
              <a:buSzPts val="1100"/>
              <a:buFont typeface="Arial"/>
              <a:buNone/>
            </a:pPr>
            <a:r>
              <a:rPr lang="en-US" sz="1000" dirty="0">
                <a:latin typeface="Arial"/>
                <a:ea typeface="Arial"/>
                <a:cs typeface="Arial"/>
                <a:sym typeface="Arial"/>
              </a:rPr>
              <a:t>●  Review for a variety of methods of evaluations, assignments, and assessments.</a:t>
            </a:r>
            <a:endParaRPr sz="1000" dirty="0">
              <a:latin typeface="Arial"/>
              <a:ea typeface="Arial"/>
              <a:cs typeface="Arial"/>
              <a:sym typeface="Arial"/>
            </a:endParaRPr>
          </a:p>
          <a:p>
            <a:pPr marL="114300" lvl="0" indent="-114300" algn="l" rtl="0">
              <a:lnSpc>
                <a:spcPct val="100000"/>
              </a:lnSpc>
              <a:spcBef>
                <a:spcPts val="400"/>
              </a:spcBef>
              <a:spcAft>
                <a:spcPts val="0"/>
              </a:spcAft>
              <a:buClr>
                <a:schemeClr val="dk1"/>
              </a:buClr>
              <a:buSzPts val="1100"/>
              <a:buFont typeface="Arial"/>
              <a:buNone/>
            </a:pPr>
            <a:r>
              <a:rPr lang="en-US" sz="1000" dirty="0">
                <a:latin typeface="Arial"/>
                <a:ea typeface="Arial"/>
                <a:cs typeface="Arial"/>
                <a:sym typeface="Arial"/>
              </a:rPr>
              <a:t>●  Encourage and provide professional development for the creation of authentic assessments.</a:t>
            </a:r>
            <a:endParaRPr sz="1000" dirty="0"/>
          </a:p>
          <a:p>
            <a:pPr marL="0" lvl="0" indent="0" algn="l" rtl="0">
              <a:spcBef>
                <a:spcPts val="400"/>
              </a:spcBef>
              <a:spcAft>
                <a:spcPts val="0"/>
              </a:spcAft>
              <a:buNone/>
            </a:pPr>
            <a:endParaRPr dirty="0"/>
          </a:p>
        </p:txBody>
      </p:sp>
      <p:sp>
        <p:nvSpPr>
          <p:cNvPr id="154" name="Google Shape;15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Stephanie </a:t>
            </a:r>
            <a:endParaRPr dirty="0"/>
          </a:p>
        </p:txBody>
      </p:sp>
      <p:sp>
        <p:nvSpPr>
          <p:cNvPr id="161" name="Google Shape;16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Stephanie </a:t>
            </a:r>
            <a:endParaRPr dirty="0"/>
          </a:p>
        </p:txBody>
      </p:sp>
      <p:sp>
        <p:nvSpPr>
          <p:cNvPr id="168" name="Google Shape;16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Stephanie </a:t>
            </a:r>
            <a:endParaRPr dirty="0"/>
          </a:p>
        </p:txBody>
      </p:sp>
      <p:sp>
        <p:nvSpPr>
          <p:cNvPr id="45" name="Google Shape;4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Stephanie </a:t>
            </a:r>
            <a:endParaRPr dirty="0"/>
          </a:p>
        </p:txBody>
      </p:sp>
      <p:sp>
        <p:nvSpPr>
          <p:cNvPr id="175" name="Google Shape;17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Stephanie </a:t>
            </a:r>
            <a:endParaRPr dirty="0"/>
          </a:p>
        </p:txBody>
      </p:sp>
      <p:sp>
        <p:nvSpPr>
          <p:cNvPr id="182" name="Google Shape;18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205cef4d09_4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205cef4d09_4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All </a:t>
            </a:r>
            <a:endParaRPr dirty="0"/>
          </a:p>
        </p:txBody>
      </p:sp>
      <p:sp>
        <p:nvSpPr>
          <p:cNvPr id="190" name="Google Shape;190;g1205cef4d09_4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Stephanie </a:t>
            </a:r>
            <a:endParaRPr dirty="0"/>
          </a:p>
        </p:txBody>
      </p:sp>
      <p:sp>
        <p:nvSpPr>
          <p:cNvPr id="52" name="Google Shape;5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205cef4d09_4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05cef4d09_4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000" dirty="0"/>
              <a:t>Michelle  </a:t>
            </a:r>
            <a:endParaRPr sz="1000" dirty="0"/>
          </a:p>
          <a:p>
            <a:pPr marL="0" lvl="0" indent="0" algn="l" rtl="0">
              <a:lnSpc>
                <a:spcPct val="90000"/>
              </a:lnSpc>
              <a:spcBef>
                <a:spcPts val="1000"/>
              </a:spcBef>
              <a:spcAft>
                <a:spcPts val="0"/>
              </a:spcAft>
              <a:buNone/>
            </a:pPr>
            <a:r>
              <a:rPr lang="en-US" sz="1000" dirty="0">
                <a:solidFill>
                  <a:srgbClr val="404040"/>
                </a:solidFill>
                <a:latin typeface="Arial"/>
                <a:ea typeface="Arial"/>
                <a:cs typeface="Arial"/>
                <a:sym typeface="Arial"/>
              </a:rPr>
              <a:t>1. Be true to yourself. We want to create an atmosphere for open, honest exchange. </a:t>
            </a:r>
            <a:endParaRPr sz="1000" dirty="0">
              <a:solidFill>
                <a:srgbClr val="404040"/>
              </a:solidFill>
              <a:latin typeface="Arial"/>
              <a:ea typeface="Arial"/>
              <a:cs typeface="Arial"/>
              <a:sym typeface="Arial"/>
            </a:endParaRPr>
          </a:p>
          <a:p>
            <a:pPr marL="0" lvl="0" indent="0" algn="l" rtl="0">
              <a:lnSpc>
                <a:spcPct val="90000"/>
              </a:lnSpc>
              <a:spcBef>
                <a:spcPts val="1000"/>
              </a:spcBef>
              <a:spcAft>
                <a:spcPts val="0"/>
              </a:spcAft>
              <a:buNone/>
            </a:pPr>
            <a:r>
              <a:rPr lang="en-US" sz="1000" dirty="0">
                <a:solidFill>
                  <a:srgbClr val="404040"/>
                </a:solidFill>
                <a:latin typeface="Arial"/>
                <a:ea typeface="Arial"/>
                <a:cs typeface="Arial"/>
                <a:sym typeface="Arial"/>
              </a:rPr>
              <a:t>2. Commit to learning from each other. Listen to each other and acknowledge that we all come from different backgrounds, skills, interests, abilities, and values. We realize that it is these very differences that will increase our awareness and understanding through this process. </a:t>
            </a:r>
            <a:endParaRPr sz="1000" dirty="0">
              <a:solidFill>
                <a:srgbClr val="404040"/>
              </a:solidFill>
              <a:latin typeface="Arial"/>
              <a:ea typeface="Arial"/>
              <a:cs typeface="Arial"/>
              <a:sym typeface="Arial"/>
            </a:endParaRPr>
          </a:p>
          <a:p>
            <a:pPr marL="0" lvl="0" indent="0" algn="l" rtl="0">
              <a:lnSpc>
                <a:spcPct val="90000"/>
              </a:lnSpc>
              <a:spcBef>
                <a:spcPts val="1000"/>
              </a:spcBef>
              <a:spcAft>
                <a:spcPts val="0"/>
              </a:spcAft>
              <a:buNone/>
            </a:pPr>
            <a:r>
              <a:rPr lang="en-US" sz="1000" dirty="0">
                <a:solidFill>
                  <a:srgbClr val="404040"/>
                </a:solidFill>
                <a:latin typeface="Arial"/>
                <a:ea typeface="Arial"/>
                <a:cs typeface="Arial"/>
                <a:sym typeface="Arial"/>
              </a:rPr>
              <a:t>3. Acknowledge each other’s experiences. We will not devalue people for their experiences, lack of experiences, or difference in interpretation of those experiences. </a:t>
            </a:r>
            <a:endParaRPr sz="1000" dirty="0">
              <a:solidFill>
                <a:srgbClr val="404040"/>
              </a:solidFill>
              <a:latin typeface="Arial"/>
              <a:ea typeface="Arial"/>
              <a:cs typeface="Arial"/>
              <a:sym typeface="Arial"/>
            </a:endParaRPr>
          </a:p>
          <a:p>
            <a:pPr marL="0" lvl="0" indent="0" algn="l" rtl="0">
              <a:lnSpc>
                <a:spcPct val="90000"/>
              </a:lnSpc>
              <a:spcBef>
                <a:spcPts val="1000"/>
              </a:spcBef>
              <a:spcAft>
                <a:spcPts val="0"/>
              </a:spcAft>
              <a:buNone/>
            </a:pPr>
            <a:r>
              <a:rPr lang="en-US" sz="1000" dirty="0">
                <a:solidFill>
                  <a:srgbClr val="404040"/>
                </a:solidFill>
                <a:latin typeface="Arial"/>
                <a:ea typeface="Arial"/>
                <a:cs typeface="Arial"/>
                <a:sym typeface="Arial"/>
              </a:rPr>
              <a:t>4. Trust that others are doing the best they can. We will try not to ‘freeze people in time’ but leave space for everyone to learn and change through our interactions with one another. </a:t>
            </a:r>
            <a:endParaRPr sz="1000" dirty="0">
              <a:solidFill>
                <a:srgbClr val="404040"/>
              </a:solidFill>
              <a:latin typeface="Arial"/>
              <a:ea typeface="Arial"/>
              <a:cs typeface="Arial"/>
              <a:sym typeface="Arial"/>
            </a:endParaRPr>
          </a:p>
          <a:p>
            <a:pPr marL="0" lvl="0" indent="0" algn="l" rtl="0">
              <a:lnSpc>
                <a:spcPct val="90000"/>
              </a:lnSpc>
              <a:spcBef>
                <a:spcPts val="1000"/>
              </a:spcBef>
              <a:spcAft>
                <a:spcPts val="0"/>
              </a:spcAft>
              <a:buNone/>
            </a:pPr>
            <a:r>
              <a:rPr lang="en-US" sz="1000" dirty="0">
                <a:solidFill>
                  <a:srgbClr val="404040"/>
                </a:solidFill>
                <a:latin typeface="Arial"/>
                <a:ea typeface="Arial"/>
                <a:cs typeface="Arial"/>
                <a:sym typeface="Arial"/>
              </a:rPr>
              <a:t>5. Challenge the idea and not the person. If we wish to challenge something that has been said, we will challenge the idea or the practice referred to, not the individual sharing this idea or practice. </a:t>
            </a:r>
            <a:endParaRPr sz="1000" dirty="0">
              <a:solidFill>
                <a:srgbClr val="404040"/>
              </a:solidFill>
              <a:latin typeface="Arial"/>
              <a:ea typeface="Arial"/>
              <a:cs typeface="Arial"/>
              <a:sym typeface="Arial"/>
            </a:endParaRPr>
          </a:p>
          <a:p>
            <a:pPr marL="0" lvl="0" indent="0" algn="l" rtl="0">
              <a:lnSpc>
                <a:spcPct val="90000"/>
              </a:lnSpc>
              <a:spcBef>
                <a:spcPts val="1000"/>
              </a:spcBef>
              <a:spcAft>
                <a:spcPts val="0"/>
              </a:spcAft>
              <a:buNone/>
            </a:pPr>
            <a:r>
              <a:rPr lang="en-US" sz="1000" dirty="0">
                <a:solidFill>
                  <a:srgbClr val="404040"/>
                </a:solidFill>
                <a:latin typeface="Arial"/>
                <a:ea typeface="Arial"/>
                <a:cs typeface="Arial"/>
                <a:sym typeface="Arial"/>
              </a:rPr>
              <a:t>6. Speak your discomfort. If something is bothering you and you are open to sharing, please share it with the group. Often our emotional reactions to this process offer the most valuable learning opportunities. </a:t>
            </a:r>
            <a:endParaRPr sz="1000" dirty="0">
              <a:solidFill>
                <a:srgbClr val="404040"/>
              </a:solidFill>
              <a:latin typeface="Arial"/>
              <a:ea typeface="Arial"/>
              <a:cs typeface="Arial"/>
              <a:sym typeface="Arial"/>
            </a:endParaRPr>
          </a:p>
          <a:p>
            <a:pPr marL="0" lvl="0" indent="0" algn="l" rtl="0">
              <a:lnSpc>
                <a:spcPct val="90000"/>
              </a:lnSpc>
              <a:spcBef>
                <a:spcPts val="1000"/>
              </a:spcBef>
              <a:spcAft>
                <a:spcPts val="0"/>
              </a:spcAft>
              <a:buNone/>
            </a:pPr>
            <a:r>
              <a:rPr lang="en-US" sz="1000" dirty="0">
                <a:solidFill>
                  <a:srgbClr val="404040"/>
                </a:solidFill>
                <a:latin typeface="Arial"/>
                <a:ea typeface="Arial"/>
                <a:cs typeface="Arial"/>
                <a:sym typeface="Arial"/>
              </a:rPr>
              <a:t>7. Step Up, Step Back. Be mindful of taking up much more space than others. On the same note, empower yourself to speak up when others are dominating the conversation. </a:t>
            </a:r>
            <a:endParaRPr sz="1000" dirty="0">
              <a:solidFill>
                <a:srgbClr val="404040"/>
              </a:solidFill>
              <a:latin typeface="Arial"/>
              <a:ea typeface="Arial"/>
              <a:cs typeface="Arial"/>
              <a:sym typeface="Arial"/>
            </a:endParaRPr>
          </a:p>
          <a:p>
            <a:pPr marL="0" lvl="0" indent="0" algn="l" rtl="0">
              <a:lnSpc>
                <a:spcPct val="90000"/>
              </a:lnSpc>
              <a:spcBef>
                <a:spcPts val="1000"/>
              </a:spcBef>
              <a:spcAft>
                <a:spcPts val="0"/>
              </a:spcAft>
              <a:buNone/>
            </a:pPr>
            <a:r>
              <a:rPr lang="en-US" sz="1000" dirty="0">
                <a:solidFill>
                  <a:srgbClr val="404040"/>
                </a:solidFill>
                <a:latin typeface="Arial"/>
                <a:ea typeface="Arial"/>
                <a:cs typeface="Arial"/>
                <a:sym typeface="Arial"/>
              </a:rPr>
              <a:t>(adapted from the University of Michigan Program on Intergroup Relations, IGR)</a:t>
            </a:r>
            <a:endParaRPr sz="1000" dirty="0">
              <a:solidFill>
                <a:srgbClr val="404040"/>
              </a:solidFill>
              <a:latin typeface="Arial"/>
              <a:ea typeface="Arial"/>
              <a:cs typeface="Arial"/>
              <a:sym typeface="Arial"/>
            </a:endParaRPr>
          </a:p>
          <a:p>
            <a:pPr marL="457200" lvl="0" indent="-317500" algn="l" rtl="0">
              <a:spcBef>
                <a:spcPts val="360"/>
              </a:spcBef>
              <a:spcAft>
                <a:spcPts val="0"/>
              </a:spcAft>
              <a:buSzPts val="1400"/>
              <a:buChar char="●"/>
            </a:pPr>
            <a:r>
              <a:rPr lang="en-US" dirty="0"/>
              <a:t>We need to build resilience! Remember you may get it wrong and that’s okay–just keep going. </a:t>
            </a:r>
            <a:endParaRPr dirty="0"/>
          </a:p>
          <a:p>
            <a:pPr marL="457200" lvl="0" indent="-317500" algn="l" rtl="0">
              <a:spcBef>
                <a:spcPts val="0"/>
              </a:spcBef>
              <a:spcAft>
                <a:spcPts val="0"/>
              </a:spcAft>
              <a:buSzPts val="1400"/>
              <a:buChar char="●"/>
            </a:pPr>
            <a:r>
              <a:rPr lang="en-US" dirty="0"/>
              <a:t>Change is easy when you demand it, but change is hard when you live it! </a:t>
            </a:r>
            <a:endParaRPr dirty="0"/>
          </a:p>
          <a:p>
            <a:pPr marL="457200" lvl="0" indent="-317500" algn="l" rtl="0">
              <a:spcBef>
                <a:spcPts val="0"/>
              </a:spcBef>
              <a:spcAft>
                <a:spcPts val="0"/>
              </a:spcAft>
              <a:buSzPts val="1400"/>
              <a:buChar char="●"/>
            </a:pPr>
            <a:r>
              <a:rPr lang="en-US" dirty="0"/>
              <a:t>Expect push back but continue the work. </a:t>
            </a:r>
            <a:endParaRPr dirty="0"/>
          </a:p>
        </p:txBody>
      </p:sp>
      <p:sp>
        <p:nvSpPr>
          <p:cNvPr id="60" name="Google Shape;60;g1205cef4d09_4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Michelle  </a:t>
            </a:r>
            <a:endParaRPr dirty="0"/>
          </a:p>
        </p:txBody>
      </p:sp>
      <p:sp>
        <p:nvSpPr>
          <p:cNvPr id="67" name="Google Shape;6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205cef4d09_4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205cef4d09_4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Karla </a:t>
            </a:r>
            <a:endParaRPr dirty="0"/>
          </a:p>
          <a:p>
            <a:pPr marL="0" lvl="0" indent="0" algn="l" rtl="0">
              <a:spcBef>
                <a:spcPts val="360"/>
              </a:spcBef>
              <a:spcAft>
                <a:spcPts val="0"/>
              </a:spcAft>
              <a:buNone/>
            </a:pPr>
            <a:r>
              <a:rPr lang="en-US" sz="1100" u="sng" dirty="0">
                <a:solidFill>
                  <a:schemeClr val="hlink"/>
                </a:solidFill>
                <a:latin typeface="Arial"/>
                <a:ea typeface="Arial"/>
                <a:cs typeface="Arial"/>
                <a:sym typeface="Arial"/>
                <a:hlinkClick r:id="rId3"/>
              </a:rPr>
              <a:t>Academic Freedom and Equity | ASCCC</a:t>
            </a:r>
            <a:r>
              <a:rPr lang="en-US" dirty="0"/>
              <a:t> (for reference)</a:t>
            </a:r>
            <a:endParaRPr dirty="0"/>
          </a:p>
        </p:txBody>
      </p:sp>
      <p:sp>
        <p:nvSpPr>
          <p:cNvPr id="75" name="Google Shape;75;g1205cef4d09_4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Michelle </a:t>
            </a:r>
            <a:endParaRPr dirty="0"/>
          </a:p>
          <a:p>
            <a:pPr marL="457200" lvl="0" indent="-317500" algn="l" rtl="0">
              <a:spcBef>
                <a:spcPts val="360"/>
              </a:spcBef>
              <a:spcAft>
                <a:spcPts val="0"/>
              </a:spcAft>
              <a:buSzPts val="1400"/>
              <a:buChar char="●"/>
            </a:pPr>
            <a:r>
              <a:rPr lang="en-US" dirty="0"/>
              <a:t>racism is not a thing of the past; it’s dangerous to think so, as there are still significant impacts of racism</a:t>
            </a:r>
            <a:endParaRPr dirty="0"/>
          </a:p>
          <a:p>
            <a:pPr marL="457200" lvl="0" indent="-317500" algn="l" rtl="0">
              <a:spcBef>
                <a:spcPts val="0"/>
              </a:spcBef>
              <a:spcAft>
                <a:spcPts val="0"/>
              </a:spcAft>
              <a:buSzPts val="1400"/>
              <a:buChar char="●"/>
            </a:pPr>
            <a:r>
              <a:rPr lang="en-US" dirty="0"/>
              <a:t>remember we are speaking of collective action and impacts; not individual intention (that’s an equity detour when we try to blame individuals instead of address the impact of the behavior)</a:t>
            </a:r>
            <a:endParaRPr dirty="0"/>
          </a:p>
          <a:p>
            <a:pPr marL="457200" lvl="0" indent="-317500" algn="l" rtl="0">
              <a:spcBef>
                <a:spcPts val="0"/>
              </a:spcBef>
              <a:spcAft>
                <a:spcPts val="0"/>
              </a:spcAft>
              <a:buSzPts val="1400"/>
              <a:buChar char="●"/>
            </a:pPr>
            <a:r>
              <a:rPr lang="en-US" dirty="0"/>
              <a:t>we need to actively and intentionally address race-neutrality in policy and procedures that actually uphold status quo, dominant power in decision-making</a:t>
            </a:r>
            <a:endParaRPr dirty="0"/>
          </a:p>
          <a:p>
            <a:pPr marL="457200" lvl="0" indent="-317500" algn="l" rtl="0">
              <a:spcBef>
                <a:spcPts val="0"/>
              </a:spcBef>
              <a:spcAft>
                <a:spcPts val="0"/>
              </a:spcAft>
              <a:buSzPts val="1400"/>
              <a:buChar char="●"/>
            </a:pPr>
            <a:r>
              <a:rPr lang="en-US" dirty="0"/>
              <a:t>who did the development of those policies and procedures rely on primarily? it may be difficult to hear–we evolve as a society in ways that we may not be comfortable with–but that is the journey!</a:t>
            </a:r>
            <a:endParaRPr dirty="0"/>
          </a:p>
          <a:p>
            <a:pPr marL="914400" lvl="1" indent="-336550" algn="l" rtl="0">
              <a:lnSpc>
                <a:spcPct val="115000"/>
              </a:lnSpc>
              <a:spcBef>
                <a:spcPts val="0"/>
              </a:spcBef>
              <a:spcAft>
                <a:spcPts val="0"/>
              </a:spcAft>
              <a:buClr>
                <a:srgbClr val="2A2A2A"/>
              </a:buClr>
              <a:buSzPts val="1700"/>
              <a:buChar char="○"/>
            </a:pPr>
            <a:r>
              <a:rPr lang="en-US" sz="1000" dirty="0">
                <a:solidFill>
                  <a:srgbClr val="2A2A2A"/>
                </a:solidFill>
                <a:highlight>
                  <a:srgbClr val="FFFFFF"/>
                </a:highlight>
                <a:latin typeface="Arial"/>
                <a:ea typeface="Arial"/>
                <a:cs typeface="Arial"/>
                <a:sym typeface="Arial"/>
              </a:rPr>
              <a:t>Race and races are social and political constructs, categories that society invents and manipulates when convenient. (</a:t>
            </a:r>
            <a:r>
              <a:rPr lang="en-US" sz="1000" u="sng" dirty="0">
                <a:solidFill>
                  <a:schemeClr val="hlink"/>
                </a:solidFill>
                <a:highlight>
                  <a:srgbClr val="FFFFFF"/>
                </a:highlight>
                <a:latin typeface="Arial"/>
                <a:ea typeface="Arial"/>
                <a:cs typeface="Arial"/>
                <a:sym typeface="Arial"/>
                <a:hlinkClick r:id="rId3"/>
              </a:rPr>
              <a:t>https://neaedjustice.org/social-justice-issues/racial-justice/seven-harmful-racial-discourse-practices-to-avoid/</a:t>
            </a:r>
            <a:r>
              <a:rPr lang="en-US" sz="1000" dirty="0">
                <a:solidFill>
                  <a:srgbClr val="2A2A2A"/>
                </a:solidFill>
                <a:highlight>
                  <a:srgbClr val="FFFFFF"/>
                </a:highlight>
                <a:latin typeface="Arial"/>
                <a:ea typeface="Arial"/>
                <a:cs typeface="Arial"/>
                <a:sym typeface="Arial"/>
              </a:rPr>
              <a:t>; </a:t>
            </a:r>
            <a:r>
              <a:rPr lang="en-US" sz="1000" u="sng" dirty="0">
                <a:solidFill>
                  <a:schemeClr val="hlink"/>
                </a:solidFill>
                <a:highlight>
                  <a:srgbClr val="FFFFFF"/>
                </a:highlight>
                <a:latin typeface="Arial"/>
                <a:ea typeface="Arial"/>
                <a:cs typeface="Arial"/>
                <a:sym typeface="Arial"/>
                <a:hlinkClick r:id="rId4"/>
              </a:rPr>
              <a:t>http://www.miller3group.com/Articles/What_Does_It_Really_Mean.pdf</a:t>
            </a:r>
            <a:r>
              <a:rPr lang="en-US" sz="1000" dirty="0">
                <a:solidFill>
                  <a:srgbClr val="2A2A2A"/>
                </a:solidFill>
                <a:highlight>
                  <a:srgbClr val="FFFFFF"/>
                </a:highlight>
                <a:latin typeface="Arial"/>
                <a:ea typeface="Arial"/>
                <a:cs typeface="Arial"/>
                <a:sym typeface="Arial"/>
              </a:rPr>
              <a:t>) </a:t>
            </a:r>
            <a:endParaRPr sz="1000" dirty="0"/>
          </a:p>
        </p:txBody>
      </p:sp>
      <p:sp>
        <p:nvSpPr>
          <p:cNvPr id="82" name="Google Shape;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Michelle and Stephanie </a:t>
            </a:r>
            <a:endParaRPr dirty="0"/>
          </a:p>
          <a:p>
            <a:pPr marL="457200" lvl="0" indent="-317500" algn="l" rtl="0">
              <a:spcBef>
                <a:spcPts val="360"/>
              </a:spcBef>
              <a:spcAft>
                <a:spcPts val="0"/>
              </a:spcAft>
              <a:buSzPts val="1400"/>
              <a:buChar char="●"/>
            </a:pPr>
            <a:r>
              <a:rPr lang="en-US" dirty="0"/>
              <a:t>Building relationships- Intentional space for relationships and trust.</a:t>
            </a:r>
            <a:endParaRPr dirty="0"/>
          </a:p>
          <a:p>
            <a:pPr marL="457200" lvl="0" indent="-317500" algn="l" rtl="0">
              <a:spcBef>
                <a:spcPts val="0"/>
              </a:spcBef>
              <a:spcAft>
                <a:spcPts val="0"/>
              </a:spcAft>
              <a:buSzPts val="1400"/>
              <a:buChar char="●"/>
            </a:pPr>
            <a:r>
              <a:rPr lang="en-US" dirty="0"/>
              <a:t>Focus on leadership and supporting curricular conversations. </a:t>
            </a:r>
            <a:endParaRPr dirty="0"/>
          </a:p>
        </p:txBody>
      </p:sp>
      <p:sp>
        <p:nvSpPr>
          <p:cNvPr id="89" name="Google Shape;8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Stephanie </a:t>
            </a:r>
            <a:endParaRPr dirty="0"/>
          </a:p>
        </p:txBody>
      </p:sp>
      <p:sp>
        <p:nvSpPr>
          <p:cNvPr id="96" name="Google Shape;9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959005" y="4683512"/>
            <a:ext cx="10432249" cy="173666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Slide A">
  <p:cSld name="Section Slide A">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a:stretch/>
        </p:blipFill>
        <p:spPr>
          <a:xfrm>
            <a:off x="0" y="0"/>
            <a:ext cx="3840163" cy="2352675"/>
          </a:xfrm>
          <a:prstGeom prst="rect">
            <a:avLst/>
          </a:prstGeom>
          <a:noFill/>
          <a:ln>
            <a:noFill/>
          </a:ln>
        </p:spPr>
      </p:pic>
      <p:sp>
        <p:nvSpPr>
          <p:cNvPr id="17" name="Google Shape;17;p3"/>
          <p:cNvSpPr/>
          <p:nvPr/>
        </p:nvSpPr>
        <p:spPr>
          <a:xfrm>
            <a:off x="3678238" y="0"/>
            <a:ext cx="8513762" cy="235267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chemeClr val="lt1"/>
                </a:solidFill>
                <a:latin typeface="Arial"/>
                <a:ea typeface="Arial"/>
                <a:cs typeface="Arial"/>
                <a:sym typeface="Arial"/>
              </a:rPr>
              <a:t> </a:t>
            </a:r>
            <a:endParaRPr dirty="0"/>
          </a:p>
        </p:txBody>
      </p:sp>
      <p:pic>
        <p:nvPicPr>
          <p:cNvPr id="18" name="Google Shape;18;p3"/>
          <p:cNvPicPr preferRelativeResize="0"/>
          <p:nvPr/>
        </p:nvPicPr>
        <p:blipFill rotWithShape="1">
          <a:blip r:embed="rId3">
            <a:alphaModFix/>
          </a:blip>
          <a:srcRect/>
          <a:stretch/>
        </p:blipFill>
        <p:spPr>
          <a:xfrm>
            <a:off x="830263" y="6376988"/>
            <a:ext cx="377825" cy="377825"/>
          </a:xfrm>
          <a:prstGeom prst="rect">
            <a:avLst/>
          </a:prstGeom>
          <a:noFill/>
          <a:ln>
            <a:noFill/>
          </a:ln>
        </p:spPr>
      </p:pic>
      <p:sp>
        <p:nvSpPr>
          <p:cNvPr id="19" name="Google Shape;19;p3"/>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400"/>
              <a:buNone/>
              <a:defRPr sz="36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404040"/>
              </a:buClr>
              <a:buSzPts val="2400"/>
              <a:buFont typeface="Arial"/>
              <a:buNone/>
              <a:defRPr sz="2400"/>
            </a:lvl1pPr>
            <a:lvl2pPr marL="914400" lvl="1" indent="-381000" algn="l">
              <a:lnSpc>
                <a:spcPct val="90000"/>
              </a:lnSpc>
              <a:spcBef>
                <a:spcPts val="500"/>
              </a:spcBef>
              <a:spcAft>
                <a:spcPts val="0"/>
              </a:spcAft>
              <a:buClr>
                <a:srgbClr val="404040"/>
              </a:buClr>
              <a:buSzPts val="2400"/>
              <a:buChar char="•"/>
              <a:defRPr sz="2400"/>
            </a:lvl2pPr>
            <a:lvl3pPr marL="1371600" lvl="2" indent="-355600" algn="l">
              <a:lnSpc>
                <a:spcPct val="90000"/>
              </a:lnSpc>
              <a:spcBef>
                <a:spcPts val="500"/>
              </a:spcBef>
              <a:spcAft>
                <a:spcPts val="0"/>
              </a:spcAft>
              <a:buClr>
                <a:srgbClr val="404040"/>
              </a:buClr>
              <a:buSzPts val="2000"/>
              <a:buChar char="•"/>
              <a:defRPr sz="2000"/>
            </a:lvl3pPr>
            <a:lvl4pPr marL="1828800" lvl="3" indent="-342900" algn="l">
              <a:lnSpc>
                <a:spcPct val="90000"/>
              </a:lnSpc>
              <a:spcBef>
                <a:spcPts val="500"/>
              </a:spcBef>
              <a:spcAft>
                <a:spcPts val="0"/>
              </a:spcAft>
              <a:buClr>
                <a:srgbClr val="404040"/>
              </a:buClr>
              <a:buSzPts val="1800"/>
              <a:buChar char="•"/>
              <a:defRPr sz="1800"/>
            </a:lvl4pPr>
            <a:lvl5pPr marL="2286000" lvl="4" indent="-355600" algn="l">
              <a:lnSpc>
                <a:spcPct val="90000"/>
              </a:lnSpc>
              <a:spcBef>
                <a:spcPts val="500"/>
              </a:spcBef>
              <a:spcAft>
                <a:spcPts val="0"/>
              </a:spcAft>
              <a:buClr>
                <a:srgbClr val="40404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 name="Google Shape;21;p3"/>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spTree>
      <p:nvGrpSpPr>
        <p:cNvPr id="1" name="Shape 22"/>
        <p:cNvGrpSpPr/>
        <p:nvPr/>
      </p:nvGrpSpPr>
      <p:grpSpPr>
        <a:xfrm>
          <a:off x="0" y="0"/>
          <a:ext cx="0" cy="0"/>
          <a:chOff x="0" y="0"/>
          <a:chExt cx="0" cy="0"/>
        </a:xfrm>
      </p:grpSpPr>
      <p:pic>
        <p:nvPicPr>
          <p:cNvPr id="23" name="Google Shape;23;p4"/>
          <p:cNvPicPr preferRelativeResize="0"/>
          <p:nvPr/>
        </p:nvPicPr>
        <p:blipFill rotWithShape="1">
          <a:blip r:embed="rId2">
            <a:alphaModFix/>
          </a:blip>
          <a:srcRect/>
          <a:stretch/>
        </p:blipFill>
        <p:spPr>
          <a:xfrm>
            <a:off x="1277938" y="6376988"/>
            <a:ext cx="377825" cy="377825"/>
          </a:xfrm>
          <a:prstGeom prst="rect">
            <a:avLst/>
          </a:prstGeom>
          <a:noFill/>
          <a:ln>
            <a:noFill/>
          </a:ln>
        </p:spPr>
      </p:pic>
      <p:pic>
        <p:nvPicPr>
          <p:cNvPr id="24" name="Google Shape;24;p4"/>
          <p:cNvPicPr preferRelativeResize="0"/>
          <p:nvPr/>
        </p:nvPicPr>
        <p:blipFill rotWithShape="1">
          <a:blip r:embed="rId3">
            <a:alphaModFix/>
          </a:blip>
          <a:srcRect/>
          <a:stretch/>
        </p:blipFill>
        <p:spPr>
          <a:xfrm>
            <a:off x="0" y="0"/>
            <a:ext cx="822325" cy="6858000"/>
          </a:xfrm>
          <a:prstGeom prst="rect">
            <a:avLst/>
          </a:prstGeom>
          <a:noFill/>
          <a:ln>
            <a:noFill/>
          </a:ln>
        </p:spPr>
      </p:pic>
      <p:sp>
        <p:nvSpPr>
          <p:cNvPr id="25" name="Google Shape;25;p4"/>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spTree>
      <p:nvGrpSpPr>
        <p:cNvPr id="1" name="Shape 29"/>
        <p:cNvGrpSpPr/>
        <p:nvPr/>
      </p:nvGrpSpPr>
      <p:grpSpPr>
        <a:xfrm>
          <a:off x="0" y="0"/>
          <a:ext cx="0" cy="0"/>
          <a:chOff x="0" y="0"/>
          <a:chExt cx="0" cy="0"/>
        </a:xfrm>
      </p:grpSpPr>
      <p:pic>
        <p:nvPicPr>
          <p:cNvPr id="30" name="Google Shape;30;p5"/>
          <p:cNvPicPr preferRelativeResize="0"/>
          <p:nvPr/>
        </p:nvPicPr>
        <p:blipFill rotWithShape="1">
          <a:blip r:embed="rId2">
            <a:alphaModFix/>
          </a:blip>
          <a:srcRect/>
          <a:stretch/>
        </p:blipFill>
        <p:spPr>
          <a:xfrm>
            <a:off x="1277938" y="6376988"/>
            <a:ext cx="377825" cy="377825"/>
          </a:xfrm>
          <a:prstGeom prst="rect">
            <a:avLst/>
          </a:prstGeom>
          <a:noFill/>
          <a:ln>
            <a:noFill/>
          </a:ln>
        </p:spPr>
      </p:pic>
      <p:pic>
        <p:nvPicPr>
          <p:cNvPr id="31" name="Google Shape;31;p5"/>
          <p:cNvPicPr preferRelativeResize="0"/>
          <p:nvPr/>
        </p:nvPicPr>
        <p:blipFill rotWithShape="1">
          <a:blip r:embed="rId3">
            <a:alphaModFix/>
          </a:blip>
          <a:srcRect/>
          <a:stretch/>
        </p:blipFill>
        <p:spPr>
          <a:xfrm>
            <a:off x="0" y="0"/>
            <a:ext cx="822325" cy="6858000"/>
          </a:xfrm>
          <a:prstGeom prst="rect">
            <a:avLst/>
          </a:prstGeom>
          <a:noFill/>
          <a:ln>
            <a:noFill/>
          </a:ln>
        </p:spPr>
      </p:pic>
      <p:sp>
        <p:nvSpPr>
          <p:cNvPr id="32" name="Google Shape;32;p5"/>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pic>
        <p:nvPicPr>
          <p:cNvPr id="36" name="Google Shape;36;p6"/>
          <p:cNvPicPr preferRelativeResize="0"/>
          <p:nvPr/>
        </p:nvPicPr>
        <p:blipFill rotWithShape="1">
          <a:blip r:embed="rId2">
            <a:alphaModFix/>
          </a:blip>
          <a:srcRect/>
          <a:stretch/>
        </p:blipFill>
        <p:spPr>
          <a:xfrm>
            <a:off x="830263" y="6376988"/>
            <a:ext cx="377825" cy="377825"/>
          </a:xfrm>
          <a:prstGeom prst="rect">
            <a:avLst/>
          </a:prstGeom>
          <a:noFill/>
          <a:ln>
            <a:noFill/>
          </a:ln>
        </p:spPr>
      </p:pic>
      <p:sp>
        <p:nvSpPr>
          <p:cNvPr id="37" name="Google Shape;37;p6"/>
          <p:cNvSpPr txBox="1">
            <a:spLocks noGrp="1"/>
          </p:cNvSpPr>
          <p:nvPr>
            <p:ph type="sldNum" idx="12"/>
          </p:nvPr>
        </p:nvSpPr>
        <p:spPr>
          <a:xfrm>
            <a:off x="10298113" y="6356350"/>
            <a:ext cx="10556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77938" y="365125"/>
            <a:ext cx="10075862"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1pPr>
            <a:lvl2pPr marR="0" lvl="1"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2pPr>
            <a:lvl3pPr marR="0" lvl="2"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3pPr>
            <a:lvl4pPr marR="0" lvl="3"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4pPr>
            <a:lvl5pPr marR="0" lvl="4"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5pPr>
            <a:lvl6pPr marR="0" lvl="5"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6pPr>
            <a:lvl7pPr marR="0" lvl="6"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7pPr>
            <a:lvl8pPr marR="0" lvl="7"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8pPr>
            <a:lvl9pPr marR="0" lvl="8"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9pPr>
          </a:lstStyle>
          <a:p>
            <a:endParaRPr/>
          </a:p>
        </p:txBody>
      </p:sp>
      <p:sp>
        <p:nvSpPr>
          <p:cNvPr id="11" name="Google Shape;11;p1"/>
          <p:cNvSpPr txBox="1">
            <a:spLocks noGrp="1"/>
          </p:cNvSpPr>
          <p:nvPr>
            <p:ph type="body" idx="1"/>
          </p:nvPr>
        </p:nvSpPr>
        <p:spPr>
          <a:xfrm>
            <a:off x="1289050" y="1825625"/>
            <a:ext cx="1006475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404040"/>
              </a:buClr>
              <a:buSzPts val="2400"/>
              <a:buFont typeface="Arial"/>
              <a:buChar char="•"/>
              <a:defRPr sz="2400" b="0" i="0" u="none" strike="noStrike" cap="none">
                <a:solidFill>
                  <a:srgbClr val="404040"/>
                </a:solidFill>
                <a:latin typeface="Arial"/>
                <a:ea typeface="Arial"/>
                <a:cs typeface="Arial"/>
                <a:sym typeface="Arial"/>
              </a:defRPr>
            </a:lvl1pPr>
            <a:lvl2pPr marL="914400" marR="0" lvl="1" indent="-368300" algn="l" rtl="0">
              <a:lnSpc>
                <a:spcPct val="90000"/>
              </a:lnSpc>
              <a:spcBef>
                <a:spcPts val="500"/>
              </a:spcBef>
              <a:spcAft>
                <a:spcPts val="0"/>
              </a:spcAft>
              <a:buClr>
                <a:srgbClr val="404040"/>
              </a:buClr>
              <a:buSzPts val="2200"/>
              <a:buFont typeface="Arial"/>
              <a:buChar char="•"/>
              <a:defRPr sz="2200" b="0" i="0" u="none" strike="noStrike" cap="none">
                <a:solidFill>
                  <a:srgbClr val="404040"/>
                </a:solidFill>
                <a:latin typeface="Arial"/>
                <a:ea typeface="Arial"/>
                <a:cs typeface="Arial"/>
                <a:sym typeface="Arial"/>
              </a:defRPr>
            </a:lvl2pPr>
            <a:lvl3pPr marL="1371600" marR="0" lvl="2" indent="-355600" algn="l" rtl="0">
              <a:lnSpc>
                <a:spcPct val="90000"/>
              </a:lnSpc>
              <a:spcBef>
                <a:spcPts val="500"/>
              </a:spcBef>
              <a:spcAft>
                <a:spcPts val="0"/>
              </a:spcAft>
              <a:buClr>
                <a:srgbClr val="404040"/>
              </a:buClr>
              <a:buSzPts val="2000"/>
              <a:buFont typeface="Arial"/>
              <a:buChar char="•"/>
              <a:defRPr sz="2000" b="0" i="0" u="none" strike="noStrike" cap="none">
                <a:solidFill>
                  <a:srgbClr val="404040"/>
                </a:solidFill>
                <a:latin typeface="Arial"/>
                <a:ea typeface="Arial"/>
                <a:cs typeface="Arial"/>
                <a:sym typeface="Arial"/>
              </a:defRPr>
            </a:lvl3pPr>
            <a:lvl4pPr marL="1828800" marR="0" lvl="3"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4pPr>
            <a:lvl5pPr marL="2286000" marR="0" lvl="4"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rtl="0">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sccc.org/sites/default/files/2022-03/DEI%20in%20Curriculum%20Model%20Principles%20and%20Practices_Final%202.25.22.doc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sccc.org/sites/default/files/Academic_Freedom_F20.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asccc.org/content/academic-freedom-and-equity"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sccc.org/resolutions/adding-culturally-responsive-curriculum-equity-mindedness-and-anti-racism-course-outlin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asccc.org/sites/default/files/Anti-Racism_Education_F20.pdf" TargetMode="External"/><Relationship Id="rId4" Type="http://schemas.openxmlformats.org/officeDocument/2006/relationships/hyperlink" Target="https://www.asccc.org/resolutions/developing-anti-racism-diversity-equity-and-inclusion-curriculum-audit-proce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958850" y="4683125"/>
            <a:ext cx="10433050" cy="173672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None/>
            </a:pPr>
            <a:r>
              <a:rPr lang="en-US" b="1" dirty="0"/>
              <a:t>Acknowledging Power and Race in Academia with DEIA</a:t>
            </a:r>
            <a:br>
              <a:rPr lang="en-US" b="1" dirty="0"/>
            </a:br>
            <a:r>
              <a:rPr lang="en-US" b="1" dirty="0"/>
              <a:t>Curriculum Equity Planning Tool</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dirty="0"/>
              <a:t>5C: Collective work on DEI and Curriculum </a:t>
            </a:r>
            <a:endParaRPr dirty="0"/>
          </a:p>
        </p:txBody>
      </p:sp>
      <p:sp>
        <p:nvSpPr>
          <p:cNvPr id="106" name="Google Shape;106;p16"/>
          <p:cNvSpPr txBox="1">
            <a:spLocks noGrp="1"/>
          </p:cNvSpPr>
          <p:nvPr>
            <p:ph type="body" idx="1"/>
          </p:nvPr>
        </p:nvSpPr>
        <p:spPr>
          <a:xfrm>
            <a:off x="829994" y="2662568"/>
            <a:ext cx="10523700" cy="3569400"/>
          </a:xfrm>
          <a:prstGeom prst="rect">
            <a:avLst/>
          </a:prstGeom>
          <a:noFill/>
          <a:ln>
            <a:noFill/>
          </a:ln>
        </p:spPr>
        <p:txBody>
          <a:bodyPr spcFirstLastPara="1" wrap="square" lIns="91425" tIns="45700" rIns="91425" bIns="45700" anchor="t" anchorCtr="0">
            <a:noAutofit/>
          </a:bodyPr>
          <a:lstStyle/>
          <a:p>
            <a:pPr marL="0" lvl="0" indent="0" algn="just" rtl="0">
              <a:lnSpc>
                <a:spcPct val="130000"/>
              </a:lnSpc>
              <a:spcBef>
                <a:spcPts val="0"/>
              </a:spcBef>
              <a:spcAft>
                <a:spcPts val="0"/>
              </a:spcAft>
              <a:buNone/>
            </a:pPr>
            <a:r>
              <a:rPr lang="en-US" sz="1900" dirty="0">
                <a:solidFill>
                  <a:srgbClr val="000000"/>
                </a:solidFill>
                <a:latin typeface="Source Sans Pro"/>
                <a:ea typeface="Source Sans Pro"/>
                <a:cs typeface="Source Sans Pro"/>
                <a:sym typeface="Source Sans Pro"/>
              </a:rPr>
              <a:t>As colleges design curricula to meet the needs of our diverse student populations, it is recommended that colleges address innovative ways to approach curricular design and the curricular impacts on student success as an opportunity to eliminate equity gaps.  The California Community College Curriculum Committee (5C) recommends framing dialogue and decision-making for reimagining curriculum through an equity lens using the following principles:    </a:t>
            </a:r>
            <a:endParaRPr sz="1900" dirty="0">
              <a:solidFill>
                <a:srgbClr val="000000"/>
              </a:solidFill>
              <a:latin typeface="Source Sans Pro"/>
              <a:ea typeface="Source Sans Pro"/>
              <a:cs typeface="Source Sans Pro"/>
              <a:sym typeface="Source Sans Pro"/>
            </a:endParaRPr>
          </a:p>
          <a:p>
            <a:pPr marL="457200" lvl="0" indent="-349250" algn="just" rtl="0">
              <a:lnSpc>
                <a:spcPct val="130000"/>
              </a:lnSpc>
              <a:spcBef>
                <a:spcPts val="0"/>
              </a:spcBef>
              <a:spcAft>
                <a:spcPts val="0"/>
              </a:spcAft>
              <a:buClr>
                <a:srgbClr val="000000"/>
              </a:buClr>
              <a:buSzPts val="1900"/>
              <a:buFont typeface="Source Sans Pro"/>
              <a:buChar char="●"/>
            </a:pPr>
            <a:r>
              <a:rPr lang="en-US" sz="1900" dirty="0">
                <a:solidFill>
                  <a:srgbClr val="000000"/>
                </a:solidFill>
                <a:latin typeface="Source Sans Pro"/>
                <a:ea typeface="Source Sans Pro"/>
                <a:cs typeface="Source Sans Pro"/>
                <a:sym typeface="Source Sans Pro"/>
              </a:rPr>
              <a:t>Principle 1: Commitment to curricular diversity, culturally responsive content, and anti-racism </a:t>
            </a:r>
            <a:endParaRPr sz="1900" strike="sngStrike" dirty="0">
              <a:solidFill>
                <a:srgbClr val="000000"/>
              </a:solidFill>
              <a:latin typeface="Source Sans Pro"/>
              <a:ea typeface="Source Sans Pro"/>
              <a:cs typeface="Source Sans Pro"/>
              <a:sym typeface="Source Sans Pro"/>
            </a:endParaRPr>
          </a:p>
          <a:p>
            <a:pPr marL="457200" lvl="0" indent="-349250" algn="just" rtl="0">
              <a:lnSpc>
                <a:spcPct val="130000"/>
              </a:lnSpc>
              <a:spcBef>
                <a:spcPts val="0"/>
              </a:spcBef>
              <a:spcAft>
                <a:spcPts val="0"/>
              </a:spcAft>
              <a:buClr>
                <a:srgbClr val="000000"/>
              </a:buClr>
              <a:buSzPts val="1900"/>
              <a:buFont typeface="Source Sans Pro"/>
              <a:buChar char="●"/>
            </a:pPr>
            <a:r>
              <a:rPr lang="en-US" sz="1900" dirty="0">
                <a:solidFill>
                  <a:srgbClr val="000000"/>
                </a:solidFill>
                <a:latin typeface="Source Sans Pro"/>
                <a:ea typeface="Source Sans Pro"/>
                <a:cs typeface="Source Sans Pro"/>
                <a:sym typeface="Source Sans Pro"/>
              </a:rPr>
              <a:t>Principle 2: Commitment to change policies to remove systemic barriers to student success and equity</a:t>
            </a:r>
            <a:endParaRPr sz="1900" dirty="0">
              <a:solidFill>
                <a:srgbClr val="000000"/>
              </a:solidFill>
              <a:latin typeface="Source Sans Pro"/>
              <a:ea typeface="Source Sans Pro"/>
              <a:cs typeface="Source Sans Pro"/>
              <a:sym typeface="Source Sans Pro"/>
            </a:endParaRPr>
          </a:p>
          <a:p>
            <a:pPr marL="457200" lvl="0" indent="-349250" algn="just" rtl="0">
              <a:lnSpc>
                <a:spcPct val="130000"/>
              </a:lnSpc>
              <a:spcBef>
                <a:spcPts val="0"/>
              </a:spcBef>
              <a:spcAft>
                <a:spcPts val="0"/>
              </a:spcAft>
              <a:buClr>
                <a:srgbClr val="000000"/>
              </a:buClr>
              <a:buSzPts val="1900"/>
              <a:buFont typeface="Source Sans Pro"/>
              <a:buChar char="●"/>
            </a:pPr>
            <a:r>
              <a:rPr lang="en-US" sz="1900" dirty="0">
                <a:solidFill>
                  <a:srgbClr val="000000"/>
                </a:solidFill>
                <a:latin typeface="Source Sans Pro"/>
                <a:ea typeface="Source Sans Pro"/>
                <a:cs typeface="Source Sans Pro"/>
                <a:sym typeface="Source Sans Pro"/>
              </a:rPr>
              <a:t>Principle 3: Commitment to building system resiliency </a:t>
            </a:r>
            <a:endParaRPr sz="1900" dirty="0">
              <a:solidFill>
                <a:srgbClr val="000000"/>
              </a:solidFill>
              <a:latin typeface="Source Sans Pro"/>
              <a:ea typeface="Source Sans Pro"/>
              <a:cs typeface="Source Sans Pro"/>
              <a:sym typeface="Source Sans Pro"/>
            </a:endParaRPr>
          </a:p>
          <a:p>
            <a:pPr marL="0" marR="0" lvl="0" indent="0" algn="l" rtl="0">
              <a:lnSpc>
                <a:spcPct val="90000"/>
              </a:lnSpc>
              <a:spcBef>
                <a:spcPts val="0"/>
              </a:spcBef>
              <a:spcAft>
                <a:spcPts val="0"/>
              </a:spcAft>
              <a:buClr>
                <a:srgbClr val="404040"/>
              </a:buClr>
              <a:buSzPts val="2400"/>
              <a:buFont typeface="Arial"/>
              <a:buNone/>
            </a:pPr>
            <a:endParaRPr dirty="0">
              <a:solidFill>
                <a:srgbClr val="000000"/>
              </a:solidFill>
            </a:endParaRPr>
          </a:p>
        </p:txBody>
      </p:sp>
      <p:sp>
        <p:nvSpPr>
          <p:cNvPr id="107" name="Google Shape;107;p16"/>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10</a:t>
            </a:fld>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dirty="0"/>
              <a:t>Introducing: DEI in Curriculum Model Principles  and Practices </a:t>
            </a:r>
            <a:endParaRPr dirty="0"/>
          </a:p>
        </p:txBody>
      </p:sp>
      <p:sp>
        <p:nvSpPr>
          <p:cNvPr id="113" name="Google Shape;113;p17"/>
          <p:cNvSpPr txBox="1">
            <a:spLocks noGrp="1"/>
          </p:cNvSpPr>
          <p:nvPr>
            <p:ph type="body" idx="1"/>
          </p:nvPr>
        </p:nvSpPr>
        <p:spPr>
          <a:xfrm>
            <a:off x="834150" y="2613550"/>
            <a:ext cx="10523700" cy="3742800"/>
          </a:xfrm>
          <a:prstGeom prst="rect">
            <a:avLst/>
          </a:prstGeom>
          <a:noFill/>
          <a:ln>
            <a:noFill/>
          </a:ln>
        </p:spPr>
        <p:txBody>
          <a:bodyPr spcFirstLastPara="1" wrap="square" lIns="91425" tIns="45700" rIns="91425" bIns="45700" anchor="t" anchorCtr="0">
            <a:noAutofit/>
          </a:bodyPr>
          <a:lstStyle/>
          <a:p>
            <a:pPr marL="457200" lvl="0" indent="-339725" algn="just" rtl="0">
              <a:lnSpc>
                <a:spcPct val="130000"/>
              </a:lnSpc>
              <a:spcBef>
                <a:spcPts val="0"/>
              </a:spcBef>
              <a:spcAft>
                <a:spcPts val="0"/>
              </a:spcAft>
              <a:buClr>
                <a:srgbClr val="3C4043"/>
              </a:buClr>
              <a:buSzPts val="1750"/>
              <a:buFont typeface="Roboto"/>
              <a:buChar char="●"/>
            </a:pPr>
            <a:r>
              <a:rPr lang="en-US" sz="1750" dirty="0">
                <a:solidFill>
                  <a:srgbClr val="3C4043"/>
                </a:solidFill>
                <a:highlight>
                  <a:srgbClr val="FFFFFF"/>
                </a:highlight>
                <a:latin typeface="Roboto"/>
                <a:ea typeface="Roboto"/>
                <a:cs typeface="Roboto"/>
                <a:sym typeface="Roboto"/>
              </a:rPr>
              <a:t>The intention of the DEI in Curriculum Principles and Practices chart is to focus on acknowledging the inequities of historically marginalized racial and ethnic groups (Black, Indigenous, Latinx/a/o, Asian Pacific Islander). </a:t>
            </a:r>
            <a:endParaRPr sz="1750" dirty="0">
              <a:solidFill>
                <a:srgbClr val="3C4043"/>
              </a:solidFill>
              <a:highlight>
                <a:srgbClr val="FFFFFF"/>
              </a:highlight>
              <a:latin typeface="Roboto"/>
              <a:ea typeface="Roboto"/>
              <a:cs typeface="Roboto"/>
              <a:sym typeface="Roboto"/>
            </a:endParaRPr>
          </a:p>
          <a:p>
            <a:pPr marL="457200" lvl="0" indent="-339725" algn="just" rtl="0">
              <a:lnSpc>
                <a:spcPct val="130000"/>
              </a:lnSpc>
              <a:spcBef>
                <a:spcPts val="0"/>
              </a:spcBef>
              <a:spcAft>
                <a:spcPts val="0"/>
              </a:spcAft>
              <a:buClr>
                <a:srgbClr val="3C4043"/>
              </a:buClr>
              <a:buSzPts val="1750"/>
              <a:buFont typeface="Roboto"/>
              <a:buChar char="●"/>
            </a:pPr>
            <a:r>
              <a:rPr lang="en-US" sz="1750" dirty="0">
                <a:solidFill>
                  <a:srgbClr val="3C4043"/>
                </a:solidFill>
                <a:highlight>
                  <a:srgbClr val="FFFFFF"/>
                </a:highlight>
                <a:latin typeface="Roboto"/>
                <a:ea typeface="Roboto"/>
                <a:cs typeface="Roboto"/>
                <a:sym typeface="Roboto"/>
              </a:rPr>
              <a:t>Provide a tool and support structure to have conversations at your campus on looking at current practices and supporting analysis and change. </a:t>
            </a:r>
            <a:endParaRPr sz="1750" dirty="0">
              <a:solidFill>
                <a:srgbClr val="3C4043"/>
              </a:solidFill>
              <a:highlight>
                <a:srgbClr val="FFFFFF"/>
              </a:highlight>
              <a:latin typeface="Roboto"/>
              <a:ea typeface="Roboto"/>
              <a:cs typeface="Roboto"/>
              <a:sym typeface="Roboto"/>
            </a:endParaRPr>
          </a:p>
          <a:p>
            <a:pPr marL="457200" lvl="0" indent="-339725" algn="just" rtl="0">
              <a:lnSpc>
                <a:spcPct val="130000"/>
              </a:lnSpc>
              <a:spcBef>
                <a:spcPts val="0"/>
              </a:spcBef>
              <a:spcAft>
                <a:spcPts val="0"/>
              </a:spcAft>
              <a:buClr>
                <a:srgbClr val="3C4043"/>
              </a:buClr>
              <a:buSzPts val="1750"/>
              <a:buFont typeface="Roboto"/>
              <a:buChar char="●"/>
            </a:pPr>
            <a:r>
              <a:rPr lang="en-US" sz="1750" dirty="0">
                <a:solidFill>
                  <a:srgbClr val="3C4043"/>
                </a:solidFill>
                <a:highlight>
                  <a:srgbClr val="FFFFFF"/>
                </a:highlight>
                <a:latin typeface="Roboto"/>
                <a:ea typeface="Roboto"/>
                <a:cs typeface="Roboto"/>
                <a:sym typeface="Roboto"/>
              </a:rPr>
              <a:t>The tool is not exhaustive, it provides multiple topics but is designed to be expanded as need to support local questions or concerns. </a:t>
            </a:r>
            <a:endParaRPr sz="1750" dirty="0">
              <a:solidFill>
                <a:srgbClr val="3C4043"/>
              </a:solidFill>
              <a:highlight>
                <a:srgbClr val="FFFFFF"/>
              </a:highlight>
              <a:latin typeface="Roboto"/>
              <a:ea typeface="Roboto"/>
              <a:cs typeface="Roboto"/>
              <a:sym typeface="Roboto"/>
            </a:endParaRPr>
          </a:p>
          <a:p>
            <a:pPr marL="457200" lvl="0" indent="-339725" algn="just" rtl="0">
              <a:lnSpc>
                <a:spcPct val="130000"/>
              </a:lnSpc>
              <a:spcBef>
                <a:spcPts val="0"/>
              </a:spcBef>
              <a:spcAft>
                <a:spcPts val="0"/>
              </a:spcAft>
              <a:buClr>
                <a:srgbClr val="3C4043"/>
              </a:buClr>
              <a:buSzPts val="1750"/>
              <a:buFont typeface="Roboto"/>
              <a:buChar char="●"/>
            </a:pPr>
            <a:r>
              <a:rPr lang="en-US" sz="1750" dirty="0">
                <a:solidFill>
                  <a:srgbClr val="3C4043"/>
                </a:solidFill>
                <a:highlight>
                  <a:srgbClr val="FFFFFF"/>
                </a:highlight>
                <a:latin typeface="Roboto"/>
                <a:ea typeface="Roboto"/>
                <a:cs typeface="Roboto"/>
                <a:sym typeface="Roboto"/>
              </a:rPr>
              <a:t>While acknowledgement of intersectional identities is important and valued, the aim of designing the chart was not necessarily addressing accessibility tools, as the California Virtual Campus and Accessibility Center have robust training and support for inclusion and accessibility requirements.</a:t>
            </a:r>
            <a:endParaRPr sz="1750" dirty="0">
              <a:solidFill>
                <a:srgbClr val="3C4043"/>
              </a:solidFill>
              <a:highlight>
                <a:srgbClr val="FFFFFF"/>
              </a:highlight>
              <a:latin typeface="Roboto"/>
              <a:ea typeface="Roboto"/>
              <a:cs typeface="Roboto"/>
              <a:sym typeface="Roboto"/>
            </a:endParaRPr>
          </a:p>
          <a:p>
            <a:pPr marL="0" lvl="0" indent="0" algn="just" rtl="0">
              <a:lnSpc>
                <a:spcPct val="130000"/>
              </a:lnSpc>
              <a:spcBef>
                <a:spcPts val="0"/>
              </a:spcBef>
              <a:spcAft>
                <a:spcPts val="0"/>
              </a:spcAft>
              <a:buNone/>
            </a:pPr>
            <a:endParaRPr sz="2050" dirty="0">
              <a:solidFill>
                <a:srgbClr val="3C4043"/>
              </a:solidFill>
              <a:highlight>
                <a:srgbClr val="FFFFFF"/>
              </a:highlight>
              <a:latin typeface="Roboto"/>
              <a:ea typeface="Roboto"/>
              <a:cs typeface="Roboto"/>
              <a:sym typeface="Roboto"/>
            </a:endParaRPr>
          </a:p>
          <a:p>
            <a:pPr marL="0" marR="0" lvl="0" indent="0" algn="l" rtl="0">
              <a:lnSpc>
                <a:spcPct val="90000"/>
              </a:lnSpc>
              <a:spcBef>
                <a:spcPts val="0"/>
              </a:spcBef>
              <a:spcAft>
                <a:spcPts val="0"/>
              </a:spcAft>
              <a:buClr>
                <a:srgbClr val="404040"/>
              </a:buClr>
              <a:buSzPts val="2400"/>
              <a:buFont typeface="Arial"/>
              <a:buNone/>
            </a:pPr>
            <a:endParaRPr sz="3400" dirty="0"/>
          </a:p>
          <a:p>
            <a:pPr marL="0" marR="0" lvl="0" indent="0" algn="l" rtl="0">
              <a:lnSpc>
                <a:spcPct val="90000"/>
              </a:lnSpc>
              <a:spcBef>
                <a:spcPts val="0"/>
              </a:spcBef>
              <a:spcAft>
                <a:spcPts val="0"/>
              </a:spcAft>
              <a:buClr>
                <a:srgbClr val="404040"/>
              </a:buClr>
              <a:buSzPts val="2400"/>
              <a:buFont typeface="Arial"/>
              <a:buNone/>
            </a:pPr>
            <a:endParaRPr sz="3700" dirty="0"/>
          </a:p>
        </p:txBody>
      </p:sp>
      <p:sp>
        <p:nvSpPr>
          <p:cNvPr id="114" name="Google Shape;114;p17"/>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11</a:t>
            </a:fld>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dirty="0"/>
              <a:t>Acknowledging and Identifying Eurocentric Processes </a:t>
            </a:r>
            <a:endParaRPr dirty="0"/>
          </a:p>
        </p:txBody>
      </p:sp>
      <p:sp>
        <p:nvSpPr>
          <p:cNvPr id="120" name="Google Shape;120;p18"/>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12</a:t>
            </a:fld>
            <a:endParaRPr dirty="0"/>
          </a:p>
        </p:txBody>
      </p:sp>
      <p:pic>
        <p:nvPicPr>
          <p:cNvPr id="121" name="Google Shape;121;p18" descr="students in a classroom "/>
          <p:cNvPicPr preferRelativeResize="0"/>
          <p:nvPr/>
        </p:nvPicPr>
        <p:blipFill>
          <a:blip r:embed="rId3">
            <a:alphaModFix/>
          </a:blip>
          <a:stretch>
            <a:fillRect/>
          </a:stretch>
        </p:blipFill>
        <p:spPr>
          <a:xfrm>
            <a:off x="4076700" y="3865900"/>
            <a:ext cx="3606574" cy="2028699"/>
          </a:xfrm>
          <a:prstGeom prst="rect">
            <a:avLst/>
          </a:prstGeom>
          <a:noFill/>
          <a:ln>
            <a:noFill/>
          </a:ln>
        </p:spPr>
      </p:pic>
      <p:pic>
        <p:nvPicPr>
          <p:cNvPr id="122" name="Google Shape;122;p18" descr="Group playing a game "/>
          <p:cNvPicPr preferRelativeResize="0"/>
          <p:nvPr/>
        </p:nvPicPr>
        <p:blipFill>
          <a:blip r:embed="rId4">
            <a:alphaModFix/>
          </a:blip>
          <a:stretch>
            <a:fillRect/>
          </a:stretch>
        </p:blipFill>
        <p:spPr>
          <a:xfrm>
            <a:off x="168725" y="2972847"/>
            <a:ext cx="3684026" cy="2763000"/>
          </a:xfrm>
          <a:prstGeom prst="rect">
            <a:avLst/>
          </a:prstGeom>
          <a:noFill/>
          <a:ln>
            <a:noFill/>
          </a:ln>
        </p:spPr>
      </p:pic>
      <p:pic>
        <p:nvPicPr>
          <p:cNvPr id="123" name="Google Shape;123;p18" descr="group at a mosque "/>
          <p:cNvPicPr preferRelativeResize="0"/>
          <p:nvPr/>
        </p:nvPicPr>
        <p:blipFill>
          <a:blip r:embed="rId5">
            <a:alphaModFix/>
          </a:blip>
          <a:stretch>
            <a:fillRect/>
          </a:stretch>
        </p:blipFill>
        <p:spPr>
          <a:xfrm>
            <a:off x="7990799" y="2982918"/>
            <a:ext cx="4130450" cy="274287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dirty="0"/>
              <a:t>Equity Minded Frameworks </a:t>
            </a:r>
            <a:endParaRPr dirty="0"/>
          </a:p>
        </p:txBody>
      </p:sp>
      <p:sp>
        <p:nvSpPr>
          <p:cNvPr id="129" name="Google Shape;129;p19"/>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13</a:t>
            </a:fld>
            <a:endParaRPr dirty="0"/>
          </a:p>
        </p:txBody>
      </p:sp>
      <p:pic>
        <p:nvPicPr>
          <p:cNvPr id="130" name="Google Shape;130;p19" descr="Meme on optimism, pessimism and engineering "/>
          <p:cNvPicPr preferRelativeResize="0"/>
          <p:nvPr/>
        </p:nvPicPr>
        <p:blipFill>
          <a:blip r:embed="rId3">
            <a:alphaModFix/>
          </a:blip>
          <a:stretch>
            <a:fillRect/>
          </a:stretch>
        </p:blipFill>
        <p:spPr>
          <a:xfrm>
            <a:off x="3793675" y="2683900"/>
            <a:ext cx="3672450" cy="3672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dirty="0"/>
              <a:t>Models and Practices for the Classroom </a:t>
            </a:r>
            <a:endParaRPr dirty="0"/>
          </a:p>
        </p:txBody>
      </p:sp>
      <p:sp>
        <p:nvSpPr>
          <p:cNvPr id="136" name="Google Shape;136;p20"/>
          <p:cNvSpPr txBox="1">
            <a:spLocks noGrp="1"/>
          </p:cNvSpPr>
          <p:nvPr>
            <p:ph type="body" idx="1"/>
          </p:nvPr>
        </p:nvSpPr>
        <p:spPr>
          <a:xfrm>
            <a:off x="830000" y="2662575"/>
            <a:ext cx="10523700" cy="3693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04040"/>
              </a:buClr>
              <a:buSzPts val="2400"/>
              <a:buFont typeface="Arial"/>
              <a:buNone/>
            </a:pPr>
            <a:r>
              <a:rPr lang="en-US" sz="3000" dirty="0"/>
              <a:t>Engaging with the third column:</a:t>
            </a:r>
            <a:endParaRPr sz="3000" dirty="0"/>
          </a:p>
          <a:p>
            <a:pPr marL="457200" marR="0" lvl="0" indent="-419100" algn="l" rtl="0">
              <a:lnSpc>
                <a:spcPct val="90000"/>
              </a:lnSpc>
              <a:spcBef>
                <a:spcPts val="1000"/>
              </a:spcBef>
              <a:spcAft>
                <a:spcPts val="0"/>
              </a:spcAft>
              <a:buClr>
                <a:srgbClr val="000000"/>
              </a:buClr>
              <a:buSzPts val="3000"/>
              <a:buChar char="●"/>
            </a:pPr>
            <a:r>
              <a:rPr lang="en-US" sz="3000" dirty="0">
                <a:solidFill>
                  <a:srgbClr val="000000"/>
                </a:solidFill>
              </a:rPr>
              <a:t>All faculty have the opportunity to engage in conversations about equity-minded practices within the context of their disciplinary expertise.</a:t>
            </a:r>
            <a:endParaRPr sz="3000" dirty="0">
              <a:solidFill>
                <a:srgbClr val="000000"/>
              </a:solidFill>
            </a:endParaRPr>
          </a:p>
          <a:p>
            <a:pPr marL="457200" marR="0" lvl="0" indent="-419100" algn="l" rtl="0">
              <a:lnSpc>
                <a:spcPct val="90000"/>
              </a:lnSpc>
              <a:spcBef>
                <a:spcPts val="1000"/>
              </a:spcBef>
              <a:spcAft>
                <a:spcPts val="0"/>
              </a:spcAft>
              <a:buClr>
                <a:srgbClr val="000000"/>
              </a:buClr>
              <a:buSzPts val="3000"/>
              <a:buChar char="●"/>
            </a:pPr>
            <a:r>
              <a:rPr lang="en-US" sz="3000" dirty="0">
                <a:solidFill>
                  <a:srgbClr val="000000"/>
                </a:solidFill>
              </a:rPr>
              <a:t>This column provides promising practices that faculty can begin implementing at the classroom level. </a:t>
            </a:r>
            <a:endParaRPr sz="3000" dirty="0">
              <a:solidFill>
                <a:srgbClr val="000000"/>
              </a:solidFill>
            </a:endParaRPr>
          </a:p>
          <a:p>
            <a:pPr marL="457200" marR="0" lvl="0" indent="-419100" algn="l" rtl="0">
              <a:lnSpc>
                <a:spcPct val="90000"/>
              </a:lnSpc>
              <a:spcBef>
                <a:spcPts val="1000"/>
              </a:spcBef>
              <a:spcAft>
                <a:spcPts val="1000"/>
              </a:spcAft>
              <a:buClr>
                <a:srgbClr val="000000"/>
              </a:buClr>
              <a:buSzPts val="3000"/>
              <a:buChar char="●"/>
            </a:pPr>
            <a:r>
              <a:rPr lang="en-US" sz="3000" dirty="0">
                <a:solidFill>
                  <a:srgbClr val="000000"/>
                </a:solidFill>
              </a:rPr>
              <a:t>Classroom level and curricular practices may include but are not limited to those listed in the chart.</a:t>
            </a:r>
            <a:endParaRPr sz="3000" dirty="0"/>
          </a:p>
        </p:txBody>
      </p:sp>
      <p:sp>
        <p:nvSpPr>
          <p:cNvPr id="137" name="Google Shape;137;p20"/>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14</a:t>
            </a:fld>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dirty="0"/>
              <a:t>Models and Practices in Curriculum Process and Policy </a:t>
            </a:r>
            <a:endParaRPr dirty="0"/>
          </a:p>
        </p:txBody>
      </p:sp>
      <p:sp>
        <p:nvSpPr>
          <p:cNvPr id="143" name="Google Shape;143;p21"/>
          <p:cNvSpPr txBox="1">
            <a:spLocks noGrp="1"/>
          </p:cNvSpPr>
          <p:nvPr>
            <p:ph type="body" idx="1"/>
          </p:nvPr>
        </p:nvSpPr>
        <p:spPr>
          <a:xfrm>
            <a:off x="830000" y="2662575"/>
            <a:ext cx="10969500" cy="4059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04040"/>
              </a:buClr>
              <a:buSzPts val="2400"/>
              <a:buFont typeface="Arial"/>
              <a:buNone/>
            </a:pPr>
            <a:r>
              <a:rPr lang="en-US" sz="3000" dirty="0"/>
              <a:t>Engaging with the fourth column:</a:t>
            </a:r>
            <a:endParaRPr sz="3000" dirty="0"/>
          </a:p>
          <a:p>
            <a:pPr marL="457200" lvl="0" indent="-400050" algn="l" rtl="0">
              <a:lnSpc>
                <a:spcPct val="115000"/>
              </a:lnSpc>
              <a:spcBef>
                <a:spcPts val="1200"/>
              </a:spcBef>
              <a:spcAft>
                <a:spcPts val="0"/>
              </a:spcAft>
              <a:buClr>
                <a:schemeClr val="dk1"/>
              </a:buClr>
              <a:buSzPts val="2700"/>
              <a:buChar char="●"/>
            </a:pPr>
            <a:r>
              <a:rPr lang="en-US" sz="2700" dirty="0">
                <a:solidFill>
                  <a:schemeClr val="dk1"/>
                </a:solidFill>
              </a:rPr>
              <a:t>Curriculum committees and academic senates have the opportunity to engage in equity-minded review processes of curriculum.</a:t>
            </a:r>
            <a:endParaRPr sz="2700" dirty="0">
              <a:solidFill>
                <a:schemeClr val="dk1"/>
              </a:solidFill>
            </a:endParaRPr>
          </a:p>
          <a:p>
            <a:pPr marL="457200" lvl="0" indent="-400050" algn="l" rtl="0">
              <a:lnSpc>
                <a:spcPct val="115000"/>
              </a:lnSpc>
              <a:spcBef>
                <a:spcPts val="0"/>
              </a:spcBef>
              <a:spcAft>
                <a:spcPts val="0"/>
              </a:spcAft>
              <a:buClr>
                <a:schemeClr val="dk1"/>
              </a:buClr>
              <a:buSzPts val="2700"/>
              <a:buChar char="●"/>
            </a:pPr>
            <a:r>
              <a:rPr lang="en-US" sz="2700" dirty="0">
                <a:solidFill>
                  <a:schemeClr val="dk1"/>
                </a:solidFill>
              </a:rPr>
              <a:t>This column shows ways that local curriculum committees and academic senates may support equity work in reviewing credit and noncredit curriculum, course outlines of record, and curriculum documents and processes in culturally responsive ways.</a:t>
            </a:r>
            <a:endParaRPr sz="2700" dirty="0">
              <a:solidFill>
                <a:schemeClr val="dk1"/>
              </a:solidFill>
            </a:endParaRPr>
          </a:p>
          <a:p>
            <a:pPr marL="0" lvl="0" indent="0" algn="l" rtl="0">
              <a:lnSpc>
                <a:spcPct val="115000"/>
              </a:lnSpc>
              <a:spcBef>
                <a:spcPts val="1200"/>
              </a:spcBef>
              <a:spcAft>
                <a:spcPts val="0"/>
              </a:spcAft>
              <a:buNone/>
            </a:pPr>
            <a:r>
              <a:rPr lang="en-US" sz="3000" dirty="0"/>
              <a:t> </a:t>
            </a:r>
            <a:endParaRPr sz="3000" dirty="0"/>
          </a:p>
          <a:p>
            <a:pPr marL="0" lvl="0" indent="0" algn="l" rtl="0">
              <a:spcBef>
                <a:spcPts val="1200"/>
              </a:spcBef>
              <a:spcAft>
                <a:spcPts val="0"/>
              </a:spcAft>
              <a:buClr>
                <a:srgbClr val="404040"/>
              </a:buClr>
              <a:buSzPts val="2400"/>
              <a:buFont typeface="Arial"/>
              <a:buNone/>
            </a:pPr>
            <a:endParaRPr sz="3000" dirty="0"/>
          </a:p>
        </p:txBody>
      </p:sp>
      <p:sp>
        <p:nvSpPr>
          <p:cNvPr id="144" name="Google Shape;144;p21"/>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15</a:t>
            </a:fld>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dirty="0"/>
              <a:t>Areas identified in the tool…your college can locally add more  </a:t>
            </a:r>
            <a:endParaRPr dirty="0"/>
          </a:p>
        </p:txBody>
      </p:sp>
      <p:sp>
        <p:nvSpPr>
          <p:cNvPr id="150" name="Google Shape;150;p22"/>
          <p:cNvSpPr txBox="1">
            <a:spLocks noGrp="1"/>
          </p:cNvSpPr>
          <p:nvPr>
            <p:ph type="body" idx="1"/>
          </p:nvPr>
        </p:nvSpPr>
        <p:spPr>
          <a:xfrm>
            <a:off x="830000" y="2662576"/>
            <a:ext cx="10523700" cy="4059000"/>
          </a:xfrm>
          <a:prstGeom prst="rect">
            <a:avLst/>
          </a:prstGeom>
          <a:noFill/>
          <a:ln>
            <a:noFill/>
          </a:ln>
        </p:spPr>
        <p:txBody>
          <a:bodyPr spcFirstLastPara="1" wrap="square" lIns="91425" tIns="45700" rIns="91425" bIns="45700" anchor="t" anchorCtr="0">
            <a:noAutofit/>
          </a:bodyPr>
          <a:lstStyle/>
          <a:p>
            <a:pPr marL="457200" lvl="0" indent="-393700" algn="l" rtl="0">
              <a:spcBef>
                <a:spcPts val="1000"/>
              </a:spcBef>
              <a:spcAft>
                <a:spcPts val="0"/>
              </a:spcAft>
              <a:buSzPts val="2600"/>
              <a:buChar char="●"/>
            </a:pPr>
            <a:r>
              <a:rPr lang="en-US" sz="2600" dirty="0"/>
              <a:t>Textbooks </a:t>
            </a:r>
            <a:endParaRPr sz="2600" dirty="0"/>
          </a:p>
          <a:p>
            <a:pPr marL="457200" lvl="0" indent="-393700" algn="l" rtl="0">
              <a:spcBef>
                <a:spcPts val="0"/>
              </a:spcBef>
              <a:spcAft>
                <a:spcPts val="0"/>
              </a:spcAft>
              <a:buSzPts val="2600"/>
              <a:buChar char="●"/>
            </a:pPr>
            <a:r>
              <a:rPr lang="en-US" sz="2600" dirty="0"/>
              <a:t>Student-facing documents </a:t>
            </a:r>
            <a:endParaRPr sz="2600" dirty="0"/>
          </a:p>
          <a:p>
            <a:pPr marL="457200" lvl="0" indent="-393700" algn="l" rtl="0">
              <a:spcBef>
                <a:spcPts val="0"/>
              </a:spcBef>
              <a:spcAft>
                <a:spcPts val="0"/>
              </a:spcAft>
              <a:buSzPts val="2600"/>
              <a:buChar char="●"/>
            </a:pPr>
            <a:r>
              <a:rPr lang="en-US" sz="2600" dirty="0"/>
              <a:t>Role of discipline faculty </a:t>
            </a:r>
            <a:endParaRPr sz="2600" dirty="0"/>
          </a:p>
          <a:p>
            <a:pPr marL="457200" lvl="0" indent="-393700" algn="l" rtl="0">
              <a:spcBef>
                <a:spcPts val="0"/>
              </a:spcBef>
              <a:spcAft>
                <a:spcPts val="0"/>
              </a:spcAft>
              <a:buSzPts val="2600"/>
              <a:buChar char="●"/>
            </a:pPr>
            <a:r>
              <a:rPr lang="en-US" sz="2600" dirty="0"/>
              <a:t>Course syllabus </a:t>
            </a:r>
            <a:endParaRPr sz="2600" dirty="0"/>
          </a:p>
          <a:p>
            <a:pPr marL="457200" lvl="0" indent="-393700" algn="l" rtl="0">
              <a:spcBef>
                <a:spcPts val="0"/>
              </a:spcBef>
              <a:spcAft>
                <a:spcPts val="0"/>
              </a:spcAft>
              <a:buSzPts val="2600"/>
              <a:buChar char="●"/>
            </a:pPr>
            <a:r>
              <a:rPr lang="en-US" sz="2600" dirty="0"/>
              <a:t>Classroom assignments/assessments </a:t>
            </a:r>
            <a:endParaRPr sz="2600" dirty="0"/>
          </a:p>
          <a:p>
            <a:pPr marL="457200" lvl="0" indent="-393700" algn="l" rtl="0">
              <a:spcBef>
                <a:spcPts val="0"/>
              </a:spcBef>
              <a:spcAft>
                <a:spcPts val="0"/>
              </a:spcAft>
              <a:buSzPts val="2600"/>
              <a:buChar char="●"/>
            </a:pPr>
            <a:r>
              <a:rPr lang="en-US" sz="2600" dirty="0"/>
              <a:t>DEI in all disciplines </a:t>
            </a:r>
            <a:endParaRPr sz="2600" dirty="0"/>
          </a:p>
          <a:p>
            <a:pPr marL="457200" lvl="0" indent="-393700" algn="l" rtl="0">
              <a:spcBef>
                <a:spcPts val="0"/>
              </a:spcBef>
              <a:spcAft>
                <a:spcPts val="0"/>
              </a:spcAft>
              <a:buSzPts val="2600"/>
              <a:buChar char="●"/>
            </a:pPr>
            <a:r>
              <a:rPr lang="en-US" sz="2600" dirty="0"/>
              <a:t>Ethnic Studies as a discipline </a:t>
            </a:r>
            <a:endParaRPr sz="2600" dirty="0"/>
          </a:p>
          <a:p>
            <a:pPr marL="457200" lvl="0" indent="-393700" algn="l" rtl="0">
              <a:spcBef>
                <a:spcPts val="0"/>
              </a:spcBef>
              <a:spcAft>
                <a:spcPts val="0"/>
              </a:spcAft>
              <a:buSzPts val="2600"/>
              <a:buChar char="●"/>
            </a:pPr>
            <a:r>
              <a:rPr lang="en-US" sz="2600" dirty="0"/>
              <a:t>Siloed programs and services </a:t>
            </a:r>
            <a:endParaRPr sz="2600" dirty="0"/>
          </a:p>
          <a:p>
            <a:pPr marL="0" lvl="0" indent="0" algn="ctr" rtl="0">
              <a:spcBef>
                <a:spcPts val="1000"/>
              </a:spcBef>
              <a:spcAft>
                <a:spcPts val="0"/>
              </a:spcAft>
              <a:buNone/>
            </a:pPr>
            <a:r>
              <a:rPr lang="en-US" sz="2600" dirty="0"/>
              <a:t>Your college can add more!</a:t>
            </a:r>
            <a:endParaRPr sz="2600" dirty="0"/>
          </a:p>
        </p:txBody>
      </p:sp>
      <p:sp>
        <p:nvSpPr>
          <p:cNvPr id="151" name="Google Shape;151;p22"/>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16</a:t>
            </a:fld>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xfrm>
            <a:off x="2530940" y="403412"/>
            <a:ext cx="8058300" cy="168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dirty="0"/>
              <a:t>Let’s walk through one of the sections </a:t>
            </a:r>
            <a:endParaRPr dirty="0"/>
          </a:p>
        </p:txBody>
      </p:sp>
      <p:sp>
        <p:nvSpPr>
          <p:cNvPr id="157" name="Google Shape;157;p23"/>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17</a:t>
            </a:fld>
            <a:endParaRPr dirty="0"/>
          </a:p>
        </p:txBody>
      </p:sp>
      <p:pic>
        <p:nvPicPr>
          <p:cNvPr id="158" name="Google Shape;158;p23" descr="Traditional Eurocentric Practice: Classroom experiences, assignments, and assessments are built from an individualist perspective&#10;Equity Principle: Shift to a collectivism perspective to engage authentic lived experiences and relate to students cultural norms&#10;Culturally Responsive Classroom Practice:&#10;●    Build on diverse backgrounds to engage as a familia, tribe, village through collaborative classroom activities.&#10;●    Be a warm demander and co-learner with students.&#10;● Intentionally create collaborative engagement opportunities (e.g., group work, peer to peer work, pair shares, etc.)&#10;Culturally Responsive Practices for Curriculum Committees and Local Senates:&#10;●  Encourage assignments, practices, and assessments that are formative in addition to summative.&#10;●  Review for a variety of methods of evaluations, assignments, and assessments.&#10;●  Encourage and provide professional development for the creation of authentic assessments.&#10;" title="DEI in Curriculum "/>
          <p:cNvPicPr preferRelativeResize="0"/>
          <p:nvPr/>
        </p:nvPicPr>
        <p:blipFill>
          <a:blip r:embed="rId3">
            <a:alphaModFix/>
          </a:blip>
          <a:stretch>
            <a:fillRect/>
          </a:stretch>
        </p:blipFill>
        <p:spPr>
          <a:xfrm>
            <a:off x="0" y="2467363"/>
            <a:ext cx="12192000" cy="439063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dirty="0"/>
              <a:t>How to use the tool locally </a:t>
            </a:r>
            <a:endParaRPr dirty="0"/>
          </a:p>
        </p:txBody>
      </p:sp>
      <p:sp>
        <p:nvSpPr>
          <p:cNvPr id="164" name="Google Shape;164;p24"/>
          <p:cNvSpPr txBox="1">
            <a:spLocks noGrp="1"/>
          </p:cNvSpPr>
          <p:nvPr>
            <p:ph type="body" idx="1"/>
          </p:nvPr>
        </p:nvSpPr>
        <p:spPr>
          <a:xfrm>
            <a:off x="830000" y="2662576"/>
            <a:ext cx="10523700" cy="3916200"/>
          </a:xfrm>
          <a:prstGeom prst="rect">
            <a:avLst/>
          </a:prstGeom>
          <a:noFill/>
          <a:ln>
            <a:noFill/>
          </a:ln>
        </p:spPr>
        <p:txBody>
          <a:bodyPr spcFirstLastPara="1" wrap="square" lIns="91425" tIns="45700" rIns="91425" bIns="45700" anchor="t" anchorCtr="0">
            <a:noAutofit/>
          </a:bodyPr>
          <a:lstStyle/>
          <a:p>
            <a:pPr marL="457200" marR="0" lvl="0" indent="-400050" algn="l" rtl="0">
              <a:lnSpc>
                <a:spcPct val="90000"/>
              </a:lnSpc>
              <a:spcBef>
                <a:spcPts val="0"/>
              </a:spcBef>
              <a:spcAft>
                <a:spcPts val="0"/>
              </a:spcAft>
              <a:buSzPts val="2700"/>
              <a:buChar char="●"/>
            </a:pPr>
            <a:r>
              <a:rPr lang="en-US" sz="2700" dirty="0"/>
              <a:t>Not going to solve all problems but tool to move the conversations and work forward. </a:t>
            </a:r>
            <a:endParaRPr sz="2700" dirty="0"/>
          </a:p>
          <a:p>
            <a:pPr marL="457200" marR="0" lvl="0" indent="-400050" algn="l" rtl="0">
              <a:lnSpc>
                <a:spcPct val="90000"/>
              </a:lnSpc>
              <a:spcBef>
                <a:spcPts val="0"/>
              </a:spcBef>
              <a:spcAft>
                <a:spcPts val="0"/>
              </a:spcAft>
              <a:buSzPts val="2700"/>
              <a:buChar char="●"/>
            </a:pPr>
            <a:r>
              <a:rPr lang="en-US" sz="2700" dirty="0"/>
              <a:t>Take this back to your local senates and curriculum committees (also will be highlighted at the CI 2022 in July) </a:t>
            </a:r>
            <a:endParaRPr sz="2700" dirty="0"/>
          </a:p>
          <a:p>
            <a:pPr marL="457200" lvl="0" indent="-400050" algn="l" rtl="0">
              <a:spcBef>
                <a:spcPts val="0"/>
              </a:spcBef>
              <a:spcAft>
                <a:spcPts val="0"/>
              </a:spcAft>
              <a:buSzPts val="2700"/>
              <a:buChar char="●"/>
            </a:pPr>
            <a:r>
              <a:rPr lang="en-US" sz="2700" dirty="0"/>
              <a:t>Meant to be shared in cross functional conversations (faculty, staff, students and administrators) </a:t>
            </a:r>
            <a:endParaRPr sz="2700" dirty="0"/>
          </a:p>
          <a:p>
            <a:pPr marL="457200" marR="0" lvl="0" indent="-400050" algn="l" rtl="0">
              <a:lnSpc>
                <a:spcPct val="90000"/>
              </a:lnSpc>
              <a:spcBef>
                <a:spcPts val="0"/>
              </a:spcBef>
              <a:spcAft>
                <a:spcPts val="0"/>
              </a:spcAft>
              <a:buSzPts val="2700"/>
              <a:buChar char="●"/>
            </a:pPr>
            <a:r>
              <a:rPr lang="en-US" sz="2700" dirty="0"/>
              <a:t>Dedicate time to working through the tool, conversations may need to take multiple meetings. There is no shortcut to this work. </a:t>
            </a:r>
            <a:endParaRPr sz="2700" dirty="0"/>
          </a:p>
          <a:p>
            <a:pPr marL="457200" marR="0" lvl="0" indent="-400050" algn="l" rtl="0">
              <a:lnSpc>
                <a:spcPct val="90000"/>
              </a:lnSpc>
              <a:spcBef>
                <a:spcPts val="0"/>
              </a:spcBef>
              <a:spcAft>
                <a:spcPts val="0"/>
              </a:spcAft>
              <a:buSzPts val="2700"/>
              <a:buChar char="●"/>
            </a:pPr>
            <a:r>
              <a:rPr lang="en-US" sz="2700" dirty="0"/>
              <a:t>Be willing to be vulnerable and uncomfortable in these conversations. </a:t>
            </a:r>
            <a:endParaRPr sz="2700" dirty="0"/>
          </a:p>
          <a:p>
            <a:pPr marL="0" marR="0" lvl="0" indent="0" algn="l" rtl="0">
              <a:lnSpc>
                <a:spcPct val="90000"/>
              </a:lnSpc>
              <a:spcBef>
                <a:spcPts val="0"/>
              </a:spcBef>
              <a:spcAft>
                <a:spcPts val="0"/>
              </a:spcAft>
              <a:buClr>
                <a:srgbClr val="404040"/>
              </a:buClr>
              <a:buSzPts val="2400"/>
              <a:buFont typeface="Arial"/>
              <a:buNone/>
            </a:pPr>
            <a:endParaRPr dirty="0"/>
          </a:p>
        </p:txBody>
      </p:sp>
      <p:sp>
        <p:nvSpPr>
          <p:cNvPr id="165" name="Google Shape;165;p24"/>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18</a:t>
            </a:fld>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5"/>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dirty="0"/>
              <a:t>From Discussion to Action</a:t>
            </a:r>
            <a:endParaRPr dirty="0"/>
          </a:p>
        </p:txBody>
      </p:sp>
      <p:sp>
        <p:nvSpPr>
          <p:cNvPr id="171" name="Google Shape;171;p25"/>
          <p:cNvSpPr txBox="1">
            <a:spLocks noGrp="1"/>
          </p:cNvSpPr>
          <p:nvPr>
            <p:ph type="body" idx="1"/>
          </p:nvPr>
        </p:nvSpPr>
        <p:spPr>
          <a:xfrm>
            <a:off x="1156300" y="2639525"/>
            <a:ext cx="10197300" cy="3939300"/>
          </a:xfrm>
          <a:prstGeom prst="rect">
            <a:avLst/>
          </a:prstGeom>
          <a:noFill/>
          <a:ln>
            <a:noFill/>
          </a:ln>
        </p:spPr>
        <p:txBody>
          <a:bodyPr spcFirstLastPara="1" wrap="square" lIns="91425" tIns="45700" rIns="91425" bIns="45700" anchor="t" anchorCtr="0">
            <a:noAutofit/>
          </a:bodyPr>
          <a:lstStyle/>
          <a:p>
            <a:pPr marL="457200" marR="0" lvl="0" indent="-400050" algn="l" rtl="0">
              <a:lnSpc>
                <a:spcPct val="90000"/>
              </a:lnSpc>
              <a:spcBef>
                <a:spcPts val="0"/>
              </a:spcBef>
              <a:spcAft>
                <a:spcPts val="0"/>
              </a:spcAft>
              <a:buSzPts val="2700"/>
              <a:buChar char="●"/>
            </a:pPr>
            <a:r>
              <a:rPr lang="en-US" sz="2700" dirty="0"/>
              <a:t>Once you have the conversations be willing to act on your findings. </a:t>
            </a:r>
            <a:endParaRPr sz="2700" dirty="0"/>
          </a:p>
          <a:p>
            <a:pPr marL="457200" marR="0" lvl="0" indent="-400050" algn="l" rtl="0">
              <a:lnSpc>
                <a:spcPct val="90000"/>
              </a:lnSpc>
              <a:spcBef>
                <a:spcPts val="0"/>
              </a:spcBef>
              <a:spcAft>
                <a:spcPts val="0"/>
              </a:spcAft>
              <a:buSzPts val="2700"/>
              <a:buChar char="●"/>
            </a:pPr>
            <a:r>
              <a:rPr lang="en-US" sz="2700" dirty="0"/>
              <a:t>Don’t just talk about changing policies, processes and procedures, do it. </a:t>
            </a:r>
            <a:endParaRPr sz="2700" dirty="0"/>
          </a:p>
          <a:p>
            <a:pPr marL="457200" marR="0" lvl="0" indent="-400050" algn="l" rtl="0">
              <a:lnSpc>
                <a:spcPct val="90000"/>
              </a:lnSpc>
              <a:spcBef>
                <a:spcPts val="0"/>
              </a:spcBef>
              <a:spcAft>
                <a:spcPts val="0"/>
              </a:spcAft>
              <a:buSzPts val="2700"/>
              <a:buChar char="●"/>
            </a:pPr>
            <a:r>
              <a:rPr lang="en-US" sz="2700" dirty="0"/>
              <a:t>It does not have to be perfect before you make changes (first pancake). </a:t>
            </a:r>
            <a:endParaRPr sz="2700" dirty="0"/>
          </a:p>
          <a:p>
            <a:pPr marL="457200" marR="0" lvl="0" indent="-400050" algn="l" rtl="0">
              <a:lnSpc>
                <a:spcPct val="90000"/>
              </a:lnSpc>
              <a:spcBef>
                <a:spcPts val="0"/>
              </a:spcBef>
              <a:spcAft>
                <a:spcPts val="0"/>
              </a:spcAft>
              <a:buSzPts val="2700"/>
              <a:buChar char="●"/>
            </a:pPr>
            <a:r>
              <a:rPr lang="en-US" sz="2700" dirty="0"/>
              <a:t>Discuss how you are going to evaluate the change and its impact. </a:t>
            </a:r>
            <a:endParaRPr sz="2700" dirty="0"/>
          </a:p>
          <a:p>
            <a:pPr marL="457200" marR="0" lvl="0" indent="-400050" algn="l" rtl="0">
              <a:lnSpc>
                <a:spcPct val="90000"/>
              </a:lnSpc>
              <a:spcBef>
                <a:spcPts val="0"/>
              </a:spcBef>
              <a:spcAft>
                <a:spcPts val="0"/>
              </a:spcAft>
              <a:buSzPts val="2700"/>
              <a:buChar char="●"/>
            </a:pPr>
            <a:r>
              <a:rPr lang="en-US" sz="2700" dirty="0"/>
              <a:t>Share what is working and what is not with fellow colleagues, let’s learn together. </a:t>
            </a:r>
            <a:endParaRPr sz="2700" dirty="0"/>
          </a:p>
        </p:txBody>
      </p:sp>
      <p:sp>
        <p:nvSpPr>
          <p:cNvPr id="172" name="Google Shape;172;p25"/>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19</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dirty="0"/>
              <a:t>Presenters </a:t>
            </a:r>
            <a:endParaRPr dirty="0"/>
          </a:p>
        </p:txBody>
      </p:sp>
      <p:sp>
        <p:nvSpPr>
          <p:cNvPr id="48" name="Google Shape;48;p8"/>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04040"/>
              </a:buClr>
              <a:buSzPts val="4400"/>
              <a:buFont typeface="Arial"/>
              <a:buNone/>
            </a:pPr>
            <a:r>
              <a:rPr lang="en-US" sz="4100" dirty="0"/>
              <a:t>Michelle Velasquez Bean, ASCCC Treasurer</a:t>
            </a:r>
            <a:endParaRPr sz="2100" dirty="0"/>
          </a:p>
          <a:p>
            <a:pPr marL="0" marR="0" lvl="0" indent="0" algn="l" rtl="0">
              <a:lnSpc>
                <a:spcPct val="90000"/>
              </a:lnSpc>
              <a:spcBef>
                <a:spcPts val="1000"/>
              </a:spcBef>
              <a:spcAft>
                <a:spcPts val="0"/>
              </a:spcAft>
              <a:buClr>
                <a:srgbClr val="404040"/>
              </a:buClr>
              <a:buSzPts val="4400"/>
              <a:buFont typeface="Arial"/>
              <a:buNone/>
            </a:pPr>
            <a:r>
              <a:rPr lang="en-US" sz="4100" dirty="0"/>
              <a:t>Stephanie Curry, ASCCC Area A Representative</a:t>
            </a:r>
            <a:endParaRPr sz="2100" dirty="0"/>
          </a:p>
          <a:p>
            <a:pPr marL="0" marR="0" lvl="0" indent="0" algn="l" rtl="0">
              <a:lnSpc>
                <a:spcPct val="90000"/>
              </a:lnSpc>
              <a:spcBef>
                <a:spcPts val="1000"/>
              </a:spcBef>
              <a:spcAft>
                <a:spcPts val="0"/>
              </a:spcAft>
              <a:buClr>
                <a:srgbClr val="404040"/>
              </a:buClr>
              <a:buSzPts val="4400"/>
              <a:buFont typeface="Arial"/>
              <a:buNone/>
            </a:pPr>
            <a:r>
              <a:rPr lang="en-US" sz="4100" dirty="0"/>
              <a:t>Karla Kirk, ASCCC North Representative</a:t>
            </a:r>
            <a:endParaRPr sz="2100" dirty="0"/>
          </a:p>
        </p:txBody>
      </p:sp>
      <p:sp>
        <p:nvSpPr>
          <p:cNvPr id="49" name="Google Shape;49;p8"/>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dirty="0"/>
              <a:t>Next Steps </a:t>
            </a:r>
            <a:endParaRPr dirty="0"/>
          </a:p>
        </p:txBody>
      </p:sp>
      <p:sp>
        <p:nvSpPr>
          <p:cNvPr id="178" name="Google Shape;178;p26"/>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1" dirty="0">
                <a:solidFill>
                  <a:schemeClr val="dk1"/>
                </a:solidFill>
                <a:latin typeface="Arial"/>
                <a:ea typeface="Arial"/>
                <a:cs typeface="Arial"/>
                <a:sym typeface="Arial"/>
              </a:rPr>
              <a:t>1) 3.02	S22 Adopt the </a:t>
            </a:r>
            <a:r>
              <a:rPr lang="en-US" sz="2000" b="1" i="1" dirty="0">
                <a:solidFill>
                  <a:schemeClr val="dk1"/>
                </a:solidFill>
                <a:latin typeface="Arial"/>
                <a:ea typeface="Arial"/>
                <a:cs typeface="Arial"/>
                <a:sym typeface="Arial"/>
              </a:rPr>
              <a:t>DEI in Curriculum Model Principles and Practices</a:t>
            </a:r>
            <a:r>
              <a:rPr lang="en-US" sz="2000" b="1" dirty="0">
                <a:solidFill>
                  <a:schemeClr val="dk1"/>
                </a:solidFill>
                <a:latin typeface="Arial"/>
                <a:ea typeface="Arial"/>
                <a:cs typeface="Arial"/>
                <a:sym typeface="Arial"/>
              </a:rPr>
              <a:t> Framework</a:t>
            </a:r>
            <a:endParaRPr dirty="0"/>
          </a:p>
          <a:p>
            <a:pPr marL="0" lvl="0" indent="0" algn="l" rtl="0">
              <a:lnSpc>
                <a:spcPct val="90000"/>
              </a:lnSpc>
              <a:spcBef>
                <a:spcPts val="0"/>
              </a:spcBef>
              <a:spcAft>
                <a:spcPts val="0"/>
              </a:spcAft>
              <a:buClr>
                <a:schemeClr val="dk1"/>
              </a:buClr>
              <a:buSzPts val="2000"/>
              <a:buNone/>
            </a:pPr>
            <a:r>
              <a:rPr lang="en-US" sz="2000" dirty="0">
                <a:solidFill>
                  <a:schemeClr val="dk1"/>
                </a:solidFill>
                <a:latin typeface="Arial"/>
                <a:ea typeface="Arial"/>
                <a:cs typeface="Arial"/>
                <a:sym typeface="Arial"/>
              </a:rPr>
              <a:t>	Resolved, That the Academic Senate for California Community Colleges adopts the 	</a:t>
            </a:r>
            <a:r>
              <a:rPr lang="en-US" sz="2000" i="1" dirty="0">
                <a:solidFill>
                  <a:schemeClr val="dk1"/>
                </a:solidFill>
                <a:latin typeface="Arial"/>
                <a:ea typeface="Arial"/>
                <a:cs typeface="Arial"/>
                <a:sym typeface="Arial"/>
              </a:rPr>
              <a:t>DEI In Curriculum Model Principles and Practices</a:t>
            </a:r>
            <a:r>
              <a:rPr lang="en-US" sz="2000" dirty="0">
                <a:solidFill>
                  <a:schemeClr val="dk1"/>
                </a:solidFill>
                <a:latin typeface="Arial"/>
                <a:ea typeface="Arial"/>
                <a:cs typeface="Arial"/>
                <a:sym typeface="Arial"/>
              </a:rPr>
              <a:t> and encourages local senates to 	use the model to review their curriculum practices; and </a:t>
            </a:r>
            <a:endParaRPr sz="2000" dirty="0">
              <a:solidFill>
                <a:schemeClr val="dk1"/>
              </a:solidFill>
              <a:latin typeface="Arial"/>
              <a:ea typeface="Arial"/>
              <a:cs typeface="Arial"/>
              <a:sym typeface="Arial"/>
            </a:endParaRPr>
          </a:p>
          <a:p>
            <a:pPr marL="0" lvl="0" indent="0" algn="l" rtl="0">
              <a:lnSpc>
                <a:spcPct val="90000"/>
              </a:lnSpc>
              <a:spcBef>
                <a:spcPts val="0"/>
              </a:spcBef>
              <a:spcAft>
                <a:spcPts val="0"/>
              </a:spcAft>
              <a:buClr>
                <a:schemeClr val="dk1"/>
              </a:buClr>
              <a:buSzPts val="2000"/>
              <a:buNone/>
            </a:pPr>
            <a:r>
              <a:rPr lang="en-US" sz="2000" dirty="0">
                <a:solidFill>
                  <a:schemeClr val="dk1"/>
                </a:solidFill>
                <a:latin typeface="Arial"/>
                <a:ea typeface="Arial"/>
                <a:cs typeface="Arial"/>
                <a:sym typeface="Arial"/>
              </a:rPr>
              <a:t> </a:t>
            </a:r>
            <a:endParaRPr sz="2000" dirty="0">
              <a:solidFill>
                <a:schemeClr val="dk1"/>
              </a:solidFill>
              <a:latin typeface="Arial"/>
              <a:ea typeface="Arial"/>
              <a:cs typeface="Arial"/>
              <a:sym typeface="Arial"/>
            </a:endParaRPr>
          </a:p>
          <a:p>
            <a:pPr marL="0" lvl="0" indent="0" algn="l" rtl="0">
              <a:lnSpc>
                <a:spcPct val="90000"/>
              </a:lnSpc>
              <a:spcBef>
                <a:spcPts val="0"/>
              </a:spcBef>
              <a:spcAft>
                <a:spcPts val="0"/>
              </a:spcAft>
              <a:buClr>
                <a:schemeClr val="dk1"/>
              </a:buClr>
              <a:buSzPts val="2000"/>
              <a:buNone/>
            </a:pPr>
            <a:r>
              <a:rPr lang="en-US" sz="2000" dirty="0">
                <a:solidFill>
                  <a:schemeClr val="dk1"/>
                </a:solidFill>
                <a:latin typeface="Arial"/>
                <a:ea typeface="Arial"/>
                <a:cs typeface="Arial"/>
                <a:sym typeface="Arial"/>
              </a:rPr>
              <a:t>	Resolved, That the Academic Senate for California Community Colleges works with 	system partners to support the implementation of the </a:t>
            </a:r>
            <a:r>
              <a:rPr lang="en-US" sz="2000" i="1" dirty="0">
                <a:solidFill>
                  <a:schemeClr val="dk1"/>
                </a:solidFill>
                <a:latin typeface="Arial"/>
                <a:ea typeface="Arial"/>
                <a:cs typeface="Arial"/>
                <a:sym typeface="Arial"/>
              </a:rPr>
              <a:t>DEI in Curriculum Model 	Principles and Practices</a:t>
            </a:r>
            <a:r>
              <a:rPr lang="en-US" sz="2000" dirty="0">
                <a:solidFill>
                  <a:schemeClr val="dk1"/>
                </a:solidFill>
                <a:latin typeface="Arial"/>
                <a:ea typeface="Arial"/>
                <a:cs typeface="Arial"/>
                <a:sym typeface="Arial"/>
              </a:rPr>
              <a:t> through collaborative professional learning. </a:t>
            </a:r>
            <a:r>
              <a:rPr lang="en-US" sz="2000" u="sng"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DEI in </a:t>
            </a:r>
            <a:r>
              <a:rPr lang="en-US" sz="2000" u="sng" dirty="0">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US" sz="2000" u="sng"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Curriculum Model Principles and Practices</a:t>
            </a:r>
            <a:endParaRPr sz="2000" u="sng" dirty="0">
              <a:solidFill>
                <a:schemeClr val="dk1"/>
              </a:solidFill>
              <a:latin typeface="Arial"/>
              <a:ea typeface="Arial"/>
              <a:cs typeface="Arial"/>
              <a:sym typeface="Arial"/>
            </a:endParaRPr>
          </a:p>
          <a:p>
            <a:pPr marL="0" lvl="0" indent="0" algn="l" rtl="0">
              <a:lnSpc>
                <a:spcPct val="90000"/>
              </a:lnSpc>
              <a:spcBef>
                <a:spcPts val="0"/>
              </a:spcBef>
              <a:spcAft>
                <a:spcPts val="0"/>
              </a:spcAft>
              <a:buClr>
                <a:srgbClr val="404040"/>
              </a:buClr>
              <a:buSzPts val="2000"/>
              <a:buNone/>
            </a:pPr>
            <a:endParaRPr sz="2000" u="sng" dirty="0">
              <a:solidFill>
                <a:schemeClr val="dk1"/>
              </a:solidFill>
              <a:latin typeface="Arial"/>
              <a:ea typeface="Arial"/>
              <a:cs typeface="Arial"/>
              <a:sym typeface="Arial"/>
            </a:endParaRPr>
          </a:p>
          <a:p>
            <a:pPr marL="0" lvl="0" indent="0" algn="l" rtl="0">
              <a:lnSpc>
                <a:spcPct val="90000"/>
              </a:lnSpc>
              <a:spcBef>
                <a:spcPts val="0"/>
              </a:spcBef>
              <a:spcAft>
                <a:spcPts val="0"/>
              </a:spcAft>
              <a:buClr>
                <a:schemeClr val="dk1"/>
              </a:buClr>
              <a:buSzPts val="2000"/>
              <a:buNone/>
            </a:pPr>
            <a:r>
              <a:rPr lang="en-US" sz="2000" b="1" dirty="0">
                <a:solidFill>
                  <a:schemeClr val="dk1"/>
                </a:solidFill>
                <a:latin typeface="Arial"/>
                <a:ea typeface="Arial"/>
                <a:cs typeface="Arial"/>
                <a:sym typeface="Arial"/>
              </a:rPr>
              <a:t>2) Joint memo to field from Chancellor</a:t>
            </a:r>
            <a:r>
              <a:rPr lang="en-US" sz="2000" b="1" dirty="0">
                <a:solidFill>
                  <a:schemeClr val="dk1"/>
                </a:solidFill>
              </a:rPr>
              <a:t>’</a:t>
            </a:r>
            <a:r>
              <a:rPr lang="en-US" sz="2000" b="1" dirty="0">
                <a:solidFill>
                  <a:schemeClr val="dk1"/>
                </a:solidFill>
                <a:latin typeface="Arial"/>
                <a:ea typeface="Arial"/>
                <a:cs typeface="Arial"/>
                <a:sym typeface="Arial"/>
              </a:rPr>
              <a:t>s Office, ASCCC, CCCIO and SSCCC and professional development support for implementation </a:t>
            </a:r>
            <a:endParaRPr dirty="0"/>
          </a:p>
          <a:p>
            <a:pPr marL="0" lvl="0" indent="0" algn="l" rtl="0">
              <a:lnSpc>
                <a:spcPct val="90000"/>
              </a:lnSpc>
              <a:spcBef>
                <a:spcPts val="0"/>
              </a:spcBef>
              <a:spcAft>
                <a:spcPts val="0"/>
              </a:spcAft>
              <a:buClr>
                <a:srgbClr val="404040"/>
              </a:buClr>
              <a:buSzPts val="1600"/>
              <a:buNone/>
            </a:pPr>
            <a:endParaRPr sz="1600" u="sng" dirty="0">
              <a:solidFill>
                <a:srgbClr val="0563C1"/>
              </a:solidFill>
              <a:latin typeface="Times New Roman"/>
              <a:ea typeface="Times New Roman"/>
              <a:cs typeface="Times New Roman"/>
              <a:sym typeface="Times New Roman"/>
            </a:endParaRPr>
          </a:p>
          <a:p>
            <a:pPr marL="0" lvl="0" indent="0" algn="l" rtl="0">
              <a:lnSpc>
                <a:spcPct val="90000"/>
              </a:lnSpc>
              <a:spcBef>
                <a:spcPts val="0"/>
              </a:spcBef>
              <a:spcAft>
                <a:spcPts val="0"/>
              </a:spcAft>
              <a:buClr>
                <a:srgbClr val="404040"/>
              </a:buClr>
              <a:buSzPts val="1600"/>
              <a:buNone/>
            </a:pPr>
            <a:endParaRPr sz="1600" dirty="0">
              <a:latin typeface="Times New Roman"/>
              <a:ea typeface="Times New Roman"/>
              <a:cs typeface="Times New Roman"/>
              <a:sym typeface="Times New Roman"/>
            </a:endParaRPr>
          </a:p>
          <a:p>
            <a:pPr marL="0" marR="0" lvl="0" indent="0" algn="l" rtl="0">
              <a:lnSpc>
                <a:spcPct val="90000"/>
              </a:lnSpc>
              <a:spcBef>
                <a:spcPts val="1000"/>
              </a:spcBef>
              <a:spcAft>
                <a:spcPts val="0"/>
              </a:spcAft>
              <a:buClr>
                <a:srgbClr val="404040"/>
              </a:buClr>
              <a:buSzPts val="2400"/>
              <a:buFont typeface="Arial"/>
              <a:buNone/>
            </a:pPr>
            <a:endParaRPr dirty="0"/>
          </a:p>
        </p:txBody>
      </p:sp>
      <p:sp>
        <p:nvSpPr>
          <p:cNvPr id="179" name="Google Shape;179;p26"/>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20</a:t>
            </a:fld>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7"/>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dirty="0"/>
              <a:t>Support and Resources </a:t>
            </a:r>
            <a:endParaRPr dirty="0"/>
          </a:p>
        </p:txBody>
      </p:sp>
      <p:sp>
        <p:nvSpPr>
          <p:cNvPr id="185" name="Google Shape;185;p27"/>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04040"/>
              </a:buClr>
              <a:buSzPts val="2400"/>
              <a:buFont typeface="Arial"/>
              <a:buNone/>
            </a:pPr>
            <a:r>
              <a:rPr lang="en-US" dirty="0"/>
              <a:t>Email: </a:t>
            </a:r>
            <a:r>
              <a:rPr lang="en-US" u="sng" dirty="0">
                <a:solidFill>
                  <a:schemeClr val="hlink"/>
                </a:solidFill>
                <a:hlinkClick r:id="rId3"/>
              </a:rPr>
              <a:t>info@asccc.org</a:t>
            </a:r>
            <a:r>
              <a:rPr lang="en-US" dirty="0"/>
              <a:t> </a:t>
            </a:r>
            <a:endParaRPr dirty="0"/>
          </a:p>
          <a:p>
            <a:pPr marL="0" marR="0" lvl="0" indent="0" algn="l" rtl="0">
              <a:lnSpc>
                <a:spcPct val="90000"/>
              </a:lnSpc>
              <a:spcBef>
                <a:spcPts val="1000"/>
              </a:spcBef>
              <a:spcAft>
                <a:spcPts val="0"/>
              </a:spcAft>
              <a:buClr>
                <a:srgbClr val="404040"/>
              </a:buClr>
              <a:buSzPts val="2400"/>
              <a:buFont typeface="Arial"/>
              <a:buNone/>
            </a:pPr>
            <a:r>
              <a:rPr lang="en-US" dirty="0"/>
              <a:t>Local Senate Visit on using DEI in Curriculum Model Policies and Practices  or Generally on IDEAA in Curriculum </a:t>
            </a:r>
            <a:endParaRPr dirty="0"/>
          </a:p>
          <a:p>
            <a:pPr marL="0" marR="0" lvl="0" indent="0" algn="l" rtl="0">
              <a:lnSpc>
                <a:spcPct val="90000"/>
              </a:lnSpc>
              <a:spcBef>
                <a:spcPts val="1000"/>
              </a:spcBef>
              <a:spcAft>
                <a:spcPts val="0"/>
              </a:spcAft>
              <a:buClr>
                <a:srgbClr val="404040"/>
              </a:buClr>
              <a:buSzPts val="2400"/>
              <a:buFont typeface="Arial"/>
              <a:buNone/>
            </a:pPr>
            <a:endParaRPr dirty="0"/>
          </a:p>
          <a:p>
            <a:pPr marL="0" marR="0" lvl="0" indent="0" algn="l" rtl="0">
              <a:lnSpc>
                <a:spcPct val="90000"/>
              </a:lnSpc>
              <a:spcBef>
                <a:spcPts val="1000"/>
              </a:spcBef>
              <a:spcAft>
                <a:spcPts val="0"/>
              </a:spcAft>
              <a:buClr>
                <a:srgbClr val="404040"/>
              </a:buClr>
              <a:buSzPts val="2400"/>
              <a:buFont typeface="Arial"/>
              <a:buNone/>
            </a:pPr>
            <a:r>
              <a:rPr lang="en-US" dirty="0"/>
              <a:t>OERI has also developed a curricular audit tool to share with your colleagues (link is in the DEI Model Polices and Practices Document)</a:t>
            </a:r>
            <a:endParaRPr dirty="0"/>
          </a:p>
        </p:txBody>
      </p:sp>
      <p:sp>
        <p:nvSpPr>
          <p:cNvPr id="186" name="Google Shape;186;p27"/>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21</a:t>
            </a:fld>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8"/>
          <p:cNvSpPr txBox="1">
            <a:spLocks noGrp="1"/>
          </p:cNvSpPr>
          <p:nvPr>
            <p:ph type="title"/>
          </p:nvPr>
        </p:nvSpPr>
        <p:spPr>
          <a:xfrm>
            <a:off x="3295515" y="403412"/>
            <a:ext cx="8058300" cy="168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QUESTIONS?</a:t>
            </a:r>
            <a:endParaRPr dirty="0"/>
          </a:p>
        </p:txBody>
      </p:sp>
      <p:sp>
        <p:nvSpPr>
          <p:cNvPr id="193" name="Google Shape;193;p28"/>
          <p:cNvSpPr txBox="1">
            <a:spLocks noGrp="1"/>
          </p:cNvSpPr>
          <p:nvPr>
            <p:ph type="body" idx="1"/>
          </p:nvPr>
        </p:nvSpPr>
        <p:spPr>
          <a:xfrm>
            <a:off x="829994" y="2662568"/>
            <a:ext cx="10523700" cy="3569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p:txBody>
      </p:sp>
      <p:sp>
        <p:nvSpPr>
          <p:cNvPr id="194" name="Google Shape;194;p28"/>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dirty="0"/>
          </a:p>
        </p:txBody>
      </p:sp>
      <p:pic>
        <p:nvPicPr>
          <p:cNvPr id="195" name="Google Shape;195;p2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817238" y="2534738"/>
            <a:ext cx="4549225" cy="3825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dirty="0"/>
              <a:t>General Session Description </a:t>
            </a:r>
            <a:endParaRPr dirty="0"/>
          </a:p>
        </p:txBody>
      </p:sp>
      <p:sp>
        <p:nvSpPr>
          <p:cNvPr id="55" name="Google Shape;55;p9"/>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04040"/>
              </a:buClr>
              <a:buSzPts val="2000"/>
              <a:buFont typeface="Arial"/>
              <a:buNone/>
            </a:pPr>
            <a:r>
              <a:rPr lang="en-US" sz="2000" dirty="0"/>
              <a:t>Curriculum is at the foundation of the work we do in the California Community Colleges; it is our heart work. Come to this session to learn about a tool that can be used at your college to facilitate dialog about power and race in academia. The tool provides promising practices that can be used by faculty, deans, curriculum chairs and committees, chief instructional officers/vice presidents of instruction, and local academic senates to begin conversations on how to redesign practices from working within a traditional Eurocentric model to working within an equity-minded framework. We will discuss and share practices that faculty can use to begin conversations on implementing inclusion, diversity, equity, antiracism, and accessibility (IDEAA) at the classroom level and ways that local curriculum committees and academic senates may support IDEAA work in reviewing credit and noncredit curriculum, course outlines of record, and curriculum documents and processes in the classroom and beyond in culturally responsive ways.</a:t>
            </a:r>
            <a:endParaRPr dirty="0"/>
          </a:p>
        </p:txBody>
      </p:sp>
      <p:sp>
        <p:nvSpPr>
          <p:cNvPr id="56" name="Google Shape;56;p9"/>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3295515" y="403412"/>
            <a:ext cx="8058300" cy="168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Conversation and Dialog Norms </a:t>
            </a:r>
            <a:endParaRPr dirty="0"/>
          </a:p>
        </p:txBody>
      </p:sp>
      <p:sp>
        <p:nvSpPr>
          <p:cNvPr id="63" name="Google Shape;63;p10"/>
          <p:cNvSpPr txBox="1">
            <a:spLocks noGrp="1"/>
          </p:cNvSpPr>
          <p:nvPr>
            <p:ph type="body" idx="1"/>
          </p:nvPr>
        </p:nvSpPr>
        <p:spPr>
          <a:xfrm>
            <a:off x="1310550" y="2585225"/>
            <a:ext cx="10043100" cy="4044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100" dirty="0"/>
              <a:t>1. Be true to yourself. </a:t>
            </a:r>
            <a:endParaRPr sz="3100" dirty="0"/>
          </a:p>
          <a:p>
            <a:pPr marL="0" lvl="0" indent="0" algn="l" rtl="0">
              <a:spcBef>
                <a:spcPts val="1000"/>
              </a:spcBef>
              <a:spcAft>
                <a:spcPts val="0"/>
              </a:spcAft>
              <a:buNone/>
            </a:pPr>
            <a:r>
              <a:rPr lang="en-US" sz="3100" dirty="0"/>
              <a:t>2. Commit to learning from each other. </a:t>
            </a:r>
            <a:endParaRPr sz="3100" dirty="0"/>
          </a:p>
          <a:p>
            <a:pPr marL="0" lvl="0" indent="0" algn="l" rtl="0">
              <a:spcBef>
                <a:spcPts val="1000"/>
              </a:spcBef>
              <a:spcAft>
                <a:spcPts val="0"/>
              </a:spcAft>
              <a:buNone/>
            </a:pPr>
            <a:r>
              <a:rPr lang="en-US" sz="3100" dirty="0"/>
              <a:t>3. Acknowledge each other’s experiences. </a:t>
            </a:r>
            <a:endParaRPr sz="3100" dirty="0"/>
          </a:p>
          <a:p>
            <a:pPr marL="0" lvl="0" indent="0" algn="l" rtl="0">
              <a:spcBef>
                <a:spcPts val="1000"/>
              </a:spcBef>
              <a:spcAft>
                <a:spcPts val="0"/>
              </a:spcAft>
              <a:buNone/>
            </a:pPr>
            <a:r>
              <a:rPr lang="en-US" sz="3100" dirty="0"/>
              <a:t>4. Trust that others are doing the best they can. </a:t>
            </a:r>
            <a:endParaRPr sz="3100" dirty="0"/>
          </a:p>
          <a:p>
            <a:pPr marL="0" lvl="0" indent="0" algn="l" rtl="0">
              <a:spcBef>
                <a:spcPts val="1000"/>
              </a:spcBef>
              <a:spcAft>
                <a:spcPts val="0"/>
              </a:spcAft>
              <a:buNone/>
            </a:pPr>
            <a:r>
              <a:rPr lang="en-US" sz="3100" dirty="0"/>
              <a:t>5. Challenge the idea and not the person. </a:t>
            </a:r>
            <a:endParaRPr sz="3100" dirty="0"/>
          </a:p>
          <a:p>
            <a:pPr marL="0" lvl="0" indent="0" algn="l" rtl="0">
              <a:spcBef>
                <a:spcPts val="1000"/>
              </a:spcBef>
              <a:spcAft>
                <a:spcPts val="0"/>
              </a:spcAft>
              <a:buNone/>
            </a:pPr>
            <a:r>
              <a:rPr lang="en-US" sz="3100" dirty="0"/>
              <a:t>6. Speak your discomfort. </a:t>
            </a:r>
            <a:endParaRPr sz="3100" dirty="0"/>
          </a:p>
          <a:p>
            <a:pPr marL="0" lvl="0" indent="0" algn="l" rtl="0">
              <a:spcBef>
                <a:spcPts val="1000"/>
              </a:spcBef>
              <a:spcAft>
                <a:spcPts val="0"/>
              </a:spcAft>
              <a:buNone/>
            </a:pPr>
            <a:r>
              <a:rPr lang="en-US" sz="3100" dirty="0"/>
              <a:t>7. Step Up and step back. </a:t>
            </a:r>
            <a:endParaRPr sz="3100" dirty="0"/>
          </a:p>
        </p:txBody>
      </p:sp>
      <p:sp>
        <p:nvSpPr>
          <p:cNvPr id="64" name="Google Shape;64;p10"/>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dirty="0"/>
              <a:t>Many Acronyms - Shared Goal </a:t>
            </a:r>
            <a:endParaRPr dirty="0"/>
          </a:p>
        </p:txBody>
      </p:sp>
      <p:sp>
        <p:nvSpPr>
          <p:cNvPr id="70" name="Google Shape;70;p11"/>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457200" marR="0" lvl="0" indent="-469900" algn="l" rtl="0">
              <a:lnSpc>
                <a:spcPct val="90000"/>
              </a:lnSpc>
              <a:spcBef>
                <a:spcPts val="0"/>
              </a:spcBef>
              <a:spcAft>
                <a:spcPts val="0"/>
              </a:spcAft>
              <a:buSzPts val="3800"/>
              <a:buChar char="●"/>
            </a:pPr>
            <a:r>
              <a:rPr lang="en-US" sz="3800" b="1" dirty="0"/>
              <a:t>DEI</a:t>
            </a:r>
            <a:r>
              <a:rPr lang="en-US" sz="3800" dirty="0"/>
              <a:t>- Diversity, Equity and Inclusion </a:t>
            </a:r>
            <a:endParaRPr sz="2200" dirty="0"/>
          </a:p>
          <a:p>
            <a:pPr marL="457200" marR="0" lvl="0" indent="-469900" algn="l" rtl="0">
              <a:lnSpc>
                <a:spcPct val="90000"/>
              </a:lnSpc>
              <a:spcBef>
                <a:spcPts val="0"/>
              </a:spcBef>
              <a:spcAft>
                <a:spcPts val="0"/>
              </a:spcAft>
              <a:buSzPts val="3800"/>
              <a:buChar char="●"/>
            </a:pPr>
            <a:r>
              <a:rPr lang="en-US" sz="3800" b="1" dirty="0"/>
              <a:t>DEIA</a:t>
            </a:r>
            <a:r>
              <a:rPr lang="en-US" sz="3800" dirty="0"/>
              <a:t>- Diversity, Equity, Inclusion and Accessibility (used by CCCCO) </a:t>
            </a:r>
            <a:endParaRPr sz="2200" dirty="0"/>
          </a:p>
          <a:p>
            <a:pPr marL="457200" marR="0" lvl="0" indent="-469900" algn="l" rtl="0">
              <a:lnSpc>
                <a:spcPct val="90000"/>
              </a:lnSpc>
              <a:spcBef>
                <a:spcPts val="0"/>
              </a:spcBef>
              <a:spcAft>
                <a:spcPts val="0"/>
              </a:spcAft>
              <a:buSzPts val="3800"/>
              <a:buChar char="●"/>
            </a:pPr>
            <a:r>
              <a:rPr lang="en-US" sz="3800" b="1" dirty="0"/>
              <a:t>IDEAA</a:t>
            </a:r>
            <a:r>
              <a:rPr lang="en-US" sz="3800" dirty="0"/>
              <a:t>- Inclusion, Diversity, Equity, Antiracism and Accessibility (used by ASCCC) </a:t>
            </a:r>
            <a:endParaRPr sz="2200" dirty="0"/>
          </a:p>
        </p:txBody>
      </p:sp>
      <p:sp>
        <p:nvSpPr>
          <p:cNvPr id="71" name="Google Shape;71;p11"/>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5</a:t>
            </a:fld>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3295515" y="403412"/>
            <a:ext cx="8058300" cy="168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Equity and Academic Freedom </a:t>
            </a:r>
            <a:endParaRPr dirty="0"/>
          </a:p>
        </p:txBody>
      </p:sp>
      <p:sp>
        <p:nvSpPr>
          <p:cNvPr id="78" name="Google Shape;78;p12"/>
          <p:cNvSpPr txBox="1">
            <a:spLocks noGrp="1"/>
          </p:cNvSpPr>
          <p:nvPr>
            <p:ph type="body" idx="1"/>
          </p:nvPr>
        </p:nvSpPr>
        <p:spPr>
          <a:xfrm>
            <a:off x="391800" y="2662575"/>
            <a:ext cx="11546700" cy="3569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600" dirty="0">
                <a:solidFill>
                  <a:srgbClr val="000000"/>
                </a:solidFill>
              </a:rPr>
              <a:t>•</a:t>
            </a:r>
            <a:r>
              <a:rPr lang="en-US" sz="1600" i="1" dirty="0"/>
              <a:t>“Academic freedom allows for “invention, scholarship, and creative enterprises that support and enrich humanity. The common good depends upon the free search for truth and its free exposition” (Franke, n.d.). The connection between academic freedom and equity is fundamental. Without the rights of faculty to speak, research, and pursue diverse ideas, equity is not possible. Academic freedom allows faculty to academically challenge racist ideology and structures in the context of their expertise.”</a:t>
            </a:r>
            <a:endParaRPr sz="1600" i="1" dirty="0"/>
          </a:p>
          <a:p>
            <a:pPr marL="0" lvl="0" indent="0" algn="l" rtl="0">
              <a:spcBef>
                <a:spcPts val="1000"/>
              </a:spcBef>
              <a:spcAft>
                <a:spcPts val="0"/>
              </a:spcAft>
              <a:buNone/>
            </a:pPr>
            <a:r>
              <a:rPr lang="en-US" sz="1600" dirty="0">
                <a:solidFill>
                  <a:srgbClr val="000000"/>
                </a:solidFill>
              </a:rPr>
              <a:t>•</a:t>
            </a:r>
            <a:r>
              <a:rPr lang="en-US" sz="1600" i="1" dirty="0"/>
              <a:t>“By asserting their right to academic freedom and using that right to challenge traditional theories, scholars have been able to create a more diverse and robust exchange of ideas that introduces students to that “multitude of tongues” identified by the Supreme Court. The results of this progress are evident in the proliferation of disciplines such as ethnic studies, gender studies, and LGBTQ studies, among others”</a:t>
            </a:r>
            <a:endParaRPr sz="1600" i="1" dirty="0"/>
          </a:p>
          <a:p>
            <a:pPr marL="0" lvl="0" indent="0" algn="l" rtl="0">
              <a:spcBef>
                <a:spcPts val="1000"/>
              </a:spcBef>
              <a:spcAft>
                <a:spcPts val="0"/>
              </a:spcAft>
              <a:buNone/>
            </a:pPr>
            <a:r>
              <a:rPr lang="en-US" sz="1600" dirty="0">
                <a:solidFill>
                  <a:srgbClr val="000000"/>
                </a:solidFill>
              </a:rPr>
              <a:t>•</a:t>
            </a:r>
            <a:r>
              <a:rPr lang="en-US" sz="1600" i="1" dirty="0"/>
              <a:t>Protecting the Future of Academic Freedom During a Time of Significant Change</a:t>
            </a:r>
            <a:r>
              <a:rPr lang="en-US" sz="1600" dirty="0"/>
              <a:t>, Adopted Fall 2020:</a:t>
            </a:r>
            <a:r>
              <a:rPr lang="en-US" sz="1600" dirty="0">
                <a:uFill>
                  <a:noFill/>
                </a:uFill>
                <a:hlinkClick r:id="rId3"/>
              </a:rPr>
              <a:t> </a:t>
            </a:r>
            <a:r>
              <a:rPr lang="en-US" sz="1600" u="sng" dirty="0">
                <a:solidFill>
                  <a:schemeClr val="hlink"/>
                </a:solidFill>
                <a:hlinkClick r:id="rId3"/>
              </a:rPr>
              <a:t>https://www.asccc.org/sites/default/files/Academic_Freedom_F20.pdf</a:t>
            </a:r>
            <a:endParaRPr sz="1600" u="sng" dirty="0">
              <a:solidFill>
                <a:schemeClr val="hlink"/>
              </a:solidFill>
            </a:endParaRPr>
          </a:p>
          <a:p>
            <a:pPr marL="0" lvl="0" indent="0" algn="l" rtl="0">
              <a:spcBef>
                <a:spcPts val="1000"/>
              </a:spcBef>
              <a:spcAft>
                <a:spcPts val="0"/>
              </a:spcAft>
              <a:buNone/>
            </a:pPr>
            <a:r>
              <a:rPr lang="en-US" sz="1600" dirty="0">
                <a:solidFill>
                  <a:srgbClr val="000000"/>
                </a:solidFill>
              </a:rPr>
              <a:t>•</a:t>
            </a:r>
            <a:r>
              <a:rPr lang="en-US" sz="1600" i="1" dirty="0"/>
              <a:t>Academic Freedom and Equity</a:t>
            </a:r>
            <a:r>
              <a:rPr lang="en-US" sz="1600" dirty="0"/>
              <a:t>, Rostrum article November 2020:</a:t>
            </a:r>
            <a:r>
              <a:rPr lang="en-US" sz="1600" dirty="0">
                <a:uFill>
                  <a:noFill/>
                </a:uFill>
                <a:hlinkClick r:id="rId4"/>
              </a:rPr>
              <a:t> </a:t>
            </a:r>
            <a:r>
              <a:rPr lang="en-US" sz="1600" u="sng" dirty="0">
                <a:solidFill>
                  <a:schemeClr val="hlink"/>
                </a:solidFill>
                <a:hlinkClick r:id="rId4"/>
              </a:rPr>
              <a:t>https://asccc.org/content/academic-freedom-and-equity</a:t>
            </a:r>
            <a:endParaRPr sz="1600" u="sng" dirty="0">
              <a:solidFill>
                <a:schemeClr val="hlink"/>
              </a:solidFill>
            </a:endParaRPr>
          </a:p>
          <a:p>
            <a:pPr marL="0" lvl="0" indent="0" algn="l" rtl="0">
              <a:spcBef>
                <a:spcPts val="1000"/>
              </a:spcBef>
              <a:spcAft>
                <a:spcPts val="0"/>
              </a:spcAft>
              <a:buNone/>
            </a:pPr>
            <a:endParaRPr dirty="0"/>
          </a:p>
        </p:txBody>
      </p:sp>
      <p:sp>
        <p:nvSpPr>
          <p:cNvPr id="79" name="Google Shape;79;p12"/>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3900" b="1" dirty="0"/>
              <a:t>Acknowledging Power and Race: The Why</a:t>
            </a:r>
            <a:endParaRPr sz="3900" dirty="0"/>
          </a:p>
        </p:txBody>
      </p:sp>
      <p:sp>
        <p:nvSpPr>
          <p:cNvPr id="85" name="Google Shape;85;p13"/>
          <p:cNvSpPr txBox="1">
            <a:spLocks noGrp="1"/>
          </p:cNvSpPr>
          <p:nvPr>
            <p:ph type="body" idx="1"/>
          </p:nvPr>
        </p:nvSpPr>
        <p:spPr>
          <a:xfrm>
            <a:off x="1274375" y="2478050"/>
            <a:ext cx="10917600" cy="4380000"/>
          </a:xfrm>
          <a:prstGeom prst="rect">
            <a:avLst/>
          </a:prstGeom>
          <a:noFill/>
          <a:ln>
            <a:noFill/>
          </a:ln>
        </p:spPr>
        <p:txBody>
          <a:bodyPr spcFirstLastPara="1" wrap="square" lIns="91425" tIns="45700" rIns="91425" bIns="45700" anchor="t" anchorCtr="0">
            <a:noAutofit/>
          </a:bodyPr>
          <a:lstStyle/>
          <a:p>
            <a:pPr marL="457200" lvl="0" indent="-365125" algn="l" rtl="0">
              <a:lnSpc>
                <a:spcPct val="100000"/>
              </a:lnSpc>
              <a:spcBef>
                <a:spcPts val="400"/>
              </a:spcBef>
              <a:spcAft>
                <a:spcPts val="0"/>
              </a:spcAft>
              <a:buSzPts val="2150"/>
              <a:buChar char="●"/>
            </a:pPr>
            <a:r>
              <a:rPr lang="en-US" sz="2150" dirty="0"/>
              <a:t>We need to come with </a:t>
            </a:r>
            <a:r>
              <a:rPr lang="en-US" sz="2150" b="1" dirty="0"/>
              <a:t>INTENTIONALITY</a:t>
            </a:r>
            <a:r>
              <a:rPr lang="en-US" sz="2150" dirty="0"/>
              <a:t>–to dig deeper and go beyond compliance</a:t>
            </a:r>
            <a:endParaRPr sz="2150" dirty="0"/>
          </a:p>
          <a:p>
            <a:pPr marL="457200" lvl="0" indent="-365125" algn="l" rtl="0">
              <a:lnSpc>
                <a:spcPct val="100000"/>
              </a:lnSpc>
              <a:spcBef>
                <a:spcPts val="0"/>
              </a:spcBef>
              <a:spcAft>
                <a:spcPts val="0"/>
              </a:spcAft>
              <a:buSzPts val="2150"/>
              <a:buChar char="●"/>
            </a:pPr>
            <a:r>
              <a:rPr lang="en-US" sz="2150" b="1" dirty="0"/>
              <a:t>IMPACT </a:t>
            </a:r>
            <a:r>
              <a:rPr lang="en-US" sz="2150" dirty="0"/>
              <a:t>is acknowledging </a:t>
            </a:r>
            <a:endParaRPr sz="2150" dirty="0"/>
          </a:p>
          <a:p>
            <a:pPr marL="914400" lvl="1" indent="-365125" algn="l" rtl="0">
              <a:lnSpc>
                <a:spcPct val="100000"/>
              </a:lnSpc>
              <a:spcBef>
                <a:spcPts val="0"/>
              </a:spcBef>
              <a:spcAft>
                <a:spcPts val="0"/>
              </a:spcAft>
              <a:buSzPts val="2150"/>
              <a:buChar char="○"/>
            </a:pPr>
            <a:r>
              <a:rPr lang="en-US" sz="2150" dirty="0"/>
              <a:t>the baseline–we have minimum requirements for serving our diverse students </a:t>
            </a:r>
            <a:endParaRPr sz="2150" dirty="0"/>
          </a:p>
          <a:p>
            <a:pPr marL="914400" lvl="1" indent="-365125" algn="l" rtl="0">
              <a:lnSpc>
                <a:spcPct val="100000"/>
              </a:lnSpc>
              <a:spcBef>
                <a:spcPts val="0"/>
              </a:spcBef>
              <a:spcAft>
                <a:spcPts val="0"/>
              </a:spcAft>
              <a:buSzPts val="2150"/>
              <a:buChar char="○"/>
            </a:pPr>
            <a:r>
              <a:rPr lang="en-US" sz="2150" dirty="0"/>
              <a:t>we need to start somewhere–with no shame or blame</a:t>
            </a:r>
            <a:endParaRPr sz="2150" dirty="0"/>
          </a:p>
          <a:p>
            <a:pPr marL="914400" lvl="1" indent="-365125" algn="l" rtl="0">
              <a:lnSpc>
                <a:spcPct val="100000"/>
              </a:lnSpc>
              <a:spcBef>
                <a:spcPts val="0"/>
              </a:spcBef>
              <a:spcAft>
                <a:spcPts val="0"/>
              </a:spcAft>
              <a:buSzPts val="2150"/>
              <a:buChar char="○"/>
            </a:pPr>
            <a:r>
              <a:rPr lang="en-US" sz="2150" dirty="0"/>
              <a:t>sustainable practice is cultivating cultural humility–self-reflection and accountability </a:t>
            </a:r>
            <a:endParaRPr sz="2150" dirty="0"/>
          </a:p>
          <a:p>
            <a:pPr marL="457200" lvl="0" indent="-365125" algn="l" rtl="0">
              <a:lnSpc>
                <a:spcPct val="100000"/>
              </a:lnSpc>
              <a:spcBef>
                <a:spcPts val="0"/>
              </a:spcBef>
              <a:spcAft>
                <a:spcPts val="0"/>
              </a:spcAft>
              <a:buSzPts val="2150"/>
              <a:buChar char="●"/>
            </a:pPr>
            <a:r>
              <a:rPr lang="en-US" sz="2150" dirty="0"/>
              <a:t>Why do we discuss </a:t>
            </a:r>
            <a:r>
              <a:rPr lang="en-US" sz="2150" b="1" dirty="0"/>
              <a:t>race </a:t>
            </a:r>
            <a:r>
              <a:rPr lang="en-US" sz="2150" dirty="0"/>
              <a:t>and </a:t>
            </a:r>
            <a:r>
              <a:rPr lang="en-US" sz="2150" b="1" dirty="0"/>
              <a:t>race neutrality</a:t>
            </a:r>
            <a:r>
              <a:rPr lang="en-US" sz="2150" dirty="0"/>
              <a:t>?</a:t>
            </a:r>
            <a:endParaRPr sz="2150" dirty="0"/>
          </a:p>
          <a:p>
            <a:pPr marL="914400" lvl="1" indent="-365125" algn="l" rtl="0">
              <a:lnSpc>
                <a:spcPct val="100000"/>
              </a:lnSpc>
              <a:spcBef>
                <a:spcPts val="0"/>
              </a:spcBef>
              <a:spcAft>
                <a:spcPts val="0"/>
              </a:spcAft>
              <a:buSzPts val="2150"/>
              <a:buChar char="○"/>
            </a:pPr>
            <a:r>
              <a:rPr lang="en-US" sz="2150" dirty="0"/>
              <a:t>social constructs–color blindness does not acknowledge racial inequities </a:t>
            </a:r>
            <a:endParaRPr sz="2150" dirty="0"/>
          </a:p>
          <a:p>
            <a:pPr marL="914400" lvl="1" indent="-365125" algn="l" rtl="0">
              <a:lnSpc>
                <a:spcPct val="100000"/>
              </a:lnSpc>
              <a:spcBef>
                <a:spcPts val="0"/>
              </a:spcBef>
              <a:spcAft>
                <a:spcPts val="0"/>
              </a:spcAft>
              <a:buSzPts val="2150"/>
              <a:buChar char="○"/>
            </a:pPr>
            <a:r>
              <a:rPr lang="en-US" sz="2150" dirty="0"/>
              <a:t>systemic barriers—we need to disrupt the systems that creates barriers</a:t>
            </a:r>
            <a:endParaRPr sz="2150" dirty="0"/>
          </a:p>
          <a:p>
            <a:pPr marL="457200" lvl="0" indent="-365125" algn="l" rtl="0">
              <a:lnSpc>
                <a:spcPct val="100000"/>
              </a:lnSpc>
              <a:spcBef>
                <a:spcPts val="0"/>
              </a:spcBef>
              <a:spcAft>
                <a:spcPts val="0"/>
              </a:spcAft>
              <a:buSzPts val="2150"/>
              <a:buChar char="●"/>
            </a:pPr>
            <a:r>
              <a:rPr lang="en-US" sz="2150" dirty="0"/>
              <a:t>What does the </a:t>
            </a:r>
            <a:r>
              <a:rPr lang="en-US" sz="2150" b="1" dirty="0"/>
              <a:t>social justice journey</a:t>
            </a:r>
            <a:r>
              <a:rPr lang="en-US" sz="2150" dirty="0"/>
              <a:t> entail?</a:t>
            </a:r>
            <a:endParaRPr sz="2150" dirty="0"/>
          </a:p>
          <a:p>
            <a:pPr marL="914400" lvl="1" indent="-365125" algn="l" rtl="0">
              <a:lnSpc>
                <a:spcPct val="100000"/>
              </a:lnSpc>
              <a:spcBef>
                <a:spcPts val="0"/>
              </a:spcBef>
              <a:spcAft>
                <a:spcPts val="0"/>
              </a:spcAft>
              <a:buSzPts val="2150"/>
              <a:buChar char="○"/>
            </a:pPr>
            <a:r>
              <a:rPr lang="en-US" sz="2150" dirty="0"/>
              <a:t>the struggle is part of the path </a:t>
            </a:r>
            <a:endParaRPr sz="2150" dirty="0"/>
          </a:p>
          <a:p>
            <a:pPr marL="914400" lvl="1" indent="-365125" algn="l" rtl="0">
              <a:lnSpc>
                <a:spcPct val="100000"/>
              </a:lnSpc>
              <a:spcBef>
                <a:spcPts val="0"/>
              </a:spcBef>
              <a:spcAft>
                <a:spcPts val="0"/>
              </a:spcAft>
              <a:buSzPts val="2150"/>
              <a:buChar char="○"/>
            </a:pPr>
            <a:r>
              <a:rPr lang="en-US" sz="2150" dirty="0"/>
              <a:t>the work requires intentionality to level the playing field </a:t>
            </a:r>
            <a:endParaRPr sz="2150" dirty="0"/>
          </a:p>
          <a:p>
            <a:pPr marL="914400" lvl="1" indent="-365125" algn="l" rtl="0">
              <a:lnSpc>
                <a:spcPct val="100000"/>
              </a:lnSpc>
              <a:spcBef>
                <a:spcPts val="0"/>
              </a:spcBef>
              <a:spcAft>
                <a:spcPts val="0"/>
              </a:spcAft>
              <a:buSzPts val="2150"/>
              <a:buChar char="○"/>
            </a:pPr>
            <a:r>
              <a:rPr lang="en-US" sz="2150" dirty="0"/>
              <a:t>we all win when we have equity</a:t>
            </a:r>
            <a:endParaRPr sz="2150" dirty="0"/>
          </a:p>
        </p:txBody>
      </p:sp>
      <p:sp>
        <p:nvSpPr>
          <p:cNvPr id="86" name="Google Shape;86;p13"/>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dirty="0"/>
              <a:t>DEI Leadership as Heart Work </a:t>
            </a:r>
            <a:endParaRPr dirty="0"/>
          </a:p>
        </p:txBody>
      </p:sp>
      <p:sp>
        <p:nvSpPr>
          <p:cNvPr id="92" name="Google Shape;92;p14"/>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dirty="0"/>
          </a:p>
        </p:txBody>
      </p:sp>
      <p:sp>
        <p:nvSpPr>
          <p:cNvPr id="93" name="Google Shape;93;p14"/>
          <p:cNvSpPr txBox="1"/>
          <p:nvPr/>
        </p:nvSpPr>
        <p:spPr>
          <a:xfrm>
            <a:off x="1231800" y="2598025"/>
            <a:ext cx="10122000" cy="3524700"/>
          </a:xfrm>
          <a:prstGeom prst="rect">
            <a:avLst/>
          </a:prstGeom>
          <a:noFill/>
          <a:ln>
            <a:noFill/>
          </a:ln>
        </p:spPr>
        <p:txBody>
          <a:bodyPr spcFirstLastPara="1" wrap="square" lIns="91425" tIns="91425" rIns="91425" bIns="91425" anchor="t" anchorCtr="0">
            <a:spAutoFit/>
          </a:bodyPr>
          <a:lstStyle/>
          <a:p>
            <a:pPr marL="457200" lvl="0" indent="-425450" algn="l" rtl="0">
              <a:spcBef>
                <a:spcPts val="0"/>
              </a:spcBef>
              <a:spcAft>
                <a:spcPts val="0"/>
              </a:spcAft>
              <a:buSzPts val="3100"/>
              <a:buChar char="●"/>
            </a:pPr>
            <a:r>
              <a:rPr lang="en-US" sz="3100" dirty="0"/>
              <a:t>DEI work is hard work and heart work </a:t>
            </a:r>
            <a:endParaRPr sz="3100" dirty="0"/>
          </a:p>
          <a:p>
            <a:pPr marL="457200" lvl="0" indent="-425450" algn="l" rtl="0">
              <a:spcBef>
                <a:spcPts val="0"/>
              </a:spcBef>
              <a:spcAft>
                <a:spcPts val="0"/>
              </a:spcAft>
              <a:buSzPts val="3100"/>
              <a:buChar char="●"/>
            </a:pPr>
            <a:r>
              <a:rPr lang="en-US" sz="3100" dirty="0"/>
              <a:t>Need to build relationships </a:t>
            </a:r>
            <a:endParaRPr sz="3100" dirty="0"/>
          </a:p>
          <a:p>
            <a:pPr marL="457200" lvl="0" indent="-425450" algn="l" rtl="0">
              <a:spcBef>
                <a:spcPts val="0"/>
              </a:spcBef>
              <a:spcAft>
                <a:spcPts val="0"/>
              </a:spcAft>
              <a:buSzPts val="3100"/>
              <a:buChar char="●"/>
            </a:pPr>
            <a:r>
              <a:rPr lang="en-US" sz="3100" dirty="0"/>
              <a:t>Create intentional space and time for relationships and trust </a:t>
            </a:r>
            <a:endParaRPr sz="3100" dirty="0"/>
          </a:p>
          <a:p>
            <a:pPr marL="457200" lvl="0" indent="-425450" algn="l" rtl="0">
              <a:spcBef>
                <a:spcPts val="0"/>
              </a:spcBef>
              <a:spcAft>
                <a:spcPts val="0"/>
              </a:spcAft>
              <a:buSzPts val="3100"/>
              <a:buChar char="●"/>
            </a:pPr>
            <a:r>
              <a:rPr lang="en-US" sz="3100" dirty="0"/>
              <a:t>Need to have the conversations in order to move the work</a:t>
            </a:r>
            <a:endParaRPr sz="3100" dirty="0"/>
          </a:p>
          <a:p>
            <a:pPr marL="457200" lvl="0" indent="-425450" algn="l" rtl="0">
              <a:spcBef>
                <a:spcPts val="0"/>
              </a:spcBef>
              <a:spcAft>
                <a:spcPts val="0"/>
              </a:spcAft>
              <a:buSzPts val="3100"/>
              <a:buChar char="●"/>
            </a:pPr>
            <a:r>
              <a:rPr lang="en-US" sz="3100" dirty="0"/>
              <a:t>May encounter frustrations but keep moving forward </a:t>
            </a:r>
            <a:endParaRPr sz="3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dirty="0"/>
              <a:t>What ASCCC Says about IDEAA in Curriculum </a:t>
            </a:r>
            <a:endParaRPr dirty="0"/>
          </a:p>
        </p:txBody>
      </p:sp>
      <p:sp>
        <p:nvSpPr>
          <p:cNvPr id="99" name="Google Shape;99;p15"/>
          <p:cNvSpPr txBox="1">
            <a:spLocks noGrp="1"/>
          </p:cNvSpPr>
          <p:nvPr>
            <p:ph type="body" idx="1"/>
          </p:nvPr>
        </p:nvSpPr>
        <p:spPr>
          <a:xfrm>
            <a:off x="830000" y="2466049"/>
            <a:ext cx="10523700" cy="37659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None/>
            </a:pPr>
            <a:r>
              <a:rPr lang="en-US" sz="2300" u="sng" dirty="0">
                <a:solidFill>
                  <a:schemeClr val="hlink"/>
                </a:solidFill>
                <a:highlight>
                  <a:srgbClr val="FFFFFF"/>
                </a:highlight>
                <a:hlinkClick r:id="rId3"/>
              </a:rPr>
              <a:t>9.01 F21 Adding Culturally Responsive Curriculum, Equity Mindedness and Anti-Racism to Course Outline of Record (COR) Requirements in Title 5</a:t>
            </a:r>
            <a:endParaRPr sz="2300" dirty="0">
              <a:solidFill>
                <a:srgbClr val="0A0A0A"/>
              </a:solidFill>
              <a:highlight>
                <a:srgbClr val="FFFFFF"/>
              </a:highlight>
            </a:endParaRPr>
          </a:p>
          <a:p>
            <a:pPr marL="0" lvl="0" indent="0" algn="l" rtl="0">
              <a:lnSpc>
                <a:spcPct val="140000"/>
              </a:lnSpc>
              <a:spcBef>
                <a:spcPts val="1100"/>
              </a:spcBef>
              <a:spcAft>
                <a:spcPts val="0"/>
              </a:spcAft>
              <a:buNone/>
            </a:pPr>
            <a:r>
              <a:rPr lang="en-US" sz="2300" u="sng" dirty="0">
                <a:solidFill>
                  <a:schemeClr val="hlink"/>
                </a:solidFill>
                <a:highlight>
                  <a:srgbClr val="FFFFFF"/>
                </a:highlight>
                <a:hlinkClick r:id="rId4"/>
              </a:rPr>
              <a:t>9.05 S21 Developing an Anti-Racism, Diversity, Equity, and Inclusion Curriculum Audit Process</a:t>
            </a:r>
            <a:endParaRPr sz="2300" dirty="0">
              <a:solidFill>
                <a:srgbClr val="0A0A0A"/>
              </a:solidFill>
              <a:highlight>
                <a:srgbClr val="FFFFFF"/>
              </a:highlight>
            </a:endParaRPr>
          </a:p>
          <a:p>
            <a:pPr marL="0" lvl="0" indent="0" algn="l" rtl="0">
              <a:lnSpc>
                <a:spcPct val="140000"/>
              </a:lnSpc>
              <a:spcBef>
                <a:spcPts val="1100"/>
              </a:spcBef>
              <a:spcAft>
                <a:spcPts val="0"/>
              </a:spcAft>
              <a:buNone/>
            </a:pPr>
            <a:r>
              <a:rPr lang="en-US" sz="2300" u="sng" dirty="0">
                <a:solidFill>
                  <a:schemeClr val="hlink"/>
                </a:solidFill>
                <a:highlight>
                  <a:srgbClr val="FFFFFF"/>
                </a:highlight>
                <a:hlinkClick r:id="rId5"/>
              </a:rPr>
              <a:t>Anti-Racism in Education Paper (Fall 2020)</a:t>
            </a:r>
            <a:endParaRPr sz="2300" dirty="0">
              <a:solidFill>
                <a:srgbClr val="0A0A0A"/>
              </a:solidFill>
              <a:highlight>
                <a:srgbClr val="FFFFFF"/>
              </a:highlight>
            </a:endParaRPr>
          </a:p>
          <a:p>
            <a:pPr marL="0" lvl="0" indent="0" algn="l" rtl="0">
              <a:lnSpc>
                <a:spcPct val="140000"/>
              </a:lnSpc>
              <a:spcBef>
                <a:spcPts val="1100"/>
              </a:spcBef>
              <a:spcAft>
                <a:spcPts val="0"/>
              </a:spcAft>
              <a:buNone/>
            </a:pPr>
            <a:r>
              <a:rPr lang="en-US" sz="2300" dirty="0">
                <a:solidFill>
                  <a:srgbClr val="0A0A0A"/>
                </a:solidFill>
                <a:highlight>
                  <a:srgbClr val="FFFFFF"/>
                </a:highlight>
              </a:rPr>
              <a:t>Recommendation #5 Enact culturally responsive curricular redesign within disciplines, courses, and programs and with curriculum committees.</a:t>
            </a:r>
            <a:endParaRPr sz="2300" dirty="0">
              <a:solidFill>
                <a:srgbClr val="0A0A0A"/>
              </a:solidFill>
              <a:highlight>
                <a:srgbClr val="FFFFFF"/>
              </a:highlight>
            </a:endParaRPr>
          </a:p>
          <a:p>
            <a:pPr marL="0" marR="0" lvl="0" indent="0" algn="l" rtl="0">
              <a:lnSpc>
                <a:spcPct val="90000"/>
              </a:lnSpc>
              <a:spcBef>
                <a:spcPts val="1100"/>
              </a:spcBef>
              <a:spcAft>
                <a:spcPts val="0"/>
              </a:spcAft>
              <a:buClr>
                <a:srgbClr val="404040"/>
              </a:buClr>
              <a:buSzPts val="2400"/>
              <a:buFont typeface="Arial"/>
              <a:buNone/>
            </a:pPr>
            <a:endParaRPr dirty="0"/>
          </a:p>
        </p:txBody>
      </p:sp>
      <p:sp>
        <p:nvSpPr>
          <p:cNvPr id="100" name="Google Shape;100;p15"/>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sld>
</file>

<file path=ppt/theme/theme1.xml><?xml version="1.0" encoding="utf-8"?>
<a:theme xmlns:a="http://schemas.openxmlformats.org/drawingml/2006/main" name="ASCCC Curriculum Inst. 2020 Theme">
  <a:themeElements>
    <a:clrScheme name="ASCCC Plenary Spring 2022">
      <a:dk1>
        <a:srgbClr val="0D0C36"/>
      </a:dk1>
      <a:lt1>
        <a:srgbClr val="FFFFFF"/>
      </a:lt1>
      <a:dk2>
        <a:srgbClr val="1E3C8C"/>
      </a:dk2>
      <a:lt2>
        <a:srgbClr val="7E48AA"/>
      </a:lt2>
      <a:accent1>
        <a:srgbClr val="3065CE"/>
      </a:accent1>
      <a:accent2>
        <a:srgbClr val="FF478B"/>
      </a:accent2>
      <a:accent3>
        <a:srgbClr val="4BE3E7"/>
      </a:accent3>
      <a:accent4>
        <a:srgbClr val="D1E2E9"/>
      </a:accent4>
      <a:accent5>
        <a:srgbClr val="4BE3E7"/>
      </a:accent5>
      <a:accent6>
        <a:srgbClr val="D0AAEE"/>
      </a:accent6>
      <a:hlink>
        <a:srgbClr val="2F65CE"/>
      </a:hlink>
      <a:folHlink>
        <a:srgbClr val="7E48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2376</Words>
  <Application>Microsoft Office PowerPoint</Application>
  <PresentationFormat>Widescreen</PresentationFormat>
  <Paragraphs>189</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Roboto</vt:lpstr>
      <vt:lpstr>Palatino</vt:lpstr>
      <vt:lpstr>Times New Roman</vt:lpstr>
      <vt:lpstr>Source Sans Pro</vt:lpstr>
      <vt:lpstr>ASCCC Curriculum Inst. 2020 Theme</vt:lpstr>
      <vt:lpstr>Acknowledging Power and Race in Academia with DEIA Curriculum Equity Planning Tool</vt:lpstr>
      <vt:lpstr>Presenters </vt:lpstr>
      <vt:lpstr>General Session Description </vt:lpstr>
      <vt:lpstr>Conversation and Dialog Norms </vt:lpstr>
      <vt:lpstr>Many Acronyms - Shared Goal </vt:lpstr>
      <vt:lpstr>Equity and Academic Freedom </vt:lpstr>
      <vt:lpstr>Acknowledging Power and Race: The Why</vt:lpstr>
      <vt:lpstr>DEI Leadership as Heart Work </vt:lpstr>
      <vt:lpstr>What ASCCC Says about IDEAA in Curriculum </vt:lpstr>
      <vt:lpstr>5C: Collective work on DEI and Curriculum </vt:lpstr>
      <vt:lpstr>Introducing: DEI in Curriculum Model Principles  and Practices </vt:lpstr>
      <vt:lpstr>Acknowledging and Identifying Eurocentric Processes </vt:lpstr>
      <vt:lpstr>Equity Minded Frameworks </vt:lpstr>
      <vt:lpstr>Models and Practices for the Classroom </vt:lpstr>
      <vt:lpstr>Models and Practices in Curriculum Process and Policy </vt:lpstr>
      <vt:lpstr>Areas identified in the tool…your college can locally add more  </vt:lpstr>
      <vt:lpstr>Let’s walk through one of the sections </vt:lpstr>
      <vt:lpstr>How to use the tool locally </vt:lpstr>
      <vt:lpstr>From Discussion to Action</vt:lpstr>
      <vt:lpstr>Next Steps </vt:lpstr>
      <vt:lpstr>Support and Resources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Acknowledging Power and Race in Academia with DEIA Curriculum Equity Planning Tool</dc:title>
  <dc:creator>Stephanie Curry</dc:creator>
  <cp:lastModifiedBy>Stephanie Curry</cp:lastModifiedBy>
  <cp:revision>2</cp:revision>
  <dcterms:modified xsi:type="dcterms:W3CDTF">2022-04-01T21:03:37Z</dcterms:modified>
</cp:coreProperties>
</file>