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8" r:id="rId3"/>
    <p:sldId id="281" r:id="rId4"/>
    <p:sldId id="258" r:id="rId5"/>
    <p:sldId id="259" r:id="rId6"/>
    <p:sldId id="297" r:id="rId7"/>
    <p:sldId id="282" r:id="rId8"/>
    <p:sldId id="257" r:id="rId9"/>
    <p:sldId id="296" r:id="rId10"/>
    <p:sldId id="272" r:id="rId11"/>
    <p:sldId id="262" r:id="rId12"/>
    <p:sldId id="263" r:id="rId13"/>
    <p:sldId id="261" r:id="rId14"/>
    <p:sldId id="264" r:id="rId15"/>
    <p:sldId id="273" r:id="rId16"/>
    <p:sldId id="265" r:id="rId17"/>
    <p:sldId id="266" r:id="rId18"/>
    <p:sldId id="274" r:id="rId19"/>
    <p:sldId id="267" r:id="rId20"/>
    <p:sldId id="284" r:id="rId21"/>
    <p:sldId id="285" r:id="rId22"/>
    <p:sldId id="268" r:id="rId23"/>
    <p:sldId id="276" r:id="rId24"/>
    <p:sldId id="269" r:id="rId25"/>
    <p:sldId id="270" r:id="rId26"/>
    <p:sldId id="271" r:id="rId27"/>
    <p:sldId id="277" r:id="rId28"/>
    <p:sldId id="286" r:id="rId29"/>
    <p:sldId id="287" r:id="rId30"/>
    <p:sldId id="278" r:id="rId31"/>
    <p:sldId id="288" r:id="rId32"/>
    <p:sldId id="291" r:id="rId33"/>
    <p:sldId id="294" r:id="rId34"/>
    <p:sldId id="279" r:id="rId35"/>
    <p:sldId id="289" r:id="rId36"/>
    <p:sldId id="292" r:id="rId37"/>
    <p:sldId id="295" r:id="rId38"/>
    <p:sldId id="280" r:id="rId39"/>
    <p:sldId id="290" r:id="rId40"/>
    <p:sldId id="293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3319" autoAdjust="0"/>
  </p:normalViewPr>
  <p:slideViewPr>
    <p:cSldViewPr snapToGrid="0">
      <p:cViewPr varScale="1">
        <p:scale>
          <a:sx n="63" d="100"/>
          <a:sy n="63" d="100"/>
        </p:scale>
        <p:origin x="807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23D67-3A72-41AF-A038-A4530595FC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75CB73-B18E-4FB5-9063-DF5BA5388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DACF3-22EC-4EE5-B5B5-11BAF980A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8F1C6-1106-4D1C-AED2-DC8A40DFCCF7}" type="datetimeFigureOut">
              <a:rPr lang="en-US" smtClean="0"/>
              <a:t>8/15/2020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C0E7B-3D09-43C4-AB3B-D906583B8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49437B-60CF-4CDA-A7EF-9E029C250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5D40-14DD-4983-B8E8-7CBC31D22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656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C2882-376D-4BC7-8C13-5C5C87936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4447E-837B-4AE6-B42B-501362D6DF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826DB9-CCA3-4956-B239-9813F9588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8F1C6-1106-4D1C-AED2-DC8A40DFCCF7}" type="datetimeFigureOut">
              <a:rPr lang="en-US" smtClean="0"/>
              <a:t>8/15/2020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4CDE94-FA1A-48FE-B875-FDED61FB9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DC6FB-C608-43E9-9448-EF7D6DB15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5D40-14DD-4983-B8E8-7CBC31D22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861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827A1E-D7DF-4379-9FBD-F203ED5D49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E4D470-A5EF-4DA1-8950-7BACD12EE2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292E3-93E3-47BF-9356-52D0DDA74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8F1C6-1106-4D1C-AED2-DC8A40DFCCF7}" type="datetimeFigureOut">
              <a:rPr lang="en-US" smtClean="0"/>
              <a:t>8/15/2020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19897-8671-4933-8C88-FB1E941D1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8A2AB3-DF1C-4C7F-9D5C-AAFEA5AF6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5D40-14DD-4983-B8E8-7CBC31D22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301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2ADE6-F12D-428F-AFBA-CDB574E1A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80FE5-5CCD-4A2C-9DB6-D151FE9CC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1B4352-C50B-4BBF-A9C1-89B44CB99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8F1C6-1106-4D1C-AED2-DC8A40DFCCF7}" type="datetimeFigureOut">
              <a:rPr lang="en-US" smtClean="0"/>
              <a:t>8/15/2020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E9986-BBF7-4AA7-89A1-645957DD9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D70CF2-F5B8-4B7C-8721-83CD2CBF6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5D40-14DD-4983-B8E8-7CBC31D22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41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B412F-945B-4A03-8DFF-4F0D97A92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F919DE-9507-4FB4-990B-E92C1D0650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88C300-9D22-4192-91A0-77DE89FE0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8F1C6-1106-4D1C-AED2-DC8A40DFCCF7}" type="datetimeFigureOut">
              <a:rPr lang="en-US" smtClean="0"/>
              <a:t>8/15/2020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2119AF-19F4-4262-88ED-4E4401673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53963-9F8F-4970-99E3-B16AA3B10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5D40-14DD-4983-B8E8-7CBC31D22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912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4C70E-6852-48EE-AB13-B128A957B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5720AE-85B3-4051-B310-E4CB190175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BDED79-C403-4C03-90D9-9A3C9A1F9B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6ABCFA-4142-474C-972D-6E0B09B6F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8F1C6-1106-4D1C-AED2-DC8A40DFCCF7}" type="datetimeFigureOut">
              <a:rPr lang="en-US" smtClean="0"/>
              <a:t>8/15/2020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7E503A-FBA6-4B7D-955C-A58D887A4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CA17B6-3A24-4659-AE1F-8D844055F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5D40-14DD-4983-B8E8-7CBC31D22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27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39184-5BC0-4D4C-8818-D1FDD3542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BB9170-C914-4943-A2D9-E024DE26F9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09C413-702D-4D25-8CC1-8D36602C22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618BF7-3D5A-4582-93DF-DEC7B91877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380A20-B919-4BBD-817A-1B1DE66F66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3971D4-E803-477C-8DE8-5DAB5D625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8F1C6-1106-4D1C-AED2-DC8A40DFCCF7}" type="datetimeFigureOut">
              <a:rPr lang="en-US" smtClean="0"/>
              <a:t>8/15/2020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9419DF-BE76-40D0-B94A-CECF70913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4B2088-47B6-412E-87D5-EA09D37FC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5D40-14DD-4983-B8E8-7CBC31D22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116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01E91-9B6A-496D-9E7A-94A7CA09A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43B085-B754-4CE2-9145-76E846D3A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8F1C6-1106-4D1C-AED2-DC8A40DFCCF7}" type="datetimeFigureOut">
              <a:rPr lang="en-US" smtClean="0"/>
              <a:t>8/15/2020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2A4888-6D25-4734-A5B8-FDCF62978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430383-CC47-4177-903E-1402A948A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5D40-14DD-4983-B8E8-7CBC31D22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695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35EA09-F732-4D0E-8B5C-1D7D45ACF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8F1C6-1106-4D1C-AED2-DC8A40DFCCF7}" type="datetimeFigureOut">
              <a:rPr lang="en-US" smtClean="0"/>
              <a:t>8/15/2020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6C60AE-4BC1-450D-AB83-507E49E70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3BB9B3-F96C-4D85-A491-D7FFF11F8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5D40-14DD-4983-B8E8-7CBC31D22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47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94F28-82A5-49D1-A230-32AA0DBAF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B83AA3-ACC7-42D8-8B9B-ACB17DC37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CADF7B-B741-4289-9BAA-31FED6ED8B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A75CDD-86D4-48F4-B012-8FFA3CC1C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8F1C6-1106-4D1C-AED2-DC8A40DFCCF7}" type="datetimeFigureOut">
              <a:rPr lang="en-US" smtClean="0"/>
              <a:t>8/15/2020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4A49D6-C70C-4707-B228-302CA9BEB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E0EAC1-5F5E-49B7-A38B-B6CFE01C6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5D40-14DD-4983-B8E8-7CBC31D22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273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6852-4CE0-463C-8C48-0F6055DAB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FFB1A2-C601-4E1B-8490-19EE41225D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E2F4DC-21B8-4C1A-A85E-7500E6AE6B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D98690-0F40-4B11-9BCE-9F76060B7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8F1C6-1106-4D1C-AED2-DC8A40DFCCF7}" type="datetimeFigureOut">
              <a:rPr lang="en-US" smtClean="0"/>
              <a:t>8/15/2020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F2255A-301B-4F0C-AB56-2C5208716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6E85A7-03A9-41DB-ABB7-6791EE293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5D40-14DD-4983-B8E8-7CBC31D22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63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9E895A-CD63-4B7C-A455-01006F867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767966-3BC7-4663-B38A-D0E3C2060E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C0AE4B-EA59-413A-9EF8-09F0386004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8F1C6-1106-4D1C-AED2-DC8A40DFCCF7}" type="datetimeFigureOut">
              <a:rPr lang="en-US" smtClean="0"/>
              <a:t>8/15/2020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153693-23E7-431D-AA44-99DE5DE82C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7FF254-8BF6-461A-ACCC-8402CB25EB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F5D40-14DD-4983-B8E8-7CBC31D22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59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B2BD9-2D59-4C58-815F-04BE4D307A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Participatory Governance at Moorpark College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3A9500-AA7A-4438-AB3F-160ECEDC13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2911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DACCCE-E0FB-457C-8377-AFD7DE03A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Curriculum Committee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8EC375-E22C-497E-8A15-B20D61A66B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05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C6658-D776-40A0-B1FA-817E79E5B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Curriculum Committee Charter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D327F-14E9-41A4-B891-CA6A04B3B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82672"/>
          </a:xfrm>
        </p:spPr>
        <p:txBody>
          <a:bodyPr>
            <a:normAutofit/>
          </a:bodyPr>
          <a:lstStyle/>
          <a:p>
            <a:r>
              <a:rPr lang="en-US" dirty="0"/>
              <a:t>In support of the college mission, the Curriculum Committee reviews and recommends</a:t>
            </a:r>
          </a:p>
          <a:p>
            <a:pPr lvl="1"/>
            <a:r>
              <a:rPr lang="en-US" dirty="0"/>
              <a:t>New courses</a:t>
            </a:r>
          </a:p>
          <a:p>
            <a:pPr lvl="1"/>
            <a:r>
              <a:rPr lang="en-US" dirty="0"/>
              <a:t>New programs</a:t>
            </a:r>
          </a:p>
          <a:p>
            <a:pPr lvl="1"/>
            <a:r>
              <a:rPr lang="en-US" dirty="0"/>
              <a:t>Modifications to existing courses and programs</a:t>
            </a:r>
          </a:p>
          <a:p>
            <a:pPr lvl="1"/>
            <a:r>
              <a:rPr lang="en-US" dirty="0"/>
              <a:t>Graduation requirements</a:t>
            </a:r>
          </a:p>
          <a:p>
            <a:r>
              <a:rPr lang="en-US" dirty="0"/>
              <a:t>The charge includes these academic and professional matters (Title 5: §53200)</a:t>
            </a:r>
          </a:p>
          <a:p>
            <a:pPr lvl="1"/>
            <a:r>
              <a:rPr lang="en-US" dirty="0"/>
              <a:t>Curriculum, including establishing prerequisites and placing courses within disciplines</a:t>
            </a:r>
          </a:p>
          <a:p>
            <a:pPr lvl="1"/>
            <a:r>
              <a:rPr lang="en-US" dirty="0"/>
              <a:t>Degree and certificate requirements</a:t>
            </a:r>
          </a:p>
          <a:p>
            <a:pPr lvl="1"/>
            <a:r>
              <a:rPr lang="en-US" dirty="0"/>
              <a:t>Educational program development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511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C6658-D776-40A0-B1FA-817E79E5B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Curriculum Committee Membership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D327F-14E9-41A4-B891-CA6A04B3B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25563"/>
          </a:xfrm>
        </p:spPr>
        <p:txBody>
          <a:bodyPr/>
          <a:lstStyle/>
          <a:p>
            <a:r>
              <a:rPr lang="en-US" dirty="0"/>
              <a:t>Co-Chairs:</a:t>
            </a:r>
          </a:p>
          <a:p>
            <a:pPr lvl="1"/>
            <a:r>
              <a:rPr lang="en-US" dirty="0"/>
              <a:t>Faculty member(s) appointed by Academic Senate Council</a:t>
            </a:r>
          </a:p>
          <a:p>
            <a:pPr lvl="1"/>
            <a:r>
              <a:rPr lang="en-US" dirty="0"/>
              <a:t>Vice-President of Academic Affairs or designee</a:t>
            </a:r>
          </a:p>
          <a:p>
            <a:pPr lvl="1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72D7DA9-CDEB-4A09-8342-3248CFD83C9D}"/>
              </a:ext>
            </a:extLst>
          </p:cNvPr>
          <p:cNvSpPr txBox="1">
            <a:spLocks/>
          </p:cNvSpPr>
          <p:nvPr/>
        </p:nvSpPr>
        <p:spPr>
          <a:xfrm>
            <a:off x="1034553" y="3233738"/>
            <a:ext cx="5251174" cy="3328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Voting Members:</a:t>
            </a:r>
          </a:p>
          <a:p>
            <a:pPr lvl="1"/>
            <a:r>
              <a:rPr lang="en-US" dirty="0"/>
              <a:t>One faculty from each academic department</a:t>
            </a:r>
          </a:p>
          <a:p>
            <a:pPr lvl="1"/>
            <a:r>
              <a:rPr lang="en-US" dirty="0"/>
              <a:t>One faculty from ACCESS</a:t>
            </a:r>
          </a:p>
          <a:p>
            <a:pPr lvl="1"/>
            <a:r>
              <a:rPr lang="en-US" dirty="0"/>
              <a:t>Articulation officer</a:t>
            </a:r>
          </a:p>
          <a:p>
            <a:pPr lvl="1"/>
            <a:r>
              <a:rPr lang="en-US" dirty="0"/>
              <a:t>Faculty librarian</a:t>
            </a:r>
          </a:p>
          <a:p>
            <a:pPr lvl="1"/>
            <a:r>
              <a:rPr lang="en-US" dirty="0"/>
              <a:t>Three deans, appointed by VPAA</a:t>
            </a:r>
          </a:p>
          <a:p>
            <a:pPr lvl="1"/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6DC8A50-64B0-4C6B-8229-731F5E738B17}"/>
              </a:ext>
            </a:extLst>
          </p:cNvPr>
          <p:cNvSpPr txBox="1">
            <a:spLocks/>
          </p:cNvSpPr>
          <p:nvPr/>
        </p:nvSpPr>
        <p:spPr>
          <a:xfrm>
            <a:off x="6285727" y="3286125"/>
            <a:ext cx="5636642" cy="3052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Non-Voting Members:</a:t>
            </a:r>
          </a:p>
          <a:p>
            <a:pPr lvl="1"/>
            <a:r>
              <a:rPr lang="en-US" dirty="0"/>
              <a:t>Faculty rep for AFT</a:t>
            </a:r>
          </a:p>
          <a:p>
            <a:pPr lvl="1"/>
            <a:r>
              <a:rPr lang="en-US" dirty="0"/>
              <a:t>Faculty CTE Liaison</a:t>
            </a:r>
          </a:p>
          <a:p>
            <a:pPr lvl="1"/>
            <a:r>
              <a:rPr lang="en-US" dirty="0"/>
              <a:t>Classified staff</a:t>
            </a:r>
          </a:p>
          <a:p>
            <a:pPr lvl="1"/>
            <a:r>
              <a:rPr lang="en-US" dirty="0"/>
              <a:t>Student appointed by Associated Students</a:t>
            </a:r>
          </a:p>
          <a:p>
            <a:pPr lvl="1"/>
            <a:r>
              <a:rPr lang="en-US" dirty="0"/>
              <a:t>Academic Senate President</a:t>
            </a:r>
          </a:p>
        </p:txBody>
      </p:sp>
    </p:spTree>
    <p:extLst>
      <p:ext uri="{BB962C8B-B14F-4D97-AF65-F5344CB8AC3E}">
        <p14:creationId xmlns:p14="http://schemas.microsoft.com/office/powerpoint/2010/main" val="37773172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F6A94-D5B4-4BBD-8766-16905C77D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Curriculum Committee Workgroups</a:t>
            </a:r>
          </a:p>
        </p:txBody>
      </p:sp>
      <p:grpSp>
        <p:nvGrpSpPr>
          <p:cNvPr id="13" name="Group 12" descr="Relationship between Curriculum Committee and its workgroups: Technical Review Workgroup and General Education Workgroup.">
            <a:extLst>
              <a:ext uri="{FF2B5EF4-FFF2-40B4-BE49-F238E27FC236}">
                <a16:creationId xmlns:a16="http://schemas.microsoft.com/office/drawing/2014/main" id="{7EB1A2D5-7DBB-4D43-98B8-84073B35DC02}"/>
              </a:ext>
            </a:extLst>
          </p:cNvPr>
          <p:cNvGrpSpPr/>
          <p:nvPr/>
        </p:nvGrpSpPr>
        <p:grpSpPr>
          <a:xfrm>
            <a:off x="2440748" y="1308296"/>
            <a:ext cx="7100664" cy="4705642"/>
            <a:chOff x="2440748" y="1308296"/>
            <a:chExt cx="7100664" cy="4705642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881E3317-7797-49DC-B0E4-F48BB2E8D7A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813473" y="1308296"/>
              <a:ext cx="0" cy="91440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" name="Group 2" descr="Relationship between Curriculum Committee and its workgroups: Technical Review Workgroup and General Education Workgroup.">
              <a:extLst>
                <a:ext uri="{FF2B5EF4-FFF2-40B4-BE49-F238E27FC236}">
                  <a16:creationId xmlns:a16="http://schemas.microsoft.com/office/drawing/2014/main" id="{D8BC951E-34CC-442A-990E-B80A95657AA3}"/>
                </a:ext>
              </a:extLst>
            </p:cNvPr>
            <p:cNvGrpSpPr/>
            <p:nvPr/>
          </p:nvGrpSpPr>
          <p:grpSpPr>
            <a:xfrm>
              <a:off x="2440748" y="1427593"/>
              <a:ext cx="7100664" cy="4586345"/>
              <a:chOff x="2440748" y="1427593"/>
              <a:chExt cx="7100664" cy="4586345"/>
            </a:xfrm>
          </p:grpSpPr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4CF90E78-05E1-4231-83E5-72B646F942C8}"/>
                  </a:ext>
                </a:extLst>
              </p:cNvPr>
              <p:cNvGrpSpPr/>
              <p:nvPr/>
            </p:nvGrpSpPr>
            <p:grpSpPr>
              <a:xfrm>
                <a:off x="3727938" y="2243797"/>
                <a:ext cx="4283613" cy="1695157"/>
                <a:chOff x="3727938" y="2243797"/>
                <a:chExt cx="4283613" cy="1695157"/>
              </a:xfrm>
            </p:grpSpPr>
            <p:sp>
              <p:nvSpPr>
                <p:cNvPr id="4" name="Rectangle: Rounded Corners 3">
                  <a:extLst>
                    <a:ext uri="{FF2B5EF4-FFF2-40B4-BE49-F238E27FC236}">
                      <a16:creationId xmlns:a16="http://schemas.microsoft.com/office/drawing/2014/main" id="{B0942BD9-97C6-4C21-8902-285222F57526}"/>
                    </a:ext>
                  </a:extLst>
                </p:cNvPr>
                <p:cNvSpPr/>
                <p:nvPr/>
              </p:nvSpPr>
              <p:spPr>
                <a:xfrm>
                  <a:off x="3727938" y="2243797"/>
                  <a:ext cx="4283613" cy="1695157"/>
                </a:xfrm>
                <a:prstGeom prst="round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DC4C747B-1136-46D5-B993-A488899C54C9}"/>
                    </a:ext>
                  </a:extLst>
                </p:cNvPr>
                <p:cNvSpPr txBox="1"/>
                <p:nvPr/>
              </p:nvSpPr>
              <p:spPr>
                <a:xfrm>
                  <a:off x="4005774" y="2829765"/>
                  <a:ext cx="3727939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/>
                    <a:t>Curriculum Committee</a:t>
                  </a:r>
                </a:p>
              </p:txBody>
            </p:sp>
          </p:grp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066D120-455E-4E08-80D5-1D0CCE53E6B4}"/>
                  </a:ext>
                </a:extLst>
              </p:cNvPr>
              <p:cNvSpPr txBox="1"/>
              <p:nvPr/>
            </p:nvSpPr>
            <p:spPr>
              <a:xfrm>
                <a:off x="5813473" y="1427593"/>
                <a:ext cx="372793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To Academic Senate</a:t>
                </a:r>
              </a:p>
            </p:txBody>
          </p: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3D3371A-CAFE-4DD7-8F1F-9ED7272346C3}"/>
                  </a:ext>
                </a:extLst>
              </p:cNvPr>
              <p:cNvGrpSpPr/>
              <p:nvPr/>
            </p:nvGrpSpPr>
            <p:grpSpPr>
              <a:xfrm>
                <a:off x="2440748" y="4492063"/>
                <a:ext cx="2855741" cy="1521875"/>
                <a:chOff x="2300068" y="4492063"/>
                <a:chExt cx="2855741" cy="1521875"/>
              </a:xfrm>
            </p:grpSpPr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A8F6A8FB-EE1C-4BB5-8302-3B622AA4A31B}"/>
                    </a:ext>
                  </a:extLst>
                </p:cNvPr>
                <p:cNvSpPr/>
                <p:nvPr/>
              </p:nvSpPr>
              <p:spPr>
                <a:xfrm>
                  <a:off x="2300068" y="4492063"/>
                  <a:ext cx="2855741" cy="1521875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D8B2C56A-3D49-4E87-B65B-54541F3315D7}"/>
                    </a:ext>
                  </a:extLst>
                </p:cNvPr>
                <p:cNvSpPr txBox="1"/>
                <p:nvPr/>
              </p:nvSpPr>
              <p:spPr>
                <a:xfrm>
                  <a:off x="2386231" y="4789860"/>
                  <a:ext cx="2683414" cy="9541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/>
                    <a:t>Technical Review</a:t>
                  </a:r>
                </a:p>
                <a:p>
                  <a:pPr algn="ctr"/>
                  <a:r>
                    <a:rPr lang="en-US" sz="2800" dirty="0"/>
                    <a:t>Workgroup</a:t>
                  </a:r>
                </a:p>
              </p:txBody>
            </p: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95F9B710-5FF3-4653-AB1A-135143146BB6}"/>
                  </a:ext>
                </a:extLst>
              </p:cNvPr>
              <p:cNvGrpSpPr/>
              <p:nvPr/>
            </p:nvGrpSpPr>
            <p:grpSpPr>
              <a:xfrm>
                <a:off x="6446522" y="4492062"/>
                <a:ext cx="2878597" cy="1521875"/>
                <a:chOff x="2300068" y="4492063"/>
                <a:chExt cx="2878597" cy="1521875"/>
              </a:xfrm>
            </p:grpSpPr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2D140D30-B8EC-4B45-8110-25E2375E8109}"/>
                    </a:ext>
                  </a:extLst>
                </p:cNvPr>
                <p:cNvSpPr/>
                <p:nvPr/>
              </p:nvSpPr>
              <p:spPr>
                <a:xfrm>
                  <a:off x="2300068" y="4492063"/>
                  <a:ext cx="2855741" cy="1521875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94D7E546-D133-45A1-AF71-045D9C7B5B1A}"/>
                    </a:ext>
                  </a:extLst>
                </p:cNvPr>
                <p:cNvSpPr txBox="1"/>
                <p:nvPr/>
              </p:nvSpPr>
              <p:spPr>
                <a:xfrm>
                  <a:off x="2322924" y="4789860"/>
                  <a:ext cx="2855741" cy="9541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/>
                    <a:t>General Education</a:t>
                  </a:r>
                </a:p>
                <a:p>
                  <a:pPr algn="ctr"/>
                  <a:r>
                    <a:rPr lang="en-US" sz="2800" dirty="0"/>
                    <a:t>Workgroup</a:t>
                  </a:r>
                </a:p>
              </p:txBody>
            </p:sp>
          </p:grp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F48DCB52-FE45-419A-B853-6F35D3ACA07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708008" y="3938954"/>
                <a:ext cx="1250854" cy="55310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>
                <a:extLst>
                  <a:ext uri="{FF2B5EF4-FFF2-40B4-BE49-F238E27FC236}">
                    <a16:creationId xmlns:a16="http://schemas.microsoft.com/office/drawing/2014/main" id="{BE0794DB-E7A1-465C-8766-D7B7FD8B975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89191" y="3938954"/>
                <a:ext cx="1230923" cy="56270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4760103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C6658-D776-40A0-B1FA-817E79E5B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Curriculum Committee: Curriculum Flowchart</a:t>
            </a:r>
          </a:p>
        </p:txBody>
      </p:sp>
      <p:grpSp>
        <p:nvGrpSpPr>
          <p:cNvPr id="4" name="Group 3" descr="Flowchart for how a curriculum idea becomes approved curriculum that may be used in the classroom.">
            <a:extLst>
              <a:ext uri="{FF2B5EF4-FFF2-40B4-BE49-F238E27FC236}">
                <a16:creationId xmlns:a16="http://schemas.microsoft.com/office/drawing/2014/main" id="{4948455E-4674-4885-A488-C28A4795EE9D}"/>
              </a:ext>
            </a:extLst>
          </p:cNvPr>
          <p:cNvGrpSpPr/>
          <p:nvPr/>
        </p:nvGrpSpPr>
        <p:grpSpPr>
          <a:xfrm>
            <a:off x="0" y="1690688"/>
            <a:ext cx="12121596" cy="4724646"/>
            <a:chOff x="0" y="1690688"/>
            <a:chExt cx="12121596" cy="4724646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6E5BF6A4-5232-416A-A250-02D521B1493D}"/>
                </a:ext>
              </a:extLst>
            </p:cNvPr>
            <p:cNvSpPr txBox="1"/>
            <p:nvPr/>
          </p:nvSpPr>
          <p:spPr>
            <a:xfrm>
              <a:off x="0" y="1690688"/>
              <a:ext cx="209723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Faculty develop curriculum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018FF24-5C82-49AE-B99F-663F5A082324}"/>
                </a:ext>
              </a:extLst>
            </p:cNvPr>
            <p:cNvSpPr txBox="1"/>
            <p:nvPr/>
          </p:nvSpPr>
          <p:spPr>
            <a:xfrm>
              <a:off x="2054617" y="4144468"/>
              <a:ext cx="209723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Technical Review Workgroup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C25E7E7-7740-432C-A0FE-8CA8628CE779}"/>
                </a:ext>
              </a:extLst>
            </p:cNvPr>
            <p:cNvSpPr txBox="1"/>
            <p:nvPr/>
          </p:nvSpPr>
          <p:spPr>
            <a:xfrm>
              <a:off x="5974960" y="4107010"/>
              <a:ext cx="2097238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District Technical Review Workgroup—Instructional (DTRW-I)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540D655-D720-45ED-8B54-C536BCC663FC}"/>
                </a:ext>
              </a:extLst>
            </p:cNvPr>
            <p:cNvSpPr txBox="1"/>
            <p:nvPr/>
          </p:nvSpPr>
          <p:spPr>
            <a:xfrm>
              <a:off x="7927120" y="2339781"/>
              <a:ext cx="209723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Board of Trustees</a:t>
              </a:r>
            </a:p>
          </p:txBody>
        </p:sp>
        <p:sp>
          <p:nvSpPr>
            <p:cNvPr id="3" name="Arrow: Right 2">
              <a:extLst>
                <a:ext uri="{FF2B5EF4-FFF2-40B4-BE49-F238E27FC236}">
                  <a16:creationId xmlns:a16="http://schemas.microsoft.com/office/drawing/2014/main" id="{D85B0185-F015-456C-8633-D1005B4CA7DA}"/>
                </a:ext>
              </a:extLst>
            </p:cNvPr>
            <p:cNvSpPr/>
            <p:nvPr/>
          </p:nvSpPr>
          <p:spPr>
            <a:xfrm>
              <a:off x="489076" y="3276391"/>
              <a:ext cx="1252659" cy="830997"/>
            </a:xfrm>
            <a:prstGeom prst="rightArrow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Arrow: Right 24">
              <a:extLst>
                <a:ext uri="{FF2B5EF4-FFF2-40B4-BE49-F238E27FC236}">
                  <a16:creationId xmlns:a16="http://schemas.microsoft.com/office/drawing/2014/main" id="{2ADC0E48-838A-414F-A6DA-C17509B07F41}"/>
                </a:ext>
              </a:extLst>
            </p:cNvPr>
            <p:cNvSpPr/>
            <p:nvPr/>
          </p:nvSpPr>
          <p:spPr>
            <a:xfrm>
              <a:off x="2547938" y="3276391"/>
              <a:ext cx="1252659" cy="830997"/>
            </a:xfrm>
            <a:prstGeom prst="rightArrow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Arrow: Right 29">
              <a:extLst>
                <a:ext uri="{FF2B5EF4-FFF2-40B4-BE49-F238E27FC236}">
                  <a16:creationId xmlns:a16="http://schemas.microsoft.com/office/drawing/2014/main" id="{F07BA6AB-A815-467E-A274-4B2B86645060}"/>
                </a:ext>
              </a:extLst>
            </p:cNvPr>
            <p:cNvSpPr/>
            <p:nvPr/>
          </p:nvSpPr>
          <p:spPr>
            <a:xfrm>
              <a:off x="4502640" y="3276391"/>
              <a:ext cx="1252659" cy="830997"/>
            </a:xfrm>
            <a:prstGeom prst="rightArrow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Arrow: Right 30">
              <a:extLst>
                <a:ext uri="{FF2B5EF4-FFF2-40B4-BE49-F238E27FC236}">
                  <a16:creationId xmlns:a16="http://schemas.microsoft.com/office/drawing/2014/main" id="{FA79C5E5-DD44-4522-85E9-2D23B17DD5E2}"/>
                </a:ext>
              </a:extLst>
            </p:cNvPr>
            <p:cNvSpPr/>
            <p:nvPr/>
          </p:nvSpPr>
          <p:spPr>
            <a:xfrm>
              <a:off x="6604123" y="3276391"/>
              <a:ext cx="1252659" cy="830997"/>
            </a:xfrm>
            <a:prstGeom prst="rightArrow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Arrow: Right 31">
              <a:extLst>
                <a:ext uri="{FF2B5EF4-FFF2-40B4-BE49-F238E27FC236}">
                  <a16:creationId xmlns:a16="http://schemas.microsoft.com/office/drawing/2014/main" id="{650FE144-E6FF-442E-ACEA-DD8C6DC2BF17}"/>
                </a:ext>
              </a:extLst>
            </p:cNvPr>
            <p:cNvSpPr/>
            <p:nvPr/>
          </p:nvSpPr>
          <p:spPr>
            <a:xfrm>
              <a:off x="8446283" y="3276391"/>
              <a:ext cx="1252659" cy="830997"/>
            </a:xfrm>
            <a:prstGeom prst="rightArrow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Arrow: Right 32">
              <a:extLst>
                <a:ext uri="{FF2B5EF4-FFF2-40B4-BE49-F238E27FC236}">
                  <a16:creationId xmlns:a16="http://schemas.microsoft.com/office/drawing/2014/main" id="{3E2774D8-CD57-484E-A207-5951F80DD6CE}"/>
                </a:ext>
              </a:extLst>
            </p:cNvPr>
            <p:cNvSpPr/>
            <p:nvPr/>
          </p:nvSpPr>
          <p:spPr>
            <a:xfrm>
              <a:off x="10547766" y="3276391"/>
              <a:ext cx="1252659" cy="830997"/>
            </a:xfrm>
            <a:prstGeom prst="rightArrow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726CD994-0386-4155-AB46-C0CCB0B6945E}"/>
                </a:ext>
              </a:extLst>
            </p:cNvPr>
            <p:cNvSpPr txBox="1"/>
            <p:nvPr/>
          </p:nvSpPr>
          <p:spPr>
            <a:xfrm>
              <a:off x="10024358" y="4144468"/>
              <a:ext cx="209723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Chancellor’s Office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04305EC8-EAE3-4DF8-A1AA-AE0D3FF23DB5}"/>
                </a:ext>
              </a:extLst>
            </p:cNvPr>
            <p:cNvSpPr txBox="1"/>
            <p:nvPr/>
          </p:nvSpPr>
          <p:spPr>
            <a:xfrm>
              <a:off x="3998762" y="2233789"/>
              <a:ext cx="209723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Curriculum Committee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901726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DACCCE-E0FB-457C-8377-AFD7DE03A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Distance Education Committee (DE)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8EC375-E22C-497E-8A15-B20D61A66B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3780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CE47B-EB30-4A0D-93E1-5E800E999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Distance Education Committee Charter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953C2-E142-4FEB-9C57-05A3E947E9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Makes recommendations on planning and accreditation issues related to distance education including:</a:t>
            </a:r>
          </a:p>
          <a:p>
            <a:pPr lvl="1"/>
            <a:r>
              <a:rPr lang="en-US" dirty="0"/>
              <a:t>Reviewing and evaluating campus-wide student success and equity data related to distance education</a:t>
            </a:r>
          </a:p>
          <a:p>
            <a:pPr lvl="1"/>
            <a:r>
              <a:rPr lang="en-US" dirty="0"/>
              <a:t>Developing and promoting best practices that contribute to the quality and growth of distance education at Moorpark College</a:t>
            </a:r>
          </a:p>
          <a:p>
            <a:pPr lvl="1"/>
            <a:r>
              <a:rPr lang="en-US" dirty="0"/>
              <a:t>Providing guidance on professional development activities related to distance education</a:t>
            </a:r>
          </a:p>
          <a:p>
            <a:pPr lvl="1"/>
            <a:r>
              <a:rPr lang="en-US" dirty="0"/>
              <a:t>Monitoring and documenting compliance with accreditation standards and state and national regulations</a:t>
            </a:r>
          </a:p>
        </p:txBody>
      </p:sp>
    </p:spTree>
    <p:extLst>
      <p:ext uri="{BB962C8B-B14F-4D97-AF65-F5344CB8AC3E}">
        <p14:creationId xmlns:p14="http://schemas.microsoft.com/office/powerpoint/2010/main" val="7135673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C6658-D776-40A0-B1FA-817E79E5B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Distance Education Committee Membership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D327F-14E9-41A4-B891-CA6A04B3B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25563"/>
          </a:xfrm>
        </p:spPr>
        <p:txBody>
          <a:bodyPr/>
          <a:lstStyle/>
          <a:p>
            <a:r>
              <a:rPr lang="en-US" dirty="0"/>
              <a:t>Co-Chairs:</a:t>
            </a:r>
          </a:p>
          <a:p>
            <a:pPr lvl="1"/>
            <a:r>
              <a:rPr lang="en-US" dirty="0"/>
              <a:t>Faculty member appointed by Academic Senate Council</a:t>
            </a:r>
          </a:p>
          <a:p>
            <a:pPr lvl="1"/>
            <a:r>
              <a:rPr lang="en-US" dirty="0"/>
              <a:t>Dean appointed by the Vice-President of Academic Affairs</a:t>
            </a:r>
          </a:p>
          <a:p>
            <a:pPr lvl="1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72D7DA9-CDEB-4A09-8342-3248CFD83C9D}"/>
              </a:ext>
            </a:extLst>
          </p:cNvPr>
          <p:cNvSpPr txBox="1">
            <a:spLocks/>
          </p:cNvSpPr>
          <p:nvPr/>
        </p:nvSpPr>
        <p:spPr>
          <a:xfrm>
            <a:off x="1034553" y="3233738"/>
            <a:ext cx="5251174" cy="3328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Voting Members:</a:t>
            </a:r>
          </a:p>
          <a:p>
            <a:pPr lvl="1"/>
            <a:r>
              <a:rPr lang="en-US" dirty="0"/>
              <a:t>Two faculty from each division</a:t>
            </a:r>
          </a:p>
          <a:p>
            <a:pPr lvl="1"/>
            <a:r>
              <a:rPr lang="en-US" dirty="0"/>
              <a:t>Dean appointed by VPAA/VPSS</a:t>
            </a:r>
          </a:p>
          <a:p>
            <a:pPr lvl="1"/>
            <a:r>
              <a:rPr lang="en-US" dirty="0"/>
              <a:t>Instructional technologist/designer</a:t>
            </a:r>
          </a:p>
          <a:p>
            <a:pPr lvl="1"/>
            <a:r>
              <a:rPr lang="en-US" dirty="0"/>
              <a:t>ACCESS representative</a:t>
            </a:r>
          </a:p>
          <a:p>
            <a:pPr lvl="1"/>
            <a:r>
              <a:rPr lang="en-US" dirty="0"/>
              <a:t>Student Services Council rep 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6DC8A50-64B0-4C6B-8229-731F5E738B17}"/>
              </a:ext>
            </a:extLst>
          </p:cNvPr>
          <p:cNvSpPr txBox="1">
            <a:spLocks/>
          </p:cNvSpPr>
          <p:nvPr/>
        </p:nvSpPr>
        <p:spPr>
          <a:xfrm>
            <a:off x="6285727" y="3286125"/>
            <a:ext cx="5636642" cy="3052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Non-Voting Members:</a:t>
            </a:r>
          </a:p>
          <a:p>
            <a:pPr lvl="1"/>
            <a:r>
              <a:rPr lang="en-US" dirty="0"/>
              <a:t>DE Coordinator</a:t>
            </a:r>
          </a:p>
          <a:p>
            <a:pPr lvl="1"/>
            <a:r>
              <a:rPr lang="en-US" dirty="0"/>
              <a:t>Student appointed by Associated Students</a:t>
            </a:r>
          </a:p>
          <a:p>
            <a:pPr lvl="1"/>
            <a:r>
              <a:rPr lang="en-US" dirty="0"/>
              <a:t>Academic Senate President</a:t>
            </a:r>
          </a:p>
        </p:txBody>
      </p:sp>
    </p:spTree>
    <p:extLst>
      <p:ext uri="{BB962C8B-B14F-4D97-AF65-F5344CB8AC3E}">
        <p14:creationId xmlns:p14="http://schemas.microsoft.com/office/powerpoint/2010/main" val="17892136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DACCCE-E0FB-457C-8377-AFD7DE03A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Committee on Accreditation and Planning—Education (</a:t>
            </a:r>
            <a:r>
              <a:rPr lang="en-US" dirty="0" err="1"/>
              <a:t>EdCAP</a:t>
            </a:r>
            <a:r>
              <a:rPr lang="en-US" dirty="0"/>
              <a:t>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8EC375-E22C-497E-8A15-B20D61A66B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770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CE47B-EB30-4A0D-93E1-5E800E999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Committee on Accreditation and Planning—Education (</a:t>
            </a:r>
            <a:r>
              <a:rPr lang="en-US" dirty="0" err="1"/>
              <a:t>EdCAP</a:t>
            </a:r>
            <a:r>
              <a:rPr lang="en-US" dirty="0"/>
              <a:t>) Charter: Planning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953C2-E142-4FEB-9C57-05A3E947E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80644" cy="4351338"/>
          </a:xfrm>
        </p:spPr>
        <p:txBody>
          <a:bodyPr>
            <a:normAutofit/>
          </a:bodyPr>
          <a:lstStyle/>
          <a:p>
            <a:r>
              <a:rPr lang="en-US" dirty="0"/>
              <a:t>Makes recommendations on college-wide planning and accreditation issues related to educational programs and student services including:</a:t>
            </a:r>
          </a:p>
          <a:p>
            <a:r>
              <a:rPr lang="en-US" dirty="0"/>
              <a:t>Planning component</a:t>
            </a:r>
          </a:p>
          <a:p>
            <a:pPr lvl="1"/>
            <a:r>
              <a:rPr lang="en-US" dirty="0"/>
              <a:t>Program plans: evaluates process and recommends modifications</a:t>
            </a:r>
          </a:p>
          <a:p>
            <a:pPr lvl="1"/>
            <a:r>
              <a:rPr lang="en-US" dirty="0"/>
              <a:t>Educational Master Plan: define the format, establish timeline, and recommends approval</a:t>
            </a:r>
          </a:p>
          <a:p>
            <a:pPr lvl="1"/>
            <a:r>
              <a:rPr lang="en-US" dirty="0"/>
              <a:t>Strategic Plan: define strategic directions and goals &amp; timeline, and recommends approval</a:t>
            </a:r>
          </a:p>
          <a:p>
            <a:pPr lvl="1"/>
            <a:r>
              <a:rPr lang="en-US" dirty="0"/>
              <a:t>Annual Work Plan: reviews goals and metrics and recommends approval</a:t>
            </a:r>
          </a:p>
          <a:p>
            <a:pPr lvl="1"/>
            <a:r>
              <a:rPr lang="en-US" dirty="0"/>
              <a:t>With Fiscal, reviews college resource recommendations in relation of the Strategic Plan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369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B2BD9-2D59-4C58-815F-04BE4D307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Academic Senate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BE97CE-5F94-485B-9B6B-545D5E76AF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9949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CE47B-EB30-4A0D-93E1-5E800E999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Committee on Accreditation and Planning—Education (</a:t>
            </a:r>
            <a:r>
              <a:rPr lang="en-US" dirty="0" err="1"/>
              <a:t>EdCAP</a:t>
            </a:r>
            <a:r>
              <a:rPr lang="en-US" dirty="0"/>
              <a:t>) Charter: Accreditation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953C2-E142-4FEB-9C57-05A3E947E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80644" cy="4351338"/>
          </a:xfrm>
        </p:spPr>
        <p:txBody>
          <a:bodyPr>
            <a:normAutofit/>
          </a:bodyPr>
          <a:lstStyle/>
          <a:p>
            <a:r>
              <a:rPr lang="en-US" dirty="0"/>
              <a:t>Makes recommendations on college-wide planning and accreditation issues related to educational programs and student services including:</a:t>
            </a:r>
          </a:p>
          <a:p>
            <a:r>
              <a:rPr lang="en-US" dirty="0"/>
              <a:t>Accreditation component</a:t>
            </a:r>
          </a:p>
          <a:p>
            <a:pPr lvl="1"/>
            <a:r>
              <a:rPr lang="en-US" dirty="0"/>
              <a:t>Monitoring and reviewing preparation of self-eval reports required by ACCCJC</a:t>
            </a:r>
          </a:p>
          <a:p>
            <a:pPr lvl="1"/>
            <a:r>
              <a:rPr lang="en-US" dirty="0"/>
              <a:t>Monitoring/evaluating/documenting progress on self-eval plans developed by college as well as recommendations from ACCJC</a:t>
            </a:r>
          </a:p>
          <a:p>
            <a:pPr lvl="1"/>
            <a:r>
              <a:rPr lang="en-US" dirty="0"/>
              <a:t>Reviewing and analyzing the ACCJC Annual Report, including Institution-Set Standards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616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CE47B-EB30-4A0D-93E1-5E800E999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Committee on Accreditation and Planning—Education (</a:t>
            </a:r>
            <a:r>
              <a:rPr lang="en-US" dirty="0" err="1"/>
              <a:t>EdCAP</a:t>
            </a:r>
            <a:r>
              <a:rPr lang="en-US" dirty="0"/>
              <a:t>) Charter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953C2-E142-4FEB-9C57-05A3E947E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80644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Makes recommendations on college-wide planning and accreditation issues related to educational programs and student services including:</a:t>
            </a:r>
          </a:p>
          <a:p>
            <a:pPr lvl="1"/>
            <a:r>
              <a:rPr lang="en-US" dirty="0"/>
              <a:t>Planning component</a:t>
            </a:r>
          </a:p>
          <a:p>
            <a:pPr lvl="2"/>
            <a:r>
              <a:rPr lang="en-US" dirty="0"/>
              <a:t>Program plans: evaluates process and recommends modifications</a:t>
            </a:r>
          </a:p>
          <a:p>
            <a:pPr lvl="2"/>
            <a:r>
              <a:rPr lang="en-US" dirty="0"/>
              <a:t>Educational Master Plan: define the format, establish timeline, and recommends approval</a:t>
            </a:r>
          </a:p>
          <a:p>
            <a:pPr lvl="2"/>
            <a:r>
              <a:rPr lang="en-US" dirty="0"/>
              <a:t>Strategic Plan: define strategic directions and goals &amp; timeline, and recommends approval</a:t>
            </a:r>
          </a:p>
          <a:p>
            <a:pPr lvl="2"/>
            <a:r>
              <a:rPr lang="en-US" dirty="0"/>
              <a:t>Annual Work Plan: reviews goals and metrics and recommends approval</a:t>
            </a:r>
          </a:p>
          <a:p>
            <a:pPr lvl="2"/>
            <a:r>
              <a:rPr lang="en-US" dirty="0"/>
              <a:t>With Fiscal, reviews college resource recommendations in relation of the Strategic Plan</a:t>
            </a:r>
          </a:p>
          <a:p>
            <a:pPr lvl="1"/>
            <a:r>
              <a:rPr lang="en-US" dirty="0"/>
              <a:t>Accreditation component</a:t>
            </a:r>
          </a:p>
          <a:p>
            <a:pPr lvl="2"/>
            <a:r>
              <a:rPr lang="en-US" dirty="0"/>
              <a:t>Monitoring and reviewing preparation of self-eval reports required by ACCCJC</a:t>
            </a:r>
          </a:p>
          <a:p>
            <a:pPr lvl="2"/>
            <a:r>
              <a:rPr lang="en-US" dirty="0"/>
              <a:t>Monitoring/evaluating/documenting progress on self-eval plans developed by college as well as recommendations from ACCJC</a:t>
            </a:r>
          </a:p>
          <a:p>
            <a:pPr lvl="2"/>
            <a:r>
              <a:rPr lang="en-US" dirty="0"/>
              <a:t>Reviewing and analyzing the ACCJC Annual Report, including Institution-Set Standards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5694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C6658-D776-40A0-B1FA-817E79E5B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Committee on Accreditation and Planning—Education (</a:t>
            </a:r>
            <a:r>
              <a:rPr lang="en-US" dirty="0" err="1"/>
              <a:t>EdCAP</a:t>
            </a:r>
            <a:r>
              <a:rPr lang="en-US" dirty="0"/>
              <a:t>) Membership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D327F-14E9-41A4-B891-CA6A04B3B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84169" cy="1325563"/>
          </a:xfrm>
        </p:spPr>
        <p:txBody>
          <a:bodyPr>
            <a:normAutofit/>
          </a:bodyPr>
          <a:lstStyle/>
          <a:p>
            <a:r>
              <a:rPr lang="en-US" dirty="0"/>
              <a:t>Co-Chairs:</a:t>
            </a:r>
          </a:p>
          <a:p>
            <a:pPr lvl="1"/>
            <a:r>
              <a:rPr lang="en-US" dirty="0"/>
              <a:t>Faculty member appointed by Academic Senate Council</a:t>
            </a:r>
          </a:p>
          <a:p>
            <a:pPr lvl="1"/>
            <a:r>
              <a:rPr lang="en-US" dirty="0"/>
              <a:t>Dean appointed by the Vice-President of Academic Affairs and Student Support</a:t>
            </a:r>
          </a:p>
          <a:p>
            <a:pPr lvl="1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72D7DA9-CDEB-4A09-8342-3248CFD83C9D}"/>
              </a:ext>
            </a:extLst>
          </p:cNvPr>
          <p:cNvSpPr txBox="1">
            <a:spLocks/>
          </p:cNvSpPr>
          <p:nvPr/>
        </p:nvSpPr>
        <p:spPr>
          <a:xfrm>
            <a:off x="1034553" y="3233738"/>
            <a:ext cx="5251174" cy="3328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Voting Members:</a:t>
            </a:r>
          </a:p>
          <a:p>
            <a:pPr lvl="1"/>
            <a:r>
              <a:rPr lang="en-US" dirty="0"/>
              <a:t>Faculty department chair, coordinator, or designee from each department</a:t>
            </a:r>
          </a:p>
          <a:p>
            <a:pPr lvl="1"/>
            <a:r>
              <a:rPr lang="en-US" dirty="0"/>
              <a:t>All deans</a:t>
            </a:r>
          </a:p>
          <a:p>
            <a:pPr lvl="1"/>
            <a:r>
              <a:rPr lang="en-US" dirty="0"/>
              <a:t>Two classified representatives</a:t>
            </a:r>
          </a:p>
          <a:p>
            <a:pPr lvl="1"/>
            <a:r>
              <a:rPr lang="en-US" dirty="0"/>
              <a:t>Student appointed by Associated Students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6DC8A50-64B0-4C6B-8229-731F5E738B17}"/>
              </a:ext>
            </a:extLst>
          </p:cNvPr>
          <p:cNvSpPr txBox="1">
            <a:spLocks/>
          </p:cNvSpPr>
          <p:nvPr/>
        </p:nvSpPr>
        <p:spPr>
          <a:xfrm>
            <a:off x="6285727" y="3286125"/>
            <a:ext cx="5636642" cy="3052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Non-Voting Members:</a:t>
            </a:r>
          </a:p>
          <a:p>
            <a:pPr lvl="1"/>
            <a:r>
              <a:rPr lang="en-US" dirty="0"/>
              <a:t>VPAA</a:t>
            </a:r>
          </a:p>
          <a:p>
            <a:pPr lvl="1"/>
            <a:r>
              <a:rPr lang="en-US" dirty="0"/>
              <a:t>VPSS</a:t>
            </a:r>
          </a:p>
          <a:p>
            <a:pPr lvl="1"/>
            <a:r>
              <a:rPr lang="en-US" dirty="0"/>
              <a:t>VPBS</a:t>
            </a:r>
          </a:p>
          <a:p>
            <a:pPr lvl="1"/>
            <a:r>
              <a:rPr lang="en-US" dirty="0"/>
              <a:t>Classified Senate President</a:t>
            </a:r>
          </a:p>
          <a:p>
            <a:pPr lvl="1"/>
            <a:r>
              <a:rPr lang="en-US" dirty="0"/>
              <a:t>Academic Senate President</a:t>
            </a:r>
          </a:p>
        </p:txBody>
      </p:sp>
    </p:spTree>
    <p:extLst>
      <p:ext uri="{BB962C8B-B14F-4D97-AF65-F5344CB8AC3E}">
        <p14:creationId xmlns:p14="http://schemas.microsoft.com/office/powerpoint/2010/main" val="6706418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DACCCE-E0FB-457C-8377-AFD7DE03A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Committee on Accreditation and Planning—Facilities and Technology (F/TCAP)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8EC375-E22C-497E-8A15-B20D61A66B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1908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CE47B-EB30-4A0D-93E1-5E800E999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Committee on Accreditation and Planning— Facilities and Technology (F/TCAP) Charter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953C2-E142-4FEB-9C57-05A3E947E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80644" cy="4667250"/>
          </a:xfrm>
        </p:spPr>
        <p:txBody>
          <a:bodyPr>
            <a:normAutofit/>
          </a:bodyPr>
          <a:lstStyle/>
          <a:p>
            <a:r>
              <a:rPr lang="en-US" dirty="0"/>
              <a:t>Makes recommendations on college-wide planning and accreditation issues related to facilities and digital technology including:</a:t>
            </a:r>
          </a:p>
          <a:p>
            <a:pPr lvl="1"/>
            <a:r>
              <a:rPr lang="en-US" dirty="0"/>
              <a:t>Developing and monitoring the Facilities Master Plan</a:t>
            </a:r>
          </a:p>
          <a:p>
            <a:pPr lvl="1"/>
            <a:r>
              <a:rPr lang="en-US" dirty="0"/>
              <a:t>Developing and annually updating the Technology Operations Plan</a:t>
            </a:r>
          </a:p>
          <a:p>
            <a:pPr lvl="1"/>
            <a:r>
              <a:rPr lang="en-US" dirty="0"/>
              <a:t>Developing and reviewing the Technology Master Plan every three years</a:t>
            </a:r>
          </a:p>
          <a:p>
            <a:pPr lvl="1"/>
            <a:r>
              <a:rPr lang="en-US" dirty="0"/>
              <a:t>Reviewing the Districtwide VCCCD Technology Strategic Plan as updated</a:t>
            </a:r>
          </a:p>
          <a:p>
            <a:pPr lvl="1"/>
            <a:r>
              <a:rPr lang="en-US" dirty="0"/>
              <a:t>Monitoring the annual technology inventory for technology refresh</a:t>
            </a:r>
          </a:p>
          <a:p>
            <a:pPr lvl="1"/>
            <a:r>
              <a:rPr lang="en-US" dirty="0"/>
              <a:t>Prioritizing technology related issues and resource requests</a:t>
            </a:r>
          </a:p>
          <a:p>
            <a:pPr lvl="1"/>
            <a:r>
              <a:rPr lang="en-US" dirty="0"/>
              <a:t>Prioritizing facilities related issues and resource requests</a:t>
            </a:r>
          </a:p>
          <a:p>
            <a:pPr lvl="1"/>
            <a:r>
              <a:rPr lang="en-US" dirty="0"/>
              <a:t>Prioritizing secondary effect and space allocation requests</a:t>
            </a:r>
          </a:p>
          <a:p>
            <a:pPr lvl="1"/>
            <a:r>
              <a:rPr lang="en-US" dirty="0"/>
              <a:t>Accreditation component: advisement of plans related to facilities &amp; technology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5089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C6658-D776-40A0-B1FA-817E79E5B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480" y="365125"/>
            <a:ext cx="11084168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Committee on Accreditation and Planning— Facilities and Technology (F/TCAP) Membership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D327F-14E9-41A4-B891-CA6A04B3B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84169" cy="1325563"/>
          </a:xfrm>
        </p:spPr>
        <p:txBody>
          <a:bodyPr>
            <a:normAutofit/>
          </a:bodyPr>
          <a:lstStyle/>
          <a:p>
            <a:r>
              <a:rPr lang="en-US" dirty="0"/>
              <a:t>Co-Chairs:</a:t>
            </a:r>
          </a:p>
          <a:p>
            <a:pPr lvl="1"/>
            <a:r>
              <a:rPr lang="en-US" dirty="0"/>
              <a:t>Faculty member appointed by Academic Senate Council</a:t>
            </a:r>
          </a:p>
          <a:p>
            <a:pPr lvl="1"/>
            <a:r>
              <a:rPr lang="en-US" dirty="0"/>
              <a:t>Vice-President of Business Services</a:t>
            </a:r>
          </a:p>
          <a:p>
            <a:pPr lvl="1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72D7DA9-CDEB-4A09-8342-3248CFD83C9D}"/>
              </a:ext>
            </a:extLst>
          </p:cNvPr>
          <p:cNvSpPr txBox="1">
            <a:spLocks/>
          </p:cNvSpPr>
          <p:nvPr/>
        </p:nvSpPr>
        <p:spPr>
          <a:xfrm>
            <a:off x="1034553" y="3233738"/>
            <a:ext cx="5251174" cy="36242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Voting Members:</a:t>
            </a:r>
          </a:p>
          <a:p>
            <a:pPr lvl="1"/>
            <a:r>
              <a:rPr lang="en-US" dirty="0"/>
              <a:t>Three faculty from each division</a:t>
            </a:r>
          </a:p>
          <a:p>
            <a:pPr lvl="1"/>
            <a:r>
              <a:rPr lang="en-US" dirty="0"/>
              <a:t>Three classified professionals</a:t>
            </a:r>
          </a:p>
          <a:p>
            <a:pPr lvl="1"/>
            <a:r>
              <a:rPr lang="en-US" dirty="0"/>
              <a:t>Two deans</a:t>
            </a:r>
          </a:p>
          <a:p>
            <a:pPr lvl="1"/>
            <a:r>
              <a:rPr lang="en-US" dirty="0"/>
              <a:t>Three business services reps</a:t>
            </a:r>
          </a:p>
          <a:p>
            <a:pPr lvl="1"/>
            <a:r>
              <a:rPr lang="en-US" dirty="0"/>
              <a:t>Student Services Council rep</a:t>
            </a:r>
          </a:p>
          <a:p>
            <a:pPr lvl="1"/>
            <a:r>
              <a:rPr lang="en-US" dirty="0"/>
              <a:t>ACCESS representative</a:t>
            </a:r>
          </a:p>
          <a:p>
            <a:pPr lvl="1"/>
            <a:r>
              <a:rPr lang="en-US" dirty="0"/>
              <a:t>Instructional technologist/designer</a:t>
            </a:r>
          </a:p>
          <a:p>
            <a:pPr lvl="1"/>
            <a:r>
              <a:rPr lang="en-US" dirty="0"/>
              <a:t>Student appointed by Associated Students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6DC8A50-64B0-4C6B-8229-731F5E738B17}"/>
              </a:ext>
            </a:extLst>
          </p:cNvPr>
          <p:cNvSpPr txBox="1">
            <a:spLocks/>
          </p:cNvSpPr>
          <p:nvPr/>
        </p:nvSpPr>
        <p:spPr>
          <a:xfrm>
            <a:off x="6285727" y="3286125"/>
            <a:ext cx="5636642" cy="3052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Non-Voting Members:</a:t>
            </a:r>
          </a:p>
          <a:p>
            <a:pPr lvl="1"/>
            <a:r>
              <a:rPr lang="en-US" dirty="0"/>
              <a:t>VPAA</a:t>
            </a:r>
          </a:p>
          <a:p>
            <a:pPr lvl="1"/>
            <a:r>
              <a:rPr lang="en-US" dirty="0"/>
              <a:t>VPSS</a:t>
            </a:r>
          </a:p>
        </p:txBody>
      </p:sp>
    </p:spTree>
    <p:extLst>
      <p:ext uri="{BB962C8B-B14F-4D97-AF65-F5344CB8AC3E}">
        <p14:creationId xmlns:p14="http://schemas.microsoft.com/office/powerpoint/2010/main" val="32237821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F6A94-D5B4-4BBD-8766-16905C77D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F/TCAP Workgroups</a:t>
            </a:r>
          </a:p>
        </p:txBody>
      </p:sp>
      <p:grpSp>
        <p:nvGrpSpPr>
          <p:cNvPr id="15" name="Group 14" descr="Relationship between FTCAP and its workgroups: FRAWG, PAWG, and TRAWG.">
            <a:extLst>
              <a:ext uri="{FF2B5EF4-FFF2-40B4-BE49-F238E27FC236}">
                <a16:creationId xmlns:a16="http://schemas.microsoft.com/office/drawing/2014/main" id="{B56BAFDE-A031-4012-BF61-12D29F772374}"/>
              </a:ext>
            </a:extLst>
          </p:cNvPr>
          <p:cNvGrpSpPr/>
          <p:nvPr/>
        </p:nvGrpSpPr>
        <p:grpSpPr>
          <a:xfrm>
            <a:off x="695351" y="1308296"/>
            <a:ext cx="10225110" cy="5254282"/>
            <a:chOff x="695351" y="1308296"/>
            <a:chExt cx="10225110" cy="5254282"/>
          </a:xfrm>
        </p:grpSpPr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F0C3C5B7-C790-488B-A141-5A866D37880E}"/>
                </a:ext>
              </a:extLst>
            </p:cNvPr>
            <p:cNvCxnSpPr>
              <a:endCxn id="10" idx="2"/>
            </p:cNvCxnSpPr>
            <p:nvPr/>
          </p:nvCxnSpPr>
          <p:spPr>
            <a:xfrm flipV="1">
              <a:off x="2134354" y="6030367"/>
              <a:ext cx="1" cy="532211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D7893A7E-E60B-46F2-933B-FFF66385EDC1}"/>
                </a:ext>
              </a:extLst>
            </p:cNvPr>
            <p:cNvCxnSpPr/>
            <p:nvPr/>
          </p:nvCxnSpPr>
          <p:spPr>
            <a:xfrm flipV="1">
              <a:off x="9541412" y="6030366"/>
              <a:ext cx="1" cy="532211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4" name="Group 13" descr="Relationship between FTCAP and its workgroups: FRAWG, PAWG, and TRAWG.">
              <a:extLst>
                <a:ext uri="{FF2B5EF4-FFF2-40B4-BE49-F238E27FC236}">
                  <a16:creationId xmlns:a16="http://schemas.microsoft.com/office/drawing/2014/main" id="{D4A95C59-ACBA-4096-B4EC-B4D332BEF2EB}"/>
                </a:ext>
              </a:extLst>
            </p:cNvPr>
            <p:cNvGrpSpPr/>
            <p:nvPr/>
          </p:nvGrpSpPr>
          <p:grpSpPr>
            <a:xfrm>
              <a:off x="695351" y="1308296"/>
              <a:ext cx="10225110" cy="5254282"/>
              <a:chOff x="695351" y="1308296"/>
              <a:chExt cx="10225110" cy="5254282"/>
            </a:xfrm>
          </p:grpSpPr>
          <p:cxnSp>
            <p:nvCxnSpPr>
              <p:cNvPr id="28" name="Straight Arrow Connector 27">
                <a:extLst>
                  <a:ext uri="{FF2B5EF4-FFF2-40B4-BE49-F238E27FC236}">
                    <a16:creationId xmlns:a16="http://schemas.microsoft.com/office/drawing/2014/main" id="{DAF01C34-DFAB-4D41-B51F-A145F16A329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7213375" y="5317085"/>
                <a:ext cx="798176" cy="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prstDash val="dash"/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3" name="Group 12" descr="Relationship between FTCAP and its workgroups: FRAWG, PAWG, and TRAWG.">
                <a:extLst>
                  <a:ext uri="{FF2B5EF4-FFF2-40B4-BE49-F238E27FC236}">
                    <a16:creationId xmlns:a16="http://schemas.microsoft.com/office/drawing/2014/main" id="{928DB971-7B3D-4A1B-B7EE-670F5092F7F7}"/>
                  </a:ext>
                </a:extLst>
              </p:cNvPr>
              <p:cNvGrpSpPr/>
              <p:nvPr/>
            </p:nvGrpSpPr>
            <p:grpSpPr>
              <a:xfrm>
                <a:off x="695351" y="1308296"/>
                <a:ext cx="10225110" cy="5254282"/>
                <a:chOff x="695351" y="1308296"/>
                <a:chExt cx="10225110" cy="5254282"/>
              </a:xfrm>
            </p:grpSpPr>
            <p:grpSp>
              <p:nvGrpSpPr>
                <p:cNvPr id="20" name="Group 19">
                  <a:extLst>
                    <a:ext uri="{FF2B5EF4-FFF2-40B4-BE49-F238E27FC236}">
                      <a16:creationId xmlns:a16="http://schemas.microsoft.com/office/drawing/2014/main" id="{71FF85BD-E942-4412-8D96-8F80869089E4}"/>
                    </a:ext>
                  </a:extLst>
                </p:cNvPr>
                <p:cNvGrpSpPr/>
                <p:nvPr/>
              </p:nvGrpSpPr>
              <p:grpSpPr>
                <a:xfrm>
                  <a:off x="4357634" y="4524922"/>
                  <a:ext cx="6562827" cy="1521875"/>
                  <a:chOff x="2300068" y="4492063"/>
                  <a:chExt cx="6562827" cy="1521875"/>
                </a:xfrm>
              </p:grpSpPr>
              <p:sp>
                <p:nvSpPr>
                  <p:cNvPr id="22" name="Rectangle 21">
                    <a:extLst>
                      <a:ext uri="{FF2B5EF4-FFF2-40B4-BE49-F238E27FC236}">
                        <a16:creationId xmlns:a16="http://schemas.microsoft.com/office/drawing/2014/main" id="{C3501777-DB34-4E34-BA52-B420EB1788E1}"/>
                      </a:ext>
                    </a:extLst>
                  </p:cNvPr>
                  <p:cNvSpPr/>
                  <p:nvPr/>
                </p:nvSpPr>
                <p:spPr>
                  <a:xfrm>
                    <a:off x="2300068" y="4492063"/>
                    <a:ext cx="2855741" cy="1521875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" name="TextBox 22">
                    <a:extLst>
                      <a:ext uri="{FF2B5EF4-FFF2-40B4-BE49-F238E27FC236}">
                        <a16:creationId xmlns:a16="http://schemas.microsoft.com/office/drawing/2014/main" id="{5B24CD69-D50D-4731-A058-A9109B53A999}"/>
                      </a:ext>
                    </a:extLst>
                  </p:cNvPr>
                  <p:cNvSpPr txBox="1"/>
                  <p:nvPr/>
                </p:nvSpPr>
                <p:spPr>
                  <a:xfrm>
                    <a:off x="5951218" y="4636405"/>
                    <a:ext cx="2911677" cy="120032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400" dirty="0"/>
                      <a:t>Technology Resource Allocation Workgroup</a:t>
                    </a:r>
                  </a:p>
                  <a:p>
                    <a:pPr algn="ctr"/>
                    <a:r>
                      <a:rPr lang="en-US" sz="2400" dirty="0"/>
                      <a:t>(TRAWG)</a:t>
                    </a:r>
                  </a:p>
                </p:txBody>
              </p:sp>
            </p:grpSp>
            <p:grpSp>
              <p:nvGrpSpPr>
                <p:cNvPr id="7" name="Group 6" descr="Relationship between FTCAP and its workgroups: FRAWG, PAWG, and TRAWG.">
                  <a:extLst>
                    <a:ext uri="{FF2B5EF4-FFF2-40B4-BE49-F238E27FC236}">
                      <a16:creationId xmlns:a16="http://schemas.microsoft.com/office/drawing/2014/main" id="{BF5AF40C-1B0B-42D9-ADF2-BB14DBC5CA03}"/>
                    </a:ext>
                  </a:extLst>
                </p:cNvPr>
                <p:cNvGrpSpPr/>
                <p:nvPr/>
              </p:nvGrpSpPr>
              <p:grpSpPr>
                <a:xfrm>
                  <a:off x="695351" y="1308296"/>
                  <a:ext cx="10171941" cy="5254282"/>
                  <a:chOff x="695351" y="1308296"/>
                  <a:chExt cx="10171941" cy="5254282"/>
                </a:xfrm>
              </p:grpSpPr>
              <p:cxnSp>
                <p:nvCxnSpPr>
                  <p:cNvPr id="8" name="Straight Arrow Connector 7">
                    <a:extLst>
                      <a:ext uri="{FF2B5EF4-FFF2-40B4-BE49-F238E27FC236}">
                        <a16:creationId xmlns:a16="http://schemas.microsoft.com/office/drawing/2014/main" id="{881E3317-7797-49DC-B0E4-F48BB2E8D7A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813473" y="1308296"/>
                    <a:ext cx="0" cy="914400"/>
                  </a:xfrm>
                  <a:prstGeom prst="straightConnector1">
                    <a:avLst/>
                  </a:prstGeom>
                  <a:ln w="38100">
                    <a:solidFill>
                      <a:schemeClr val="tx1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3" name="Group 2">
                    <a:extLst>
                      <a:ext uri="{FF2B5EF4-FFF2-40B4-BE49-F238E27FC236}">
                        <a16:creationId xmlns:a16="http://schemas.microsoft.com/office/drawing/2014/main" id="{D38236CF-DB8E-40D4-90DF-465DFA1014C5}"/>
                      </a:ext>
                    </a:extLst>
                  </p:cNvPr>
                  <p:cNvGrpSpPr/>
                  <p:nvPr/>
                </p:nvGrpSpPr>
                <p:grpSpPr>
                  <a:xfrm>
                    <a:off x="695351" y="1427593"/>
                    <a:ext cx="10171941" cy="5134985"/>
                    <a:chOff x="695351" y="1427593"/>
                    <a:chExt cx="10171941" cy="5134985"/>
                  </a:xfrm>
                </p:grpSpPr>
                <p:grpSp>
                  <p:nvGrpSpPr>
                    <p:cNvPr id="6" name="Group 5">
                      <a:extLst>
                        <a:ext uri="{FF2B5EF4-FFF2-40B4-BE49-F238E27FC236}">
                          <a16:creationId xmlns:a16="http://schemas.microsoft.com/office/drawing/2014/main" id="{4CF90E78-05E1-4231-83E5-72B646F942C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727938" y="2243797"/>
                      <a:ext cx="4283613" cy="1695157"/>
                      <a:chOff x="3727938" y="2243797"/>
                      <a:chExt cx="4283613" cy="1695157"/>
                    </a:xfrm>
                  </p:grpSpPr>
                  <p:sp>
                    <p:nvSpPr>
                      <p:cNvPr id="4" name="Rectangle: Rounded Corners 3">
                        <a:extLst>
                          <a:ext uri="{FF2B5EF4-FFF2-40B4-BE49-F238E27FC236}">
                            <a16:creationId xmlns:a16="http://schemas.microsoft.com/office/drawing/2014/main" id="{B0942BD9-97C6-4C21-8902-285222F5752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27938" y="2243797"/>
                        <a:ext cx="4283613" cy="1695157"/>
                      </a:xfrm>
                      <a:prstGeom prst="roundRect">
                        <a:avLst/>
                      </a:prstGeom>
                      <a:noFill/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6"/>
                      </a:lnRef>
                      <a:fillRef idx="1">
                        <a:schemeClr val="lt1"/>
                      </a:fillRef>
                      <a:effectRef idx="0">
                        <a:schemeClr val="accent6"/>
                      </a:effectRef>
                      <a:fontRef idx="minor">
                        <a:schemeClr val="dk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5" name="TextBox 4">
                        <a:extLst>
                          <a:ext uri="{FF2B5EF4-FFF2-40B4-BE49-F238E27FC236}">
                            <a16:creationId xmlns:a16="http://schemas.microsoft.com/office/drawing/2014/main" id="{DC4C747B-1136-46D5-B993-A488899C54C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005774" y="2829765"/>
                        <a:ext cx="3727939" cy="52322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en-US" sz="2800" dirty="0"/>
                          <a:t>F/TCAP</a:t>
                        </a:r>
                      </a:p>
                    </p:txBody>
                  </p:sp>
                </p:grpSp>
                <p:sp>
                  <p:nvSpPr>
                    <p:cNvPr id="9" name="TextBox 8">
                      <a:extLst>
                        <a:ext uri="{FF2B5EF4-FFF2-40B4-BE49-F238E27FC236}">
                          <a16:creationId xmlns:a16="http://schemas.microsoft.com/office/drawing/2014/main" id="{B066D120-455E-4E08-80D5-1D0CCE53E6B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5813473" y="1427593"/>
                      <a:ext cx="3727939" cy="52322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800" dirty="0"/>
                        <a:t>To Academic Senate</a:t>
                      </a:r>
                    </a:p>
                  </p:txBody>
                </p:sp>
                <p:grpSp>
                  <p:nvGrpSpPr>
                    <p:cNvPr id="12" name="Group 11">
                      <a:extLst>
                        <a:ext uri="{FF2B5EF4-FFF2-40B4-BE49-F238E27FC236}">
                          <a16:creationId xmlns:a16="http://schemas.microsoft.com/office/drawing/2014/main" id="{23D3371A-CAFE-4DD7-8F1F-9ED7272346C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695351" y="4508492"/>
                      <a:ext cx="2911677" cy="1521875"/>
                      <a:chOff x="2288935" y="4492063"/>
                      <a:chExt cx="2911677" cy="1521875"/>
                    </a:xfrm>
                  </p:grpSpPr>
                  <p:sp>
                    <p:nvSpPr>
                      <p:cNvPr id="10" name="Rectangle 9">
                        <a:extLst>
                          <a:ext uri="{FF2B5EF4-FFF2-40B4-BE49-F238E27FC236}">
                            <a16:creationId xmlns:a16="http://schemas.microsoft.com/office/drawing/2014/main" id="{A8F6A8FB-EE1C-4BB5-8302-3B622AA4A31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300068" y="4492063"/>
                        <a:ext cx="2855741" cy="1521875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6"/>
                      </a:lnRef>
                      <a:fillRef idx="1">
                        <a:schemeClr val="lt1"/>
                      </a:fillRef>
                      <a:effectRef idx="0">
                        <a:schemeClr val="accent6"/>
                      </a:effectRef>
                      <a:fontRef idx="minor">
                        <a:schemeClr val="dk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1" name="TextBox 10">
                        <a:extLst>
                          <a:ext uri="{FF2B5EF4-FFF2-40B4-BE49-F238E27FC236}">
                            <a16:creationId xmlns:a16="http://schemas.microsoft.com/office/drawing/2014/main" id="{D8B2C56A-3D49-4E87-B65B-54541F3315D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288935" y="4700490"/>
                        <a:ext cx="2911677" cy="120032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en-US" sz="2400" dirty="0"/>
                          <a:t>Facilities Resource Allocation Workgroup</a:t>
                        </a:r>
                      </a:p>
                      <a:p>
                        <a:pPr algn="ctr"/>
                        <a:r>
                          <a:rPr lang="en-US" sz="2400" dirty="0"/>
                          <a:t>(FRAWG)</a:t>
                        </a:r>
                      </a:p>
                    </p:txBody>
                  </p:sp>
                </p:grpSp>
                <p:cxnSp>
                  <p:nvCxnSpPr>
                    <p:cNvPr id="19" name="Straight Arrow Connector 18">
                      <a:extLst>
                        <a:ext uri="{FF2B5EF4-FFF2-40B4-BE49-F238E27FC236}">
                          <a16:creationId xmlns:a16="http://schemas.microsoft.com/office/drawing/2014/main" id="{F48DCB52-FE45-419A-B853-6F35D3ACA07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2904563" y="3955384"/>
                      <a:ext cx="1250854" cy="553108"/>
                    </a:xfrm>
                    <a:prstGeom prst="straightConnector1">
                      <a:avLst/>
                    </a:prstGeom>
                    <a:ln w="38100">
                      <a:solidFill>
                        <a:schemeClr val="tx1"/>
                      </a:solidFill>
                      <a:headEnd type="triangle"/>
                      <a:tailEnd type="triangle"/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" name="Straight Arrow Connector 20">
                      <a:extLst>
                        <a:ext uri="{FF2B5EF4-FFF2-40B4-BE49-F238E27FC236}">
                          <a16:creationId xmlns:a16="http://schemas.microsoft.com/office/drawing/2014/main" id="{BE0794DB-E7A1-465C-8766-D7B7FD8B975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396089" y="3945784"/>
                      <a:ext cx="1230923" cy="562708"/>
                    </a:xfrm>
                    <a:prstGeom prst="straightConnector1">
                      <a:avLst/>
                    </a:prstGeom>
                    <a:ln w="38100">
                      <a:solidFill>
                        <a:schemeClr val="tx1"/>
                      </a:solidFill>
                      <a:headEnd type="triangle"/>
                      <a:tailEnd type="triangle"/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24" name="Group 23">
                      <a:extLst>
                        <a:ext uri="{FF2B5EF4-FFF2-40B4-BE49-F238E27FC236}">
                          <a16:creationId xmlns:a16="http://schemas.microsoft.com/office/drawing/2014/main" id="{06F0C8E1-9994-47E1-ABF3-E5F853F39C7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349268" y="4524922"/>
                      <a:ext cx="6518024" cy="1521875"/>
                      <a:chOff x="-1362215" y="4492063"/>
                      <a:chExt cx="6518024" cy="1521875"/>
                    </a:xfrm>
                  </p:grpSpPr>
                  <p:sp>
                    <p:nvSpPr>
                      <p:cNvPr id="25" name="Rectangle 24">
                        <a:extLst>
                          <a:ext uri="{FF2B5EF4-FFF2-40B4-BE49-F238E27FC236}">
                            <a16:creationId xmlns:a16="http://schemas.microsoft.com/office/drawing/2014/main" id="{34BBCCD2-F222-46A7-8462-55B2F628021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300068" y="4492063"/>
                        <a:ext cx="2855741" cy="1521875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6"/>
                      </a:lnRef>
                      <a:fillRef idx="1">
                        <a:schemeClr val="lt1"/>
                      </a:fillRef>
                      <a:effectRef idx="0">
                        <a:schemeClr val="accent6"/>
                      </a:effectRef>
                      <a:fontRef idx="minor">
                        <a:schemeClr val="dk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26" name="TextBox 25">
                        <a:extLst>
                          <a:ext uri="{FF2B5EF4-FFF2-40B4-BE49-F238E27FC236}">
                            <a16:creationId xmlns:a16="http://schemas.microsoft.com/office/drawing/2014/main" id="{E38938CF-D382-4C86-94FB-B72365EC4672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-1362215" y="4684061"/>
                        <a:ext cx="2911677" cy="120032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en-US" sz="2400" dirty="0"/>
                          <a:t>Planning Resource Allocation Workgroup</a:t>
                        </a:r>
                      </a:p>
                      <a:p>
                        <a:pPr algn="ctr"/>
                        <a:r>
                          <a:rPr lang="en-US" sz="2400" dirty="0"/>
                          <a:t>(PAWG)</a:t>
                        </a:r>
                      </a:p>
                    </p:txBody>
                  </p:sp>
                </p:grpSp>
                <p:cxnSp>
                  <p:nvCxnSpPr>
                    <p:cNvPr id="27" name="Straight Arrow Connector 26">
                      <a:extLst>
                        <a:ext uri="{FF2B5EF4-FFF2-40B4-BE49-F238E27FC236}">
                          <a16:creationId xmlns:a16="http://schemas.microsoft.com/office/drawing/2014/main" id="{2C8492FC-752C-4C1B-8420-7D057B72306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790766" y="3929028"/>
                      <a:ext cx="0" cy="595894"/>
                    </a:xfrm>
                    <a:prstGeom prst="straightConnector1">
                      <a:avLst/>
                    </a:prstGeom>
                    <a:ln w="38100">
                      <a:solidFill>
                        <a:schemeClr val="tx1"/>
                      </a:solidFill>
                      <a:headEnd type="triangle"/>
                      <a:tailEnd type="triangle"/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" name="Straight Arrow Connector 28">
                      <a:extLst>
                        <a:ext uri="{FF2B5EF4-FFF2-40B4-BE49-F238E27FC236}">
                          <a16:creationId xmlns:a16="http://schemas.microsoft.com/office/drawing/2014/main" id="{4E29BD07-91F1-4747-8B45-D4C0410B267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551092" y="5283743"/>
                      <a:ext cx="798176" cy="0"/>
                    </a:xfrm>
                    <a:prstGeom prst="straightConnector1">
                      <a:avLst/>
                    </a:prstGeom>
                    <a:ln w="38100">
                      <a:solidFill>
                        <a:schemeClr val="tx1"/>
                      </a:solidFill>
                      <a:prstDash val="dash"/>
                      <a:headEnd type="triangle"/>
                      <a:tailEnd type="triangle"/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" name="Straight Connector 41">
                      <a:extLst>
                        <a:ext uri="{FF2B5EF4-FFF2-40B4-BE49-F238E27FC236}">
                          <a16:creationId xmlns:a16="http://schemas.microsoft.com/office/drawing/2014/main" id="{E75BA385-B0C0-4FBD-9006-004556F203E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2142721" y="6562578"/>
                      <a:ext cx="7398691" cy="0"/>
                    </a:xfrm>
                    <a:prstGeom prst="line">
                      <a:avLst/>
                    </a:prstGeom>
                    <a:ln w="38100">
                      <a:prstDash val="dash"/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</p:grpSp>
      </p:grpSp>
    </p:spTree>
    <p:extLst>
      <p:ext uri="{BB962C8B-B14F-4D97-AF65-F5344CB8AC3E}">
        <p14:creationId xmlns:p14="http://schemas.microsoft.com/office/powerpoint/2010/main" val="23140978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DACCCE-E0FB-457C-8377-AFD7DE03A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Fiscal Planning Committee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8EC375-E22C-497E-8A15-B20D61A66B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3771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CE47B-EB30-4A0D-93E1-5E800E999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Fiscal Planning Committee Charter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953C2-E142-4FEB-9C57-05A3E947E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80644" cy="4667250"/>
          </a:xfrm>
        </p:spPr>
        <p:txBody>
          <a:bodyPr>
            <a:normAutofit/>
          </a:bodyPr>
          <a:lstStyle/>
          <a:p>
            <a:r>
              <a:rPr lang="en-US" dirty="0"/>
              <a:t>Makes recommendations on college-wide fiscal processes including:</a:t>
            </a:r>
          </a:p>
          <a:p>
            <a:pPr lvl="1"/>
            <a:r>
              <a:rPr lang="en-US" dirty="0"/>
              <a:t>Annually reviewing the District Budget Allocation Model and making recommendations for changes</a:t>
            </a:r>
          </a:p>
          <a:p>
            <a:pPr lvl="1"/>
            <a:r>
              <a:rPr lang="en-US" dirty="0"/>
              <a:t>Reviewing reports on development of the college general fund budgets and relaying information to constituents</a:t>
            </a:r>
          </a:p>
          <a:p>
            <a:pPr lvl="1"/>
            <a:r>
              <a:rPr lang="en-US" dirty="0"/>
              <a:t>Reviewing emergent budget needs and constraints</a:t>
            </a:r>
          </a:p>
          <a:p>
            <a:pPr lvl="1"/>
            <a:r>
              <a:rPr lang="en-US" dirty="0"/>
              <a:t>Implementing the annual Classified Hiring Prioritization process</a:t>
            </a:r>
          </a:p>
          <a:p>
            <a:pPr lvl="1"/>
            <a:r>
              <a:rPr lang="en-US" dirty="0"/>
              <a:t>With </a:t>
            </a:r>
            <a:r>
              <a:rPr lang="en-US" dirty="0" err="1"/>
              <a:t>EdCAP</a:t>
            </a:r>
            <a:r>
              <a:rPr lang="en-US" dirty="0"/>
              <a:t>, reviews college resource recommendations in relation of the Strategic Plan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4496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C6658-D776-40A0-B1FA-817E79E5B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Fiscal Committee Membership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D327F-14E9-41A4-B891-CA6A04B3B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4321"/>
            <a:ext cx="10515600" cy="160686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Co-Chairs:</a:t>
            </a:r>
          </a:p>
          <a:p>
            <a:pPr lvl="1"/>
            <a:r>
              <a:rPr lang="en-US" dirty="0"/>
              <a:t>Academic Senate President or designee</a:t>
            </a:r>
          </a:p>
          <a:p>
            <a:pPr lvl="1"/>
            <a:r>
              <a:rPr lang="en-US" dirty="0"/>
              <a:t>Classified Senate President or designee</a:t>
            </a:r>
          </a:p>
          <a:p>
            <a:pPr lvl="1"/>
            <a:r>
              <a:rPr lang="en-US" dirty="0"/>
              <a:t>Vice-President of Business Services</a:t>
            </a:r>
          </a:p>
          <a:p>
            <a:pPr lvl="1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72D7DA9-CDEB-4A09-8342-3248CFD83C9D}"/>
              </a:ext>
            </a:extLst>
          </p:cNvPr>
          <p:cNvSpPr txBox="1">
            <a:spLocks/>
          </p:cNvSpPr>
          <p:nvPr/>
        </p:nvSpPr>
        <p:spPr>
          <a:xfrm>
            <a:off x="1034553" y="3233738"/>
            <a:ext cx="5251174" cy="33288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Voting Members:</a:t>
            </a:r>
          </a:p>
          <a:p>
            <a:pPr lvl="1"/>
            <a:r>
              <a:rPr lang="en-US" dirty="0"/>
              <a:t>Faculty department chairs and coordinators or designees</a:t>
            </a:r>
          </a:p>
          <a:p>
            <a:pPr lvl="1"/>
            <a:r>
              <a:rPr lang="en-US" dirty="0"/>
              <a:t>Director of facilities, maintenance, and operations</a:t>
            </a:r>
          </a:p>
          <a:p>
            <a:pPr lvl="1"/>
            <a:r>
              <a:rPr lang="en-US" dirty="0"/>
              <a:t>Three deans</a:t>
            </a:r>
          </a:p>
          <a:p>
            <a:pPr lvl="1"/>
            <a:r>
              <a:rPr lang="en-US" dirty="0"/>
              <a:t>Five classified professionals</a:t>
            </a:r>
          </a:p>
          <a:p>
            <a:pPr lvl="1"/>
            <a:r>
              <a:rPr lang="en-US" dirty="0"/>
              <a:t>Faculty member appointed by AFT</a:t>
            </a:r>
          </a:p>
          <a:p>
            <a:pPr lvl="1"/>
            <a:r>
              <a:rPr lang="en-US" dirty="0"/>
              <a:t>Classified professional for SEIU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FE077AE-78B5-44FE-A9D8-AAC1A3BB05EA}"/>
              </a:ext>
            </a:extLst>
          </p:cNvPr>
          <p:cNvSpPr txBox="1">
            <a:spLocks/>
          </p:cNvSpPr>
          <p:nvPr/>
        </p:nvSpPr>
        <p:spPr>
          <a:xfrm>
            <a:off x="6285727" y="3144181"/>
            <a:ext cx="5251174" cy="16792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Voting Members (cont.):</a:t>
            </a:r>
          </a:p>
          <a:p>
            <a:pPr lvl="1"/>
            <a:r>
              <a:rPr lang="en-US" dirty="0"/>
              <a:t>Two classified supervisors </a:t>
            </a:r>
          </a:p>
          <a:p>
            <a:pPr lvl="1"/>
            <a:r>
              <a:rPr lang="en-US" dirty="0"/>
              <a:t>Student appointed by Associated Students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6DC8A50-64B0-4C6B-8229-731F5E738B17}"/>
              </a:ext>
            </a:extLst>
          </p:cNvPr>
          <p:cNvSpPr txBox="1">
            <a:spLocks/>
          </p:cNvSpPr>
          <p:nvPr/>
        </p:nvSpPr>
        <p:spPr>
          <a:xfrm>
            <a:off x="6285727" y="5155565"/>
            <a:ext cx="5636642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Non-Voting Members:</a:t>
            </a:r>
          </a:p>
          <a:p>
            <a:pPr lvl="1"/>
            <a:r>
              <a:rPr lang="en-US" dirty="0"/>
              <a:t>VPAA</a:t>
            </a:r>
          </a:p>
          <a:p>
            <a:pPr lvl="1"/>
            <a:r>
              <a:rPr lang="en-US" dirty="0"/>
              <a:t>VPSS</a:t>
            </a:r>
          </a:p>
        </p:txBody>
      </p:sp>
    </p:spTree>
    <p:extLst>
      <p:ext uri="{BB962C8B-B14F-4D97-AF65-F5344CB8AC3E}">
        <p14:creationId xmlns:p14="http://schemas.microsoft.com/office/powerpoint/2010/main" val="1986339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6251A2-74D5-4DF2-9CEC-CA6BE349B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Academic and Professional Matters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1DC5B6-5942-43FB-BB5F-7BE374719C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1404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DACCCE-E0FB-457C-8377-AFD7DE03A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Professional Development Committee (PD)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8EC375-E22C-497E-8A15-B20D61A66B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4951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CE47B-EB30-4A0D-93E1-5E800E999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Professional Development Committee Charter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953C2-E142-4FEB-9C57-05A3E947E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80644" cy="4667250"/>
          </a:xfrm>
        </p:spPr>
        <p:txBody>
          <a:bodyPr>
            <a:normAutofit/>
          </a:bodyPr>
          <a:lstStyle/>
          <a:p>
            <a:r>
              <a:rPr lang="en-US" dirty="0"/>
              <a:t>Makes recommendations on the direction of professional development activities for full-time and part-time faculty and classified professionals including:</a:t>
            </a:r>
          </a:p>
          <a:p>
            <a:pPr lvl="1"/>
            <a:r>
              <a:rPr lang="en-US" dirty="0"/>
              <a:t>Planning, implementing, and assessing Fall and </a:t>
            </a:r>
            <a:r>
              <a:rPr lang="en-US"/>
              <a:t>Spring PD </a:t>
            </a:r>
            <a:r>
              <a:rPr lang="en-US" dirty="0"/>
              <a:t>(FLEX) activities</a:t>
            </a:r>
          </a:p>
          <a:p>
            <a:pPr lvl="1"/>
            <a:r>
              <a:rPr lang="en-US" dirty="0"/>
              <a:t>Planning, implementing, and assessing Classified Professionals PD opportunities</a:t>
            </a:r>
          </a:p>
          <a:p>
            <a:pPr lvl="1"/>
            <a:r>
              <a:rPr lang="en-US" dirty="0"/>
              <a:t>Coordinating, promoting, and assessing college-wide PD activities</a:t>
            </a:r>
          </a:p>
          <a:p>
            <a:pPr lvl="1"/>
            <a:r>
              <a:rPr lang="en-US" dirty="0"/>
              <a:t>Evaluating applications for awarding professional development funds to full-time faculty</a:t>
            </a:r>
          </a:p>
          <a:p>
            <a:pPr lvl="1"/>
            <a:r>
              <a:rPr lang="en-US" dirty="0"/>
              <a:t>Evaluating applications and awarding other funds provided to the PD committee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7285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C6658-D776-40A0-B1FA-817E79E5B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Professional Development Committee Membership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D327F-14E9-41A4-B891-CA6A04B3B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4321"/>
            <a:ext cx="10515600" cy="160686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Co-Chairs:</a:t>
            </a:r>
          </a:p>
          <a:p>
            <a:pPr lvl="1"/>
            <a:r>
              <a:rPr lang="en-US" dirty="0"/>
              <a:t>Faculty member appointed by the Academic Senate Council</a:t>
            </a:r>
          </a:p>
          <a:p>
            <a:pPr lvl="1"/>
            <a:r>
              <a:rPr lang="en-US" dirty="0"/>
              <a:t>Classified Senate Vice-President or designee</a:t>
            </a:r>
          </a:p>
          <a:p>
            <a:pPr lvl="1"/>
            <a:r>
              <a:rPr lang="en-US" dirty="0"/>
              <a:t>Dean appointed by VPAA/VPSS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72D7DA9-CDEB-4A09-8342-3248CFD83C9D}"/>
              </a:ext>
            </a:extLst>
          </p:cNvPr>
          <p:cNvSpPr txBox="1">
            <a:spLocks/>
          </p:cNvSpPr>
          <p:nvPr/>
        </p:nvSpPr>
        <p:spPr>
          <a:xfrm>
            <a:off x="1034553" y="3233738"/>
            <a:ext cx="5251174" cy="3328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Voting Members:</a:t>
            </a:r>
          </a:p>
          <a:p>
            <a:pPr lvl="1"/>
            <a:r>
              <a:rPr lang="en-US" dirty="0"/>
              <a:t>Two faculty from each division</a:t>
            </a:r>
          </a:p>
          <a:p>
            <a:pPr lvl="1"/>
            <a:r>
              <a:rPr lang="en-US" dirty="0"/>
              <a:t>Two classified professionals</a:t>
            </a:r>
          </a:p>
          <a:p>
            <a:pPr lvl="1"/>
            <a:r>
              <a:rPr lang="en-US" dirty="0"/>
              <a:t>Dean appointed by VPAA</a:t>
            </a:r>
          </a:p>
          <a:p>
            <a:pPr lvl="1"/>
            <a:r>
              <a:rPr lang="en-US" dirty="0"/>
              <a:t>Faculty member appointed by AFT</a:t>
            </a:r>
          </a:p>
          <a:p>
            <a:pPr lvl="1"/>
            <a:r>
              <a:rPr lang="en-US" dirty="0"/>
              <a:t>Classified professional for SEIU</a:t>
            </a:r>
          </a:p>
          <a:p>
            <a:pPr lvl="1"/>
            <a:r>
              <a:rPr lang="en-US" dirty="0"/>
              <a:t>Instructional technology rep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FE077AE-78B5-44FE-A9D8-AAC1A3BB05EA}"/>
              </a:ext>
            </a:extLst>
          </p:cNvPr>
          <p:cNvSpPr txBox="1">
            <a:spLocks/>
          </p:cNvSpPr>
          <p:nvPr/>
        </p:nvSpPr>
        <p:spPr>
          <a:xfrm>
            <a:off x="6285727" y="3233738"/>
            <a:ext cx="5251174" cy="3328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Non-Voting Members:</a:t>
            </a:r>
          </a:p>
          <a:p>
            <a:pPr lvl="1"/>
            <a:r>
              <a:rPr lang="en-US" dirty="0"/>
              <a:t>Professional Development Coordinator </a:t>
            </a:r>
          </a:p>
          <a:p>
            <a:pPr lvl="1"/>
            <a:r>
              <a:rPr lang="en-US" dirty="0"/>
              <a:t>Student appointed by Associated Students</a:t>
            </a:r>
          </a:p>
          <a:p>
            <a:pPr lvl="1"/>
            <a:r>
              <a:rPr lang="en-US" dirty="0"/>
              <a:t>Academic Senate President</a:t>
            </a:r>
          </a:p>
        </p:txBody>
      </p:sp>
    </p:spTree>
    <p:extLst>
      <p:ext uri="{BB962C8B-B14F-4D97-AF65-F5344CB8AC3E}">
        <p14:creationId xmlns:p14="http://schemas.microsoft.com/office/powerpoint/2010/main" val="35174958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F6A94-D5B4-4BBD-8766-16905C77D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963" y="365125"/>
            <a:ext cx="11663677" cy="1325563"/>
          </a:xfrm>
        </p:spPr>
        <p:txBody>
          <a:bodyPr/>
          <a:lstStyle/>
          <a:p>
            <a:pPr algn="ctr"/>
            <a:r>
              <a:rPr lang="en-US" dirty="0"/>
              <a:t>Professional Development Committee Workgroups</a:t>
            </a:r>
          </a:p>
        </p:txBody>
      </p:sp>
      <p:grpSp>
        <p:nvGrpSpPr>
          <p:cNvPr id="3" name="Group 2" descr="Relationship between the Professional Development (PD) Committee and its PD Travel Funds Workgroup.">
            <a:extLst>
              <a:ext uri="{FF2B5EF4-FFF2-40B4-BE49-F238E27FC236}">
                <a16:creationId xmlns:a16="http://schemas.microsoft.com/office/drawing/2014/main" id="{D82B54F6-E81C-40D0-95E4-37F35A025F40}"/>
              </a:ext>
            </a:extLst>
          </p:cNvPr>
          <p:cNvGrpSpPr/>
          <p:nvPr/>
        </p:nvGrpSpPr>
        <p:grpSpPr>
          <a:xfrm>
            <a:off x="3727938" y="1308296"/>
            <a:ext cx="5813474" cy="5002345"/>
            <a:chOff x="3727938" y="1308296"/>
            <a:chExt cx="5813474" cy="5002345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4CF90E78-05E1-4231-83E5-72B646F942C8}"/>
                </a:ext>
              </a:extLst>
            </p:cNvPr>
            <p:cNvGrpSpPr/>
            <p:nvPr/>
          </p:nvGrpSpPr>
          <p:grpSpPr>
            <a:xfrm>
              <a:off x="3727938" y="2243797"/>
              <a:ext cx="4283613" cy="1695157"/>
              <a:chOff x="3727938" y="2243797"/>
              <a:chExt cx="4283613" cy="1695157"/>
            </a:xfrm>
          </p:grpSpPr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B0942BD9-97C6-4C21-8902-285222F57526}"/>
                  </a:ext>
                </a:extLst>
              </p:cNvPr>
              <p:cNvSpPr/>
              <p:nvPr/>
            </p:nvSpPr>
            <p:spPr>
              <a:xfrm>
                <a:off x="3727938" y="2243797"/>
                <a:ext cx="4283613" cy="1695157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C4C747B-1136-46D5-B993-A488899C54C9}"/>
                  </a:ext>
                </a:extLst>
              </p:cNvPr>
              <p:cNvSpPr txBox="1"/>
              <p:nvPr/>
            </p:nvSpPr>
            <p:spPr>
              <a:xfrm>
                <a:off x="3863534" y="2585925"/>
                <a:ext cx="4005777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Professional Development Committee</a:t>
                </a:r>
              </a:p>
            </p:txBody>
          </p:sp>
        </p:grp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881E3317-7797-49DC-B0E4-F48BB2E8D7A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813473" y="1308296"/>
              <a:ext cx="0" cy="91440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066D120-455E-4E08-80D5-1D0CCE53E6B4}"/>
                </a:ext>
              </a:extLst>
            </p:cNvPr>
            <p:cNvSpPr txBox="1"/>
            <p:nvPr/>
          </p:nvSpPr>
          <p:spPr>
            <a:xfrm>
              <a:off x="5813473" y="1427593"/>
              <a:ext cx="372793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To Academic Senate</a:t>
              </a: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3D3371A-CAFE-4DD7-8F1F-9ED7272346C3}"/>
                </a:ext>
              </a:extLst>
            </p:cNvPr>
            <p:cNvGrpSpPr/>
            <p:nvPr/>
          </p:nvGrpSpPr>
          <p:grpSpPr>
            <a:xfrm>
              <a:off x="4385602" y="4788766"/>
              <a:ext cx="2855741" cy="1521875"/>
              <a:chOff x="2300068" y="4492063"/>
              <a:chExt cx="2855741" cy="1521875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8F6A8FB-EE1C-4BB5-8302-3B622AA4A31B}"/>
                  </a:ext>
                </a:extLst>
              </p:cNvPr>
              <p:cNvSpPr/>
              <p:nvPr/>
            </p:nvSpPr>
            <p:spPr>
              <a:xfrm>
                <a:off x="2300068" y="4492063"/>
                <a:ext cx="2855741" cy="1521875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8B2C56A-3D49-4E87-B65B-54541F3315D7}"/>
                  </a:ext>
                </a:extLst>
              </p:cNvPr>
              <p:cNvSpPr txBox="1"/>
              <p:nvPr/>
            </p:nvSpPr>
            <p:spPr>
              <a:xfrm>
                <a:off x="2386231" y="4789860"/>
                <a:ext cx="2683414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/>
                  <a:t>PD Travel Funds </a:t>
                </a:r>
                <a:r>
                  <a:rPr lang="en-US" sz="2800" dirty="0"/>
                  <a:t>Workgroup</a:t>
                </a:r>
              </a:p>
            </p:txBody>
          </p:sp>
        </p:grp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F48DCB52-FE45-419A-B853-6F35D3ACA0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813472" y="3938954"/>
              <a:ext cx="0" cy="849812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760831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DACCCE-E0FB-457C-8377-AFD7DE03A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Student Equity and Achievement Committee (SEA)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8EC375-E22C-497E-8A15-B20D61A66B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6563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CE47B-EB30-4A0D-93E1-5E800E999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Student Equity and Achievement Committee Charter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953C2-E142-4FEB-9C57-05A3E947E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80644" cy="4667250"/>
          </a:xfrm>
        </p:spPr>
        <p:txBody>
          <a:bodyPr>
            <a:normAutofit/>
          </a:bodyPr>
          <a:lstStyle/>
          <a:p>
            <a:r>
              <a:rPr lang="en-US" dirty="0"/>
              <a:t>Makes recommendations on college-wide planning related to student success:</a:t>
            </a:r>
          </a:p>
          <a:p>
            <a:pPr lvl="1"/>
            <a:r>
              <a:rPr lang="en-US" dirty="0"/>
              <a:t>Reviewing and evaluating campus-wide student success and equity data</a:t>
            </a:r>
          </a:p>
          <a:p>
            <a:pPr lvl="1"/>
            <a:r>
              <a:rPr lang="en-US" dirty="0"/>
              <a:t>Developing and monitoring the student Equity Plan and reviewing related plans</a:t>
            </a:r>
          </a:p>
          <a:p>
            <a:pPr lvl="1"/>
            <a:r>
              <a:rPr lang="en-US" dirty="0"/>
              <a:t>Recommending, coordinating, and initiating strategies that enhance student success</a:t>
            </a:r>
          </a:p>
          <a:p>
            <a:pPr lvl="1"/>
            <a:r>
              <a:rPr lang="en-US" dirty="0"/>
              <a:t>Recommending, coordinating, and supporting programs and services that support diverse groups of students to promote student equity</a:t>
            </a:r>
          </a:p>
          <a:p>
            <a:pPr lvl="1"/>
            <a:r>
              <a:rPr lang="en-US" dirty="0"/>
              <a:t>Fostering communication and collaboration among campus student services and instructional programs in support of student success activities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02770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C6658-D776-40A0-B1FA-817E79E5B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Student Equity and Achievement Committee Membership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D327F-14E9-41A4-B891-CA6A04B3B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4321"/>
            <a:ext cx="10515600" cy="1606868"/>
          </a:xfrm>
        </p:spPr>
        <p:txBody>
          <a:bodyPr>
            <a:normAutofit/>
          </a:bodyPr>
          <a:lstStyle/>
          <a:p>
            <a:r>
              <a:rPr lang="en-US" dirty="0"/>
              <a:t>Co-Chairs:</a:t>
            </a:r>
          </a:p>
          <a:p>
            <a:pPr lvl="1"/>
            <a:r>
              <a:rPr lang="en-US" dirty="0"/>
              <a:t>Faculty member appointed by the Academic Senate Council</a:t>
            </a:r>
          </a:p>
          <a:p>
            <a:pPr lvl="1"/>
            <a:r>
              <a:rPr lang="en-US" dirty="0"/>
              <a:t>Vice-President of Student Support or designee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72D7DA9-CDEB-4A09-8342-3248CFD83C9D}"/>
              </a:ext>
            </a:extLst>
          </p:cNvPr>
          <p:cNvSpPr txBox="1">
            <a:spLocks/>
          </p:cNvSpPr>
          <p:nvPr/>
        </p:nvSpPr>
        <p:spPr>
          <a:xfrm>
            <a:off x="1034553" y="3233738"/>
            <a:ext cx="5251174" cy="33288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Voting Members:</a:t>
            </a:r>
          </a:p>
          <a:p>
            <a:pPr lvl="1"/>
            <a:r>
              <a:rPr lang="en-US" dirty="0"/>
              <a:t>Two faculty from each division</a:t>
            </a:r>
          </a:p>
          <a:p>
            <a:pPr lvl="1"/>
            <a:r>
              <a:rPr lang="en-US" dirty="0"/>
              <a:t>Four student service reps appointed by VPSS</a:t>
            </a:r>
          </a:p>
          <a:p>
            <a:pPr lvl="1"/>
            <a:r>
              <a:rPr lang="en-US" dirty="0"/>
              <a:t>Three deans appointed by VPAA/VPSS</a:t>
            </a:r>
          </a:p>
          <a:p>
            <a:pPr lvl="1"/>
            <a:r>
              <a:rPr lang="en-US" dirty="0"/>
              <a:t>Institutional researcher</a:t>
            </a:r>
          </a:p>
          <a:p>
            <a:pPr lvl="1"/>
            <a:r>
              <a:rPr lang="en-US" dirty="0"/>
              <a:t>Student appointed by Associated Students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FE077AE-78B5-44FE-A9D8-AAC1A3BB05EA}"/>
              </a:ext>
            </a:extLst>
          </p:cNvPr>
          <p:cNvSpPr txBox="1">
            <a:spLocks/>
          </p:cNvSpPr>
          <p:nvPr/>
        </p:nvSpPr>
        <p:spPr>
          <a:xfrm>
            <a:off x="6285727" y="3233738"/>
            <a:ext cx="5251174" cy="3328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Voting Members (cont.):</a:t>
            </a:r>
          </a:p>
          <a:p>
            <a:pPr lvl="1"/>
            <a:r>
              <a:rPr lang="en-US" dirty="0"/>
              <a:t>Two classified professionals</a:t>
            </a:r>
          </a:p>
          <a:p>
            <a:pPr lvl="1"/>
            <a:r>
              <a:rPr lang="en-US" dirty="0"/>
              <a:t>Learning Support Advisory Committee rep</a:t>
            </a:r>
          </a:p>
          <a:p>
            <a:pPr lvl="1"/>
            <a:r>
              <a:rPr lang="en-US" dirty="0"/>
              <a:t>Guides Pathways Workgroup rep</a:t>
            </a:r>
          </a:p>
          <a:p>
            <a:pPr lvl="1"/>
            <a:r>
              <a:rPr lang="en-US" dirty="0"/>
              <a:t>Basic Needs Workgroup rep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EF9E590-AD37-4AC2-910E-F576DF141DD2}"/>
              </a:ext>
            </a:extLst>
          </p:cNvPr>
          <p:cNvSpPr txBox="1">
            <a:spLocks/>
          </p:cNvSpPr>
          <p:nvPr/>
        </p:nvSpPr>
        <p:spPr>
          <a:xfrm>
            <a:off x="6285727" y="5619285"/>
            <a:ext cx="5251174" cy="10258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Non-Voting Member</a:t>
            </a:r>
          </a:p>
          <a:p>
            <a:pPr lvl="1"/>
            <a:r>
              <a:rPr lang="en-US" dirty="0"/>
              <a:t>Academic Senate President</a:t>
            </a:r>
          </a:p>
        </p:txBody>
      </p:sp>
    </p:spTree>
    <p:extLst>
      <p:ext uri="{BB962C8B-B14F-4D97-AF65-F5344CB8AC3E}">
        <p14:creationId xmlns:p14="http://schemas.microsoft.com/office/powerpoint/2010/main" val="18630811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F6A94-D5B4-4BBD-8766-16905C77D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045" y="365125"/>
            <a:ext cx="11952065" cy="1325563"/>
          </a:xfrm>
        </p:spPr>
        <p:txBody>
          <a:bodyPr/>
          <a:lstStyle/>
          <a:p>
            <a:pPr algn="ctr"/>
            <a:r>
              <a:rPr lang="en-US" dirty="0"/>
              <a:t>Student Equity and Achievement Committee Workgroups</a:t>
            </a:r>
          </a:p>
        </p:txBody>
      </p:sp>
      <p:grpSp>
        <p:nvGrpSpPr>
          <p:cNvPr id="3" name="Group 2" descr="Relationship between the Student Equity and Achievement Committee and related Advisory Committees: Basic Needs, Learning Support, and Guided Pathways.">
            <a:extLst>
              <a:ext uri="{FF2B5EF4-FFF2-40B4-BE49-F238E27FC236}">
                <a16:creationId xmlns:a16="http://schemas.microsoft.com/office/drawing/2014/main" id="{62C1FA1E-62F4-43FF-895E-DD4476049956}"/>
              </a:ext>
            </a:extLst>
          </p:cNvPr>
          <p:cNvGrpSpPr/>
          <p:nvPr/>
        </p:nvGrpSpPr>
        <p:grpSpPr>
          <a:xfrm>
            <a:off x="690092" y="1308296"/>
            <a:ext cx="10935395" cy="4717360"/>
            <a:chOff x="690092" y="1308296"/>
            <a:chExt cx="10935395" cy="4717360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4CF90E78-05E1-4231-83E5-72B646F942C8}"/>
                </a:ext>
              </a:extLst>
            </p:cNvPr>
            <p:cNvGrpSpPr/>
            <p:nvPr/>
          </p:nvGrpSpPr>
          <p:grpSpPr>
            <a:xfrm>
              <a:off x="3954193" y="2220166"/>
              <a:ext cx="4283613" cy="1695157"/>
              <a:chOff x="3727938" y="2243797"/>
              <a:chExt cx="4283613" cy="1695157"/>
            </a:xfrm>
          </p:grpSpPr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B0942BD9-97C6-4C21-8902-285222F57526}"/>
                  </a:ext>
                </a:extLst>
              </p:cNvPr>
              <p:cNvSpPr/>
              <p:nvPr/>
            </p:nvSpPr>
            <p:spPr>
              <a:xfrm>
                <a:off x="3727938" y="2243797"/>
                <a:ext cx="4283613" cy="1695157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C4C747B-1136-46D5-B993-A488899C54C9}"/>
                  </a:ext>
                </a:extLst>
              </p:cNvPr>
              <p:cNvSpPr txBox="1"/>
              <p:nvPr/>
            </p:nvSpPr>
            <p:spPr>
              <a:xfrm>
                <a:off x="3863534" y="2585925"/>
                <a:ext cx="4005777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Student Equity and Achievement Committee</a:t>
                </a:r>
              </a:p>
            </p:txBody>
          </p:sp>
        </p:grp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881E3317-7797-49DC-B0E4-F48BB2E8D7A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97953" y="1308296"/>
              <a:ext cx="0" cy="91440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066D120-455E-4E08-80D5-1D0CCE53E6B4}"/>
                </a:ext>
              </a:extLst>
            </p:cNvPr>
            <p:cNvSpPr txBox="1"/>
            <p:nvPr/>
          </p:nvSpPr>
          <p:spPr>
            <a:xfrm>
              <a:off x="6057313" y="1427593"/>
              <a:ext cx="372793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To Academic Senate</a:t>
              </a: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3D3371A-CAFE-4DD7-8F1F-9ED7272346C3}"/>
                </a:ext>
              </a:extLst>
            </p:cNvPr>
            <p:cNvGrpSpPr/>
            <p:nvPr/>
          </p:nvGrpSpPr>
          <p:grpSpPr>
            <a:xfrm>
              <a:off x="4555587" y="4492062"/>
              <a:ext cx="3172267" cy="1521875"/>
              <a:chOff x="2221128" y="4492063"/>
              <a:chExt cx="3172267" cy="1521875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8F6A8FB-EE1C-4BB5-8302-3B622AA4A31B}"/>
                  </a:ext>
                </a:extLst>
              </p:cNvPr>
              <p:cNvSpPr/>
              <p:nvPr/>
            </p:nvSpPr>
            <p:spPr>
              <a:xfrm>
                <a:off x="2300067" y="4492063"/>
                <a:ext cx="3017520" cy="1521875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8B2C56A-3D49-4E87-B65B-54541F3315D7}"/>
                  </a:ext>
                </a:extLst>
              </p:cNvPr>
              <p:cNvSpPr txBox="1"/>
              <p:nvPr/>
            </p:nvSpPr>
            <p:spPr>
              <a:xfrm>
                <a:off x="2221128" y="4793196"/>
                <a:ext cx="3172267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Learning Support Advisory Committee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95F9B710-5FF3-4653-AB1A-135143146BB6}"/>
                </a:ext>
              </a:extLst>
            </p:cNvPr>
            <p:cNvGrpSpPr/>
            <p:nvPr/>
          </p:nvGrpSpPr>
          <p:grpSpPr>
            <a:xfrm>
              <a:off x="8422545" y="4503781"/>
              <a:ext cx="3202942" cy="1521875"/>
              <a:chOff x="2221427" y="4492063"/>
              <a:chExt cx="3202942" cy="1521875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2D140D30-B8EC-4B45-8110-25E2375E8109}"/>
                  </a:ext>
                </a:extLst>
              </p:cNvPr>
              <p:cNvSpPr/>
              <p:nvPr/>
            </p:nvSpPr>
            <p:spPr>
              <a:xfrm>
                <a:off x="2300067" y="4492063"/>
                <a:ext cx="3017520" cy="1521875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4D7E546-D133-45A1-AF71-045D9C7B5B1A}"/>
                  </a:ext>
                </a:extLst>
              </p:cNvPr>
              <p:cNvSpPr txBox="1"/>
              <p:nvPr/>
            </p:nvSpPr>
            <p:spPr>
              <a:xfrm>
                <a:off x="2221427" y="4775946"/>
                <a:ext cx="3202942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Guided Pathways Advisory Committee</a:t>
                </a:r>
              </a:p>
            </p:txBody>
          </p:sp>
        </p:grp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F48DCB52-FE45-419A-B853-6F35D3ACA0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166426" y="3938954"/>
              <a:ext cx="2293032" cy="505847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dash"/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BE0794DB-E7A1-465C-8766-D7B7FD8B9753}"/>
                </a:ext>
              </a:extLst>
            </p:cNvPr>
            <p:cNvCxnSpPr>
              <a:cxnSpLocks/>
              <a:endCxn id="17" idx="0"/>
            </p:cNvCxnSpPr>
            <p:nvPr/>
          </p:nvCxnSpPr>
          <p:spPr>
            <a:xfrm>
              <a:off x="7848847" y="3938954"/>
              <a:ext cx="2161098" cy="564827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dash"/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22BDBC46-EC06-4966-B871-5473C8CD7FA0}"/>
                </a:ext>
              </a:extLst>
            </p:cNvPr>
            <p:cNvGrpSpPr/>
            <p:nvPr/>
          </p:nvGrpSpPr>
          <p:grpSpPr>
            <a:xfrm>
              <a:off x="690092" y="4471964"/>
              <a:ext cx="3202942" cy="1521875"/>
              <a:chOff x="2208038" y="4492063"/>
              <a:chExt cx="3202942" cy="1521875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0E3F7130-38CF-4EE9-A554-2CF58C444442}"/>
                  </a:ext>
                </a:extLst>
              </p:cNvPr>
              <p:cNvSpPr/>
              <p:nvPr/>
            </p:nvSpPr>
            <p:spPr>
              <a:xfrm>
                <a:off x="2300067" y="4492063"/>
                <a:ext cx="3017520" cy="1521875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786C2BA-5B4B-4F69-B371-AB9B2A1DCD02}"/>
                  </a:ext>
                </a:extLst>
              </p:cNvPr>
              <p:cNvSpPr txBox="1"/>
              <p:nvPr/>
            </p:nvSpPr>
            <p:spPr>
              <a:xfrm>
                <a:off x="2208038" y="4789860"/>
                <a:ext cx="3202942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Basic Needs Advisory Committee</a:t>
                </a:r>
              </a:p>
            </p:txBody>
          </p:sp>
        </p:grp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1989A2C4-097C-432B-B666-933D7208E16F}"/>
                </a:ext>
              </a:extLst>
            </p:cNvPr>
            <p:cNvCxnSpPr>
              <a:cxnSpLocks/>
            </p:cNvCxnSpPr>
            <p:nvPr/>
          </p:nvCxnSpPr>
          <p:spPr>
            <a:xfrm>
              <a:off x="6125308" y="3903507"/>
              <a:ext cx="0" cy="576739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dash"/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7349581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DACCCE-E0FB-457C-8377-AFD7DE03A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Student Learning Outcomes Committee (SLO)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8EC375-E22C-497E-8A15-B20D61A66B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83137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CE47B-EB30-4A0D-93E1-5E800E999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Student Learning Outcomes Committee Charter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953C2-E142-4FEB-9C57-05A3E947E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80644" cy="4667250"/>
          </a:xfrm>
        </p:spPr>
        <p:txBody>
          <a:bodyPr>
            <a:normAutofit/>
          </a:bodyPr>
          <a:lstStyle/>
          <a:p>
            <a:r>
              <a:rPr lang="en-US" dirty="0"/>
              <a:t>Promotes campus-wide understanding and integration of SLOs to enhance institutional effectiveness and continuous improvement, including:</a:t>
            </a:r>
          </a:p>
          <a:p>
            <a:pPr lvl="1"/>
            <a:r>
              <a:rPr lang="en-US" dirty="0"/>
              <a:t>Refining the plan and timeline for ongoing development and assessment of all types of learning outcomes</a:t>
            </a:r>
          </a:p>
          <a:p>
            <a:pPr lvl="1"/>
            <a:r>
              <a:rPr lang="en-US" dirty="0"/>
              <a:t>Guiding the ongoing process of developing, implementing, assessing, and evaluating outcomes</a:t>
            </a:r>
          </a:p>
          <a:p>
            <a:pPr lvl="1"/>
            <a:r>
              <a:rPr lang="en-US" dirty="0"/>
              <a:t>Monitoring and evaluating the process of assessing outcomes</a:t>
            </a:r>
          </a:p>
          <a:p>
            <a:pPr lvl="1"/>
            <a:r>
              <a:rPr lang="en-US" dirty="0"/>
              <a:t>Documenting all outcomes, processes, and results for accreditation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039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0C6D6-177E-475F-ABA4-DDA9A5417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Academic and Professional Matters (10+1)</a:t>
            </a:r>
            <a:br>
              <a:rPr lang="en-US" dirty="0"/>
            </a:br>
            <a:r>
              <a:rPr lang="en-US" dirty="0"/>
              <a:t>Title 5: §53200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1BC0E-A532-412F-82D4-3402A2946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en-US" dirty="0"/>
              <a:t>Curriculum, including establishing prerequisites, and placing courses within disciplines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/>
              <a:t>Degree and certificate requirements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/>
              <a:t>Grading policies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/>
              <a:t>Educational program development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/>
              <a:t>Standards or policies regarding student preparation and success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/>
              <a:t>District and college governance structures, as related to faculty roles</a:t>
            </a:r>
          </a:p>
        </p:txBody>
      </p:sp>
    </p:spTree>
    <p:extLst>
      <p:ext uri="{BB962C8B-B14F-4D97-AF65-F5344CB8AC3E}">
        <p14:creationId xmlns:p14="http://schemas.microsoft.com/office/powerpoint/2010/main" val="6091117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C6658-D776-40A0-B1FA-817E79E5B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Student Learning Outcomes Committee Membership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D327F-14E9-41A4-B891-CA6A04B3B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4321"/>
            <a:ext cx="10515600" cy="1606868"/>
          </a:xfrm>
        </p:spPr>
        <p:txBody>
          <a:bodyPr>
            <a:normAutofit/>
          </a:bodyPr>
          <a:lstStyle/>
          <a:p>
            <a:r>
              <a:rPr lang="en-US" dirty="0"/>
              <a:t>Co-Chairs:</a:t>
            </a:r>
          </a:p>
          <a:p>
            <a:pPr lvl="1"/>
            <a:r>
              <a:rPr lang="en-US" dirty="0"/>
              <a:t>Faculty member appointed by the Academic Senate Council</a:t>
            </a:r>
          </a:p>
          <a:p>
            <a:pPr lvl="1"/>
            <a:r>
              <a:rPr lang="en-US" dirty="0"/>
              <a:t>Dean appointed by VPAA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72D7DA9-CDEB-4A09-8342-3248CFD83C9D}"/>
              </a:ext>
            </a:extLst>
          </p:cNvPr>
          <p:cNvSpPr txBox="1">
            <a:spLocks/>
          </p:cNvSpPr>
          <p:nvPr/>
        </p:nvSpPr>
        <p:spPr>
          <a:xfrm>
            <a:off x="1034553" y="3233738"/>
            <a:ext cx="5251174" cy="3328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Voting Members:</a:t>
            </a:r>
          </a:p>
          <a:p>
            <a:pPr lvl="1"/>
            <a:r>
              <a:rPr lang="en-US" dirty="0"/>
              <a:t>Faculty department chair, coordinator, or designee from each department</a:t>
            </a:r>
          </a:p>
          <a:p>
            <a:pPr lvl="1"/>
            <a:r>
              <a:rPr lang="en-US" dirty="0"/>
              <a:t>Dean appointed by VPAA/VPSS</a:t>
            </a:r>
          </a:p>
          <a:p>
            <a:pPr lvl="1"/>
            <a:r>
              <a:rPr lang="en-US" dirty="0"/>
              <a:t>Classified professional</a:t>
            </a:r>
          </a:p>
          <a:p>
            <a:pPr lvl="1"/>
            <a:r>
              <a:rPr lang="en-US" dirty="0"/>
              <a:t>Student appointed by Associated Students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FE077AE-78B5-44FE-A9D8-AAC1A3BB05EA}"/>
              </a:ext>
            </a:extLst>
          </p:cNvPr>
          <p:cNvSpPr txBox="1">
            <a:spLocks/>
          </p:cNvSpPr>
          <p:nvPr/>
        </p:nvSpPr>
        <p:spPr>
          <a:xfrm>
            <a:off x="6285727" y="3233738"/>
            <a:ext cx="5251174" cy="3328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Non-Voting Members:</a:t>
            </a:r>
          </a:p>
          <a:p>
            <a:pPr lvl="1"/>
            <a:r>
              <a:rPr lang="en-US" dirty="0"/>
              <a:t>Student Learning Outcomes Coordinator</a:t>
            </a:r>
          </a:p>
          <a:p>
            <a:pPr lvl="1"/>
            <a:r>
              <a:rPr lang="en-US" dirty="0"/>
              <a:t>Academic Senate President</a:t>
            </a:r>
          </a:p>
        </p:txBody>
      </p:sp>
    </p:spTree>
    <p:extLst>
      <p:ext uri="{BB962C8B-B14F-4D97-AF65-F5344CB8AC3E}">
        <p14:creationId xmlns:p14="http://schemas.microsoft.com/office/powerpoint/2010/main" val="4061666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0C6D6-177E-475F-ABA4-DDA9A5417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Academic and Professional Matters (10+1)</a:t>
            </a:r>
            <a:br>
              <a:rPr lang="en-US" dirty="0"/>
            </a:br>
            <a:r>
              <a:rPr lang="en-US" dirty="0"/>
              <a:t>Title 5: §53200 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1BC0E-A532-412F-82D4-3402A2946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 startAt="7"/>
            </a:pPr>
            <a:r>
              <a:rPr lang="en-US" dirty="0"/>
              <a:t>Faculty roles and involvement in accreditation processes, including self-study and annual reports</a:t>
            </a:r>
          </a:p>
          <a:p>
            <a:pPr marL="514350" indent="-514350">
              <a:buFont typeface="+mj-lt"/>
              <a:buAutoNum type="arabicParenR" startAt="7"/>
            </a:pPr>
            <a:r>
              <a:rPr lang="en-US" dirty="0"/>
              <a:t>Policies for faculty professional development activities</a:t>
            </a:r>
          </a:p>
          <a:p>
            <a:pPr marL="514350" indent="-514350">
              <a:buFont typeface="+mj-lt"/>
              <a:buAutoNum type="arabicParenR" startAt="7"/>
            </a:pPr>
            <a:r>
              <a:rPr lang="en-US" dirty="0"/>
              <a:t>Processes for program review</a:t>
            </a:r>
          </a:p>
          <a:p>
            <a:pPr marL="514350" indent="-514350">
              <a:buFont typeface="+mj-lt"/>
              <a:buAutoNum type="arabicParenR" startAt="7"/>
            </a:pPr>
            <a:r>
              <a:rPr lang="en-US" dirty="0"/>
              <a:t>Processes for institutional planning and budget development</a:t>
            </a:r>
          </a:p>
          <a:p>
            <a:pPr marL="514350" indent="-514350">
              <a:buFont typeface="+mj-lt"/>
              <a:buAutoNum type="arabicParenR" startAt="7"/>
            </a:pPr>
            <a:r>
              <a:rPr lang="en-US" dirty="0"/>
              <a:t>Other academic and professional matters as mutually agreed upon</a:t>
            </a:r>
          </a:p>
        </p:txBody>
      </p:sp>
    </p:spTree>
    <p:extLst>
      <p:ext uri="{BB962C8B-B14F-4D97-AF65-F5344CB8AC3E}">
        <p14:creationId xmlns:p14="http://schemas.microsoft.com/office/powerpoint/2010/main" val="699494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C6658-D776-40A0-B1FA-817E79E5B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Academic Senate Membership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D327F-14E9-41A4-B891-CA6A04B3B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Officers:  President, Vice-President, Secretary, and Treasurer</a:t>
            </a:r>
          </a:p>
          <a:p>
            <a:r>
              <a:rPr lang="en-US" dirty="0"/>
              <a:t>One for each academic “department” or “faculty service area”</a:t>
            </a:r>
          </a:p>
          <a:p>
            <a:pPr lvl="1"/>
            <a:r>
              <a:rPr lang="en-US" dirty="0"/>
              <a:t>Department chair or full-time faculty coordinator (contract)</a:t>
            </a:r>
          </a:p>
          <a:p>
            <a:r>
              <a:rPr lang="en-US" dirty="0"/>
              <a:t>One for each of the following areas (insufficient rep by department/area):</a:t>
            </a:r>
          </a:p>
          <a:p>
            <a:pPr lvl="1"/>
            <a:r>
              <a:rPr lang="en-US" dirty="0"/>
              <a:t>Library</a:t>
            </a:r>
          </a:p>
          <a:p>
            <a:pPr lvl="1"/>
            <a:r>
              <a:rPr lang="en-US" dirty="0"/>
              <a:t>Athletics</a:t>
            </a:r>
          </a:p>
          <a:p>
            <a:r>
              <a:rPr lang="en-US" dirty="0"/>
              <a:t>Part-time representative</a:t>
            </a:r>
          </a:p>
          <a:p>
            <a:r>
              <a:rPr lang="en-US" dirty="0"/>
              <a:t>Non-voting members:</a:t>
            </a:r>
          </a:p>
          <a:p>
            <a:pPr lvl="1"/>
            <a:r>
              <a:rPr lang="en-US" dirty="0"/>
              <a:t>AFT representative</a:t>
            </a:r>
          </a:p>
          <a:p>
            <a:pPr lvl="1"/>
            <a:r>
              <a:rPr lang="en-US" dirty="0"/>
              <a:t>CTE Faculty Liaison &amp; Guided Pathways Liaison</a:t>
            </a:r>
          </a:p>
          <a:p>
            <a:pPr lvl="1"/>
            <a:r>
              <a:rPr lang="en-US" dirty="0"/>
              <a:t>Faculty co-chairs of standing committees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368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F674677-48CB-4583-B6DB-9AE75E3E3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Academic Senate Organizational Chart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53C3B0-A830-4D87-A158-02BBE8A90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954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F6CE4-0E55-451C-BBEA-32293CA97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Academic Senate and Standing Committees</a:t>
            </a:r>
          </a:p>
        </p:txBody>
      </p:sp>
      <p:grpSp>
        <p:nvGrpSpPr>
          <p:cNvPr id="3" name="Group 2" descr="Relationship between the Academic Senate and the Standing Committees.">
            <a:extLst>
              <a:ext uri="{FF2B5EF4-FFF2-40B4-BE49-F238E27FC236}">
                <a16:creationId xmlns:a16="http://schemas.microsoft.com/office/drawing/2014/main" id="{9F8FC994-ED6D-4A52-8CBC-5C3D9192000F}"/>
              </a:ext>
            </a:extLst>
          </p:cNvPr>
          <p:cNvGrpSpPr/>
          <p:nvPr/>
        </p:nvGrpSpPr>
        <p:grpSpPr>
          <a:xfrm>
            <a:off x="445849" y="2018714"/>
            <a:ext cx="11278696" cy="3208606"/>
            <a:chOff x="445849" y="2018714"/>
            <a:chExt cx="11278696" cy="3208606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D226F46F-0BA5-4C79-9699-E8A75882D445}"/>
                </a:ext>
              </a:extLst>
            </p:cNvPr>
            <p:cNvSpPr/>
            <p:nvPr/>
          </p:nvSpPr>
          <p:spPr>
            <a:xfrm>
              <a:off x="4121834" y="2018714"/>
              <a:ext cx="4114800" cy="146304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Academic Senate</a:t>
              </a:r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7A9901D9-42C2-46E0-94FD-2F978F52467B}"/>
                </a:ext>
              </a:extLst>
            </p:cNvPr>
            <p:cNvSpPr/>
            <p:nvPr/>
          </p:nvSpPr>
          <p:spPr>
            <a:xfrm>
              <a:off x="445849" y="4130039"/>
              <a:ext cx="1198099" cy="1085558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086D8080-1465-4F5A-B4D8-2F24F97F776D}"/>
                </a:ext>
              </a:extLst>
            </p:cNvPr>
            <p:cNvSpPr/>
            <p:nvPr/>
          </p:nvSpPr>
          <p:spPr>
            <a:xfrm>
              <a:off x="1862069" y="4138246"/>
              <a:ext cx="1198099" cy="1085558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CAE95376-4439-4C0D-A520-C1216025709B}"/>
                </a:ext>
              </a:extLst>
            </p:cNvPr>
            <p:cNvSpPr/>
            <p:nvPr/>
          </p:nvSpPr>
          <p:spPr>
            <a:xfrm>
              <a:off x="9049922" y="4138246"/>
              <a:ext cx="1198099" cy="1085558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6ACC5534-83DA-473D-AF57-9D373E1CCD1E}"/>
                </a:ext>
              </a:extLst>
            </p:cNvPr>
            <p:cNvSpPr/>
            <p:nvPr/>
          </p:nvSpPr>
          <p:spPr>
            <a:xfrm>
              <a:off x="7611502" y="4138246"/>
              <a:ext cx="1198099" cy="1085558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17AA2EC1-394F-43A6-800A-ED1858C9E173}"/>
                </a:ext>
              </a:extLst>
            </p:cNvPr>
            <p:cNvSpPr/>
            <p:nvPr/>
          </p:nvSpPr>
          <p:spPr>
            <a:xfrm>
              <a:off x="6138643" y="4138246"/>
              <a:ext cx="1198099" cy="1085558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50D351A2-C533-4833-B1F9-842EC3FCEDB7}"/>
                </a:ext>
              </a:extLst>
            </p:cNvPr>
            <p:cNvSpPr/>
            <p:nvPr/>
          </p:nvSpPr>
          <p:spPr>
            <a:xfrm>
              <a:off x="4697589" y="4138246"/>
              <a:ext cx="1198099" cy="1085558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57650756-A1C7-430F-B40C-908AA40EFF2D}"/>
                </a:ext>
              </a:extLst>
            </p:cNvPr>
            <p:cNvSpPr/>
            <p:nvPr/>
          </p:nvSpPr>
          <p:spPr>
            <a:xfrm>
              <a:off x="3270303" y="4138246"/>
              <a:ext cx="1198099" cy="1085558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E9E3A50A-E334-4F16-885F-2B0332F26FC4}"/>
                </a:ext>
              </a:extLst>
            </p:cNvPr>
            <p:cNvSpPr/>
            <p:nvPr/>
          </p:nvSpPr>
          <p:spPr>
            <a:xfrm>
              <a:off x="10526446" y="4141762"/>
              <a:ext cx="1198099" cy="1085558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2F7849F-843A-41AF-BEB8-9BF3D08D46AC}"/>
                </a:ext>
              </a:extLst>
            </p:cNvPr>
            <p:cNvSpPr txBox="1"/>
            <p:nvPr/>
          </p:nvSpPr>
          <p:spPr>
            <a:xfrm>
              <a:off x="445849" y="4488152"/>
              <a:ext cx="12741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Curriculum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F35F05C-E73B-4DF5-A93A-82C91708238F}"/>
                </a:ext>
              </a:extLst>
            </p:cNvPr>
            <p:cNvSpPr txBox="1"/>
            <p:nvPr/>
          </p:nvSpPr>
          <p:spPr>
            <a:xfrm>
              <a:off x="1820052" y="4349652"/>
              <a:ext cx="12741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Distance Education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978477B3-FB07-4418-ABF9-8CF91A1E6191}"/>
                </a:ext>
              </a:extLst>
            </p:cNvPr>
            <p:cNvSpPr txBox="1"/>
            <p:nvPr/>
          </p:nvSpPr>
          <p:spPr>
            <a:xfrm>
              <a:off x="3202094" y="4496359"/>
              <a:ext cx="12741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/>
                <a:t>EdCAP</a:t>
              </a:r>
              <a:endParaRPr lang="en-US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A5A6C1B1-DDE0-4886-B919-BA2B5434C179}"/>
                </a:ext>
              </a:extLst>
            </p:cNvPr>
            <p:cNvSpPr txBox="1"/>
            <p:nvPr/>
          </p:nvSpPr>
          <p:spPr>
            <a:xfrm>
              <a:off x="4659050" y="4488151"/>
              <a:ext cx="12741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FTCAP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1FB66331-1D65-4FDF-AEB2-7E390CFE0040}"/>
                </a:ext>
              </a:extLst>
            </p:cNvPr>
            <p:cNvSpPr txBox="1"/>
            <p:nvPr/>
          </p:nvSpPr>
          <p:spPr>
            <a:xfrm>
              <a:off x="6053358" y="4496359"/>
              <a:ext cx="12741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Fiscal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E947A41E-2A2D-4313-A09E-7B0B02F7E389}"/>
                </a:ext>
              </a:extLst>
            </p:cNvPr>
            <p:cNvSpPr txBox="1"/>
            <p:nvPr/>
          </p:nvSpPr>
          <p:spPr>
            <a:xfrm>
              <a:off x="7481135" y="4378345"/>
              <a:ext cx="146879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Professional Development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9B342795-2776-47C3-AC76-514C37FBED37}"/>
                </a:ext>
              </a:extLst>
            </p:cNvPr>
            <p:cNvSpPr txBox="1"/>
            <p:nvPr/>
          </p:nvSpPr>
          <p:spPr>
            <a:xfrm>
              <a:off x="8963022" y="4496359"/>
              <a:ext cx="12741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SEA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8AE0BA3-682F-4354-BFFF-C7452FCBD090}"/>
                </a:ext>
              </a:extLst>
            </p:cNvPr>
            <p:cNvSpPr txBox="1"/>
            <p:nvPr/>
          </p:nvSpPr>
          <p:spPr>
            <a:xfrm>
              <a:off x="10450399" y="4496359"/>
              <a:ext cx="12741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SLO</a:t>
              </a:r>
            </a:p>
          </p:txBody>
        </p:sp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A33BD845-B8BA-4640-A739-ADE60724E5EF}"/>
                </a:ext>
              </a:extLst>
            </p:cNvPr>
            <p:cNvCxnSpPr>
              <a:cxnSpLocks/>
              <a:endCxn id="6" idx="0"/>
            </p:cNvCxnSpPr>
            <p:nvPr/>
          </p:nvCxnSpPr>
          <p:spPr>
            <a:xfrm flipH="1">
              <a:off x="1044899" y="2960801"/>
              <a:ext cx="3147273" cy="1169238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2C5E005B-2A25-4565-AA56-DFC2DBEC5A6F}"/>
                </a:ext>
              </a:extLst>
            </p:cNvPr>
            <p:cNvCxnSpPr>
              <a:cxnSpLocks/>
              <a:endCxn id="13" idx="0"/>
            </p:cNvCxnSpPr>
            <p:nvPr/>
          </p:nvCxnSpPr>
          <p:spPr>
            <a:xfrm flipH="1">
              <a:off x="2461119" y="3108960"/>
              <a:ext cx="1913933" cy="1029286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468C69B7-A2E2-4494-B1CE-2F3DAADE4076}"/>
                </a:ext>
              </a:extLst>
            </p:cNvPr>
            <p:cNvCxnSpPr>
              <a:cxnSpLocks/>
              <a:stCxn id="4" idx="3"/>
              <a:endCxn id="18" idx="0"/>
            </p:cNvCxnSpPr>
            <p:nvPr/>
          </p:nvCxnSpPr>
          <p:spPr>
            <a:xfrm flipH="1">
              <a:off x="3869353" y="3267497"/>
              <a:ext cx="855080" cy="870749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4197876C-09E3-4146-9A81-2624B3F3BAA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250329" y="3481754"/>
              <a:ext cx="362097" cy="669017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9814D67E-785B-4E23-B5F3-F08A55598CFD}"/>
                </a:ext>
              </a:extLst>
            </p:cNvPr>
            <p:cNvCxnSpPr>
              <a:cxnSpLocks/>
            </p:cNvCxnSpPr>
            <p:nvPr/>
          </p:nvCxnSpPr>
          <p:spPr>
            <a:xfrm>
              <a:off x="6390983" y="3504132"/>
              <a:ext cx="315800" cy="645962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BD4D08E4-FA19-4A50-B289-07AB14C914FE}"/>
                </a:ext>
              </a:extLst>
            </p:cNvPr>
            <p:cNvCxnSpPr>
              <a:cxnSpLocks/>
            </p:cNvCxnSpPr>
            <p:nvPr/>
          </p:nvCxnSpPr>
          <p:spPr>
            <a:xfrm>
              <a:off x="7265963" y="3369212"/>
              <a:ext cx="938512" cy="745382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2A1BF554-169F-40CD-9E8C-7B633CC5629F}"/>
                </a:ext>
              </a:extLst>
            </p:cNvPr>
            <p:cNvCxnSpPr>
              <a:cxnSpLocks/>
            </p:cNvCxnSpPr>
            <p:nvPr/>
          </p:nvCxnSpPr>
          <p:spPr>
            <a:xfrm>
              <a:off x="7816950" y="3165231"/>
              <a:ext cx="1832021" cy="937883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0739E0F1-06D5-4A20-8E58-DB3264223294}"/>
                </a:ext>
              </a:extLst>
            </p:cNvPr>
            <p:cNvCxnSpPr>
              <a:cxnSpLocks/>
              <a:endCxn id="19" idx="0"/>
            </p:cNvCxnSpPr>
            <p:nvPr/>
          </p:nvCxnSpPr>
          <p:spPr>
            <a:xfrm>
              <a:off x="8208498" y="2919046"/>
              <a:ext cx="2916998" cy="1222716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57980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440B038-928A-4789-85C8-830E5C060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Standing Committees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2C4B25-A6DC-44D7-8CF4-1351546621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240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1726</Words>
  <Application>Microsoft Office PowerPoint</Application>
  <PresentationFormat>Widescreen</PresentationFormat>
  <Paragraphs>285</Paragraphs>
  <Slides>40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4" baseType="lpstr">
      <vt:lpstr>Arial</vt:lpstr>
      <vt:lpstr>Calibri</vt:lpstr>
      <vt:lpstr>Calibri Light</vt:lpstr>
      <vt:lpstr>Office Theme</vt:lpstr>
      <vt:lpstr>Participatory Governance at Moorpark College</vt:lpstr>
      <vt:lpstr>Academic Senate</vt:lpstr>
      <vt:lpstr>Academic and Professional Matters</vt:lpstr>
      <vt:lpstr>Academic and Professional Matters (10+1) Title 5: §53200</vt:lpstr>
      <vt:lpstr>Academic and Professional Matters (10+1) Title 5: §53200  (Cont.)</vt:lpstr>
      <vt:lpstr>Academic Senate Membership</vt:lpstr>
      <vt:lpstr>Academic Senate Organizational Chart</vt:lpstr>
      <vt:lpstr>Academic Senate and Standing Committees</vt:lpstr>
      <vt:lpstr>Standing Committees</vt:lpstr>
      <vt:lpstr>Curriculum Committee</vt:lpstr>
      <vt:lpstr>Curriculum Committee Charter</vt:lpstr>
      <vt:lpstr>Curriculum Committee Membership</vt:lpstr>
      <vt:lpstr>Curriculum Committee Workgroups</vt:lpstr>
      <vt:lpstr>Curriculum Committee: Curriculum Flowchart</vt:lpstr>
      <vt:lpstr>Distance Education Committee (DE)</vt:lpstr>
      <vt:lpstr>Distance Education Committee Charter</vt:lpstr>
      <vt:lpstr>Distance Education Committee Membership</vt:lpstr>
      <vt:lpstr>Committee on Accreditation and Planning—Education (EdCAP)</vt:lpstr>
      <vt:lpstr>Committee on Accreditation and Planning—Education (EdCAP) Charter: Planning</vt:lpstr>
      <vt:lpstr>Committee on Accreditation and Planning—Education (EdCAP) Charter: Accreditation</vt:lpstr>
      <vt:lpstr>Committee on Accreditation and Planning—Education (EdCAP) Charter</vt:lpstr>
      <vt:lpstr>Committee on Accreditation and Planning—Education (EdCAP) Membership</vt:lpstr>
      <vt:lpstr>Committee on Accreditation and Planning—Facilities and Technology (F/TCAP)</vt:lpstr>
      <vt:lpstr>Committee on Accreditation and Planning— Facilities and Technology (F/TCAP) Charter</vt:lpstr>
      <vt:lpstr>Committee on Accreditation and Planning— Facilities and Technology (F/TCAP) Membership</vt:lpstr>
      <vt:lpstr>F/TCAP Workgroups</vt:lpstr>
      <vt:lpstr>Fiscal Planning Committee</vt:lpstr>
      <vt:lpstr>Fiscal Planning Committee Charter</vt:lpstr>
      <vt:lpstr>Fiscal Committee Membership</vt:lpstr>
      <vt:lpstr>Professional Development Committee (PD)</vt:lpstr>
      <vt:lpstr>Professional Development Committee Charter</vt:lpstr>
      <vt:lpstr>Professional Development Committee Membership</vt:lpstr>
      <vt:lpstr>Professional Development Committee Workgroups</vt:lpstr>
      <vt:lpstr>Student Equity and Achievement Committee (SEA)</vt:lpstr>
      <vt:lpstr>Student Equity and Achievement Committee Charter</vt:lpstr>
      <vt:lpstr>Student Equity and Achievement Committee Membership</vt:lpstr>
      <vt:lpstr>Student Equity and Achievement Committee Workgroups</vt:lpstr>
      <vt:lpstr>Student Learning Outcomes Committee (SLO)</vt:lpstr>
      <vt:lpstr>Student Learning Outcomes Committee Charter</vt:lpstr>
      <vt:lpstr>Student Learning Outcomes Committee Membership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Erik Reese</dc:creator>
  <cp:lastModifiedBy>Erik Reese</cp:lastModifiedBy>
  <cp:revision>171</cp:revision>
  <dcterms:created xsi:type="dcterms:W3CDTF">2020-07-15T18:29:54Z</dcterms:created>
  <dcterms:modified xsi:type="dcterms:W3CDTF">2020-08-15T16:13:47Z</dcterms:modified>
</cp:coreProperties>
</file>