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38"/>
  </p:notesMasterIdLst>
  <p:handoutMasterIdLst>
    <p:handoutMasterId r:id="rId39"/>
  </p:handoutMasterIdLst>
  <p:sldIdLst>
    <p:sldId id="256" r:id="rId4"/>
    <p:sldId id="360" r:id="rId5"/>
    <p:sldId id="258" r:id="rId6"/>
    <p:sldId id="331" r:id="rId7"/>
    <p:sldId id="361" r:id="rId8"/>
    <p:sldId id="362" r:id="rId9"/>
    <p:sldId id="351" r:id="rId10"/>
    <p:sldId id="356" r:id="rId11"/>
    <p:sldId id="346" r:id="rId12"/>
    <p:sldId id="363" r:id="rId13"/>
    <p:sldId id="336" r:id="rId14"/>
    <p:sldId id="364" r:id="rId15"/>
    <p:sldId id="365" r:id="rId16"/>
    <p:sldId id="357" r:id="rId17"/>
    <p:sldId id="358" r:id="rId18"/>
    <p:sldId id="281" r:id="rId19"/>
    <p:sldId id="367" r:id="rId20"/>
    <p:sldId id="289" r:id="rId21"/>
    <p:sldId id="293" r:id="rId22"/>
    <p:sldId id="344" r:id="rId23"/>
    <p:sldId id="345" r:id="rId24"/>
    <p:sldId id="373" r:id="rId25"/>
    <p:sldId id="282" r:id="rId26"/>
    <p:sldId id="368" r:id="rId27"/>
    <p:sldId id="347" r:id="rId28"/>
    <p:sldId id="369" r:id="rId29"/>
    <p:sldId id="339" r:id="rId30"/>
    <p:sldId id="266" r:id="rId31"/>
    <p:sldId id="329" r:id="rId32"/>
    <p:sldId id="359" r:id="rId33"/>
    <p:sldId id="340" r:id="rId34"/>
    <p:sldId id="370" r:id="rId35"/>
    <p:sldId id="377" r:id="rId36"/>
    <p:sldId id="376" r:id="rId37"/>
  </p:sldIdLst>
  <p:sldSz cx="9144000" cy="5143500" type="screen16x9"/>
  <p:notesSz cx="7099300" cy="93853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Fulks" initials="JF" lastIdx="9" clrIdx="0">
    <p:extLst>
      <p:ext uri="{19B8F6BF-5375-455C-9EA6-DF929625EA0E}">
        <p15:presenceInfo xmlns:p15="http://schemas.microsoft.com/office/powerpoint/2012/main" userId="ae1618603ae801cf" providerId="Windows Live"/>
      </p:ext>
    </p:extLst>
  </p:cmAuthor>
  <p:cmAuthor id="2" name="Gohar Momjian" initials="GM" lastIdx="10" clrIdx="1">
    <p:extLst>
      <p:ext uri="{19B8F6BF-5375-455C-9EA6-DF929625EA0E}">
        <p15:presenceInfo xmlns:p15="http://schemas.microsoft.com/office/powerpoint/2012/main" userId="S-1-5-21-3293881535-786476143-2853940828-1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626"/>
    <a:srgbClr val="8C6502"/>
    <a:srgbClr val="8D8A00"/>
    <a:srgbClr val="E0BF62"/>
    <a:srgbClr val="13294D"/>
    <a:srgbClr val="FF7C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4" autoAdjust="0"/>
    <p:restoredTop sz="62517" autoAdjust="0"/>
  </p:normalViewPr>
  <p:slideViewPr>
    <p:cSldViewPr snapToGrid="0" snapToObjects="1">
      <p:cViewPr varScale="1">
        <p:scale>
          <a:sx n="53" d="100"/>
          <a:sy n="53" d="100"/>
        </p:scale>
        <p:origin x="988" y="32"/>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6912"/>
    </p:cViewPr>
  </p:sorterViewPr>
  <p:notesViewPr>
    <p:cSldViewPr snapToGrid="0" snapToObjects="1">
      <p:cViewPr varScale="1">
        <p:scale>
          <a:sx n="48" d="100"/>
          <a:sy n="48" d="100"/>
        </p:scale>
        <p:origin x="2556" y="32"/>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45E9C7D2-DF9A-470B-B593-1DDDFD317DFE}" type="datetimeFigureOut">
              <a:rPr lang="en-US" smtClean="0"/>
              <a:t>3/22/2021</a:t>
            </a:fld>
            <a:endParaRPr lang="en-US" dirty="0"/>
          </a:p>
        </p:txBody>
      </p:sp>
      <p:sp>
        <p:nvSpPr>
          <p:cNvPr id="4" name="Footer Placeholder 3"/>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F3820A13-1555-4D78-BD86-8D395D5F0C1D}" type="slidenum">
              <a:rPr lang="en-US" smtClean="0"/>
              <a:t>‹#›</a:t>
            </a:fld>
            <a:endParaRPr lang="en-US" dirty="0"/>
          </a:p>
        </p:txBody>
      </p:sp>
    </p:spTree>
    <p:extLst>
      <p:ext uri="{BB962C8B-B14F-4D97-AF65-F5344CB8AC3E}">
        <p14:creationId xmlns:p14="http://schemas.microsoft.com/office/powerpoint/2010/main" val="118005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9586"/>
          </a:xfrm>
          <a:prstGeom prst="rect">
            <a:avLst/>
          </a:prstGeom>
        </p:spPr>
        <p:txBody>
          <a:bodyPr vert="horz" lIns="92437" tIns="46218" rIns="92437" bIns="46218" rtlCol="0"/>
          <a:lstStyle>
            <a:lvl1pPr algn="l">
              <a:defRPr sz="1200"/>
            </a:lvl1pPr>
          </a:lstStyle>
          <a:p>
            <a:endParaRPr lang="en-US" dirty="0"/>
          </a:p>
        </p:txBody>
      </p:sp>
      <p:sp>
        <p:nvSpPr>
          <p:cNvPr id="3" name="Date Placeholder 2"/>
          <p:cNvSpPr>
            <a:spLocks noGrp="1"/>
          </p:cNvSpPr>
          <p:nvPr>
            <p:ph type="dt" idx="1"/>
          </p:nvPr>
        </p:nvSpPr>
        <p:spPr>
          <a:xfrm>
            <a:off x="4020687" y="0"/>
            <a:ext cx="3077006" cy="469586"/>
          </a:xfrm>
          <a:prstGeom prst="rect">
            <a:avLst/>
          </a:prstGeom>
        </p:spPr>
        <p:txBody>
          <a:bodyPr vert="horz" lIns="92437" tIns="46218" rIns="92437" bIns="46218" rtlCol="0"/>
          <a:lstStyle>
            <a:lvl1pPr algn="r">
              <a:defRPr sz="1200"/>
            </a:lvl1pPr>
          </a:lstStyle>
          <a:p>
            <a:fld id="{3A27B717-104E-4BCF-9FA7-86B77FF5735F}" type="datetimeFigureOut">
              <a:rPr lang="en-US" smtClean="0"/>
              <a:t>3/22/2021</a:t>
            </a:fld>
            <a:endParaRPr lang="en-US" dirty="0"/>
          </a:p>
        </p:txBody>
      </p:sp>
      <p:sp>
        <p:nvSpPr>
          <p:cNvPr id="4" name="Slide Image Placeholder 3"/>
          <p:cNvSpPr>
            <a:spLocks noGrp="1" noRot="1" noChangeAspect="1"/>
          </p:cNvSpPr>
          <p:nvPr>
            <p:ph type="sldImg" idx="2"/>
          </p:nvPr>
        </p:nvSpPr>
        <p:spPr>
          <a:xfrm>
            <a:off x="420688" y="703263"/>
            <a:ext cx="6257925" cy="3519487"/>
          </a:xfrm>
          <a:prstGeom prst="rect">
            <a:avLst/>
          </a:prstGeom>
          <a:noFill/>
          <a:ln w="12700">
            <a:solidFill>
              <a:prstClr val="black"/>
            </a:solidFill>
          </a:ln>
        </p:spPr>
        <p:txBody>
          <a:bodyPr vert="horz" lIns="92437" tIns="46218" rIns="92437" bIns="46218" rtlCol="0" anchor="ctr"/>
          <a:lstStyle/>
          <a:p>
            <a:endParaRPr lang="en-US" dirty="0"/>
          </a:p>
        </p:txBody>
      </p:sp>
      <p:sp>
        <p:nvSpPr>
          <p:cNvPr id="5" name="Notes Placeholder 4"/>
          <p:cNvSpPr>
            <a:spLocks noGrp="1"/>
          </p:cNvSpPr>
          <p:nvPr>
            <p:ph type="body" sz="quarter" idx="3"/>
          </p:nvPr>
        </p:nvSpPr>
        <p:spPr>
          <a:xfrm>
            <a:off x="710573" y="4458659"/>
            <a:ext cx="5678154" cy="4223065"/>
          </a:xfrm>
          <a:prstGeom prst="rect">
            <a:avLst/>
          </a:prstGeom>
        </p:spPr>
        <p:txBody>
          <a:bodyPr vert="horz" lIns="92437" tIns="46218" rIns="92437" bIns="4621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914112"/>
            <a:ext cx="3077006" cy="469586"/>
          </a:xfrm>
          <a:prstGeom prst="rect">
            <a:avLst/>
          </a:prstGeom>
        </p:spPr>
        <p:txBody>
          <a:bodyPr vert="horz" lIns="92437" tIns="46218" rIns="92437" bIns="462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0687" y="8914112"/>
            <a:ext cx="3077006" cy="469586"/>
          </a:xfrm>
          <a:prstGeom prst="rect">
            <a:avLst/>
          </a:prstGeom>
        </p:spPr>
        <p:txBody>
          <a:bodyPr vert="horz" lIns="92437" tIns="46218" rIns="92437" bIns="46218" rtlCol="0" anchor="b"/>
          <a:lstStyle>
            <a:lvl1pPr algn="r">
              <a:defRPr sz="1200"/>
            </a:lvl1pPr>
          </a:lstStyle>
          <a:p>
            <a:fld id="{6506E352-FC09-42A0-8D3D-3BE439AD7FD6}" type="slidenum">
              <a:rPr lang="en-US" smtClean="0"/>
              <a:t>‹#›</a:t>
            </a:fld>
            <a:endParaRPr lang="en-US" dirty="0"/>
          </a:p>
        </p:txBody>
      </p:sp>
    </p:spTree>
    <p:extLst>
      <p:ext uri="{BB962C8B-B14F-4D97-AF65-F5344CB8AC3E}">
        <p14:creationId xmlns:p14="http://schemas.microsoft.com/office/powerpoint/2010/main" val="1018097978"/>
      </p:ext>
    </p:extLst>
  </p:cSld>
  <p:clrMap bg1="lt1" tx1="dk1" bg2="lt2" tx2="dk2" accent1="accent1" accent2="accent2" accent3="accent3" accent4="accent4" accent5="accent5" accent6="accent6" hlink="hlink" folHlink="folHlink"/>
  <p:notesStyle>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1</a:t>
            </a:fld>
            <a:endParaRPr lang="en-US" dirty="0"/>
          </a:p>
        </p:txBody>
      </p:sp>
    </p:spTree>
    <p:extLst>
      <p:ext uri="{BB962C8B-B14F-4D97-AF65-F5344CB8AC3E}">
        <p14:creationId xmlns:p14="http://schemas.microsoft.com/office/powerpoint/2010/main" val="363686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Accreditation work begins with Accreditation Standards. Generally speaking, remember that they are:</a:t>
            </a:r>
          </a:p>
          <a:p>
            <a:endParaRPr lang="en-US" baseline="0" dirty="0" smtClean="0"/>
          </a:p>
          <a:p>
            <a:pPr marL="171450" indent="-171450">
              <a:buFont typeface="Arial" panose="020B0604020202020204" pitchFamily="34" charset="0"/>
              <a:buChar char="•"/>
            </a:pPr>
            <a:r>
              <a:rPr lang="en-US" baseline="0" dirty="0" smtClean="0"/>
              <a:t>Statements of good practice, expectations for institutional quality</a:t>
            </a:r>
          </a:p>
          <a:p>
            <a:pPr marL="171450" indent="-171450">
              <a:buFont typeface="Arial" panose="020B0604020202020204" pitchFamily="34" charset="0"/>
              <a:buChar char="•"/>
            </a:pPr>
            <a:r>
              <a:rPr lang="en-US" baseline="0" dirty="0" smtClean="0"/>
              <a:t>Developed and revised through a peer process, informed by national context</a:t>
            </a:r>
          </a:p>
          <a:p>
            <a:pPr marL="171450" indent="-171450">
              <a:buFont typeface="Arial" panose="020B0604020202020204" pitchFamily="34" charset="0"/>
              <a:buChar char="•"/>
            </a:pPr>
            <a:r>
              <a:rPr lang="en-US" dirty="0" smtClean="0"/>
              <a:t>Broadly written</a:t>
            </a:r>
            <a:r>
              <a:rPr lang="en-US" baseline="0" dirty="0" smtClean="0"/>
              <a:t> (</a:t>
            </a:r>
            <a:r>
              <a:rPr lang="en-US" dirty="0" smtClean="0"/>
              <a:t>ACCJC membership includes different kinds of institutions, and all institutions should be able to see themselves reflected in the standards)</a:t>
            </a:r>
          </a:p>
          <a:p>
            <a:pPr marL="171450" indent="-171450">
              <a:buFont typeface="Arial" panose="020B0604020202020204" pitchFamily="34" charset="0"/>
              <a:buChar char="•"/>
            </a:pPr>
            <a:r>
              <a:rPr lang="en-US" dirty="0" smtClean="0"/>
              <a:t>Application/implementation</a:t>
            </a:r>
            <a:r>
              <a:rPr lang="en-US" baseline="0" dirty="0" smtClean="0"/>
              <a:t> </a:t>
            </a:r>
            <a:r>
              <a:rPr lang="en-US" dirty="0" smtClean="0"/>
              <a:t>varies by college, through</a:t>
            </a:r>
            <a:r>
              <a:rPr lang="en-US" baseline="0" dirty="0" smtClean="0"/>
              <a:t> the lens of the mission</a:t>
            </a:r>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93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11</a:t>
            </a:fld>
            <a:endParaRPr lang="en-US" dirty="0"/>
          </a:p>
        </p:txBody>
      </p:sp>
    </p:spTree>
    <p:extLst>
      <p:ext uri="{BB962C8B-B14F-4D97-AF65-F5344CB8AC3E}">
        <p14:creationId xmlns:p14="http://schemas.microsoft.com/office/powerpoint/2010/main" val="70742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4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Particularly in areas where it seems as though individual Standards overlap, the outline structure can help you focus on the core meaning and intent, as shown in the example on the next slides.</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596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you know before you read the Standard that it will focus primarily on Instructional Programs,</a:t>
            </a:r>
            <a:r>
              <a:rPr lang="en-US" baseline="0" dirty="0" smtClean="0"/>
              <a:t> because it is in IIA.  This is an overly simple example for demonstration purposes – it’s even more useful in Standards that touch on multiple areas.</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14</a:t>
            </a:fld>
            <a:endParaRPr lang="en-US" dirty="0"/>
          </a:p>
        </p:txBody>
      </p:sp>
    </p:spTree>
    <p:extLst>
      <p:ext uri="{BB962C8B-B14F-4D97-AF65-F5344CB8AC3E}">
        <p14:creationId xmlns:p14="http://schemas.microsoft.com/office/powerpoint/2010/main" val="23752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 on the basic</a:t>
            </a:r>
            <a:r>
              <a:rPr lang="en-US" baseline="0" dirty="0" smtClean="0"/>
              <a:t> elements of each sentence can help you quickly find the core focus of the Standard.</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15</a:t>
            </a:fld>
            <a:endParaRPr lang="en-US" dirty="0"/>
          </a:p>
        </p:txBody>
      </p:sp>
    </p:spTree>
    <p:extLst>
      <p:ext uri="{BB962C8B-B14F-4D97-AF65-F5344CB8AC3E}">
        <p14:creationId xmlns:p14="http://schemas.microsoft.com/office/powerpoint/2010/main" val="95120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3275">
              <a:defRPr/>
            </a:pPr>
            <a:r>
              <a:rPr lang="en-US" sz="1000" dirty="0" smtClean="0"/>
              <a:t>Breakout groups discussed the Standards and questions on the ISER Activity</a:t>
            </a:r>
            <a:r>
              <a:rPr lang="en-US" sz="1000" baseline="0" dirty="0" smtClean="0"/>
              <a:t> Handout.</a:t>
            </a:r>
            <a:endParaRPr lang="en-US" sz="1000" dirty="0"/>
          </a:p>
        </p:txBody>
      </p:sp>
      <p:sp>
        <p:nvSpPr>
          <p:cNvPr id="4" name="Slide Number Placeholder 3"/>
          <p:cNvSpPr>
            <a:spLocks noGrp="1"/>
          </p:cNvSpPr>
          <p:nvPr>
            <p:ph type="sldNum" sz="quarter" idx="10"/>
          </p:nvPr>
        </p:nvSpPr>
        <p:spPr/>
        <p:txBody>
          <a:bodyPr/>
          <a:lstStyle/>
          <a:p>
            <a:fld id="{6506E352-FC09-42A0-8D3D-3BE439AD7FD6}" type="slidenum">
              <a:rPr lang="en-US" smtClean="0"/>
              <a:t>16</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3275">
              <a:defRPr/>
            </a:pPr>
            <a:r>
              <a:rPr lang="en-US" sz="1000" dirty="0" smtClean="0"/>
              <a:t>Breakout groups discussed the Standards and questions on the ISER Activity</a:t>
            </a:r>
            <a:r>
              <a:rPr lang="en-US" sz="1000" baseline="0" dirty="0" smtClean="0"/>
              <a:t> Handout.</a:t>
            </a:r>
            <a:endParaRPr lang="en-US" sz="1000" dirty="0"/>
          </a:p>
        </p:txBody>
      </p:sp>
      <p:sp>
        <p:nvSpPr>
          <p:cNvPr id="4" name="Slide Number Placeholder 3"/>
          <p:cNvSpPr>
            <a:spLocks noGrp="1"/>
          </p:cNvSpPr>
          <p:nvPr>
            <p:ph type="sldNum" sz="quarter" idx="10"/>
          </p:nvPr>
        </p:nvSpPr>
        <p:spPr/>
        <p:txBody>
          <a:bodyPr/>
          <a:lstStyle/>
          <a:p>
            <a:fld id="{6506E352-FC09-42A0-8D3D-3BE439AD7FD6}" type="slidenum">
              <a:rPr lang="en-US" smtClean="0"/>
              <a:t>17</a:t>
            </a:fld>
            <a:endParaRPr lang="en-US" dirty="0"/>
          </a:p>
        </p:txBody>
      </p:sp>
    </p:spTree>
    <p:extLst>
      <p:ext uri="{BB962C8B-B14F-4D97-AF65-F5344CB8AC3E}">
        <p14:creationId xmlns:p14="http://schemas.microsoft.com/office/powerpoint/2010/main" val="366934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18</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19</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a:t>
            </a:fld>
            <a:endParaRPr lang="en-US" dirty="0"/>
          </a:p>
        </p:txBody>
      </p:sp>
    </p:spTree>
    <p:extLst>
      <p:ext uri="{BB962C8B-B14F-4D97-AF65-F5344CB8AC3E}">
        <p14:creationId xmlns:p14="http://schemas.microsoft.com/office/powerpoint/2010/main" val="403002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20</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21</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22</a:t>
            </a:fld>
            <a:endParaRPr lang="en-US" dirty="0"/>
          </a:p>
        </p:txBody>
      </p:sp>
    </p:spTree>
    <p:extLst>
      <p:ext uri="{BB962C8B-B14F-4D97-AF65-F5344CB8AC3E}">
        <p14:creationId xmlns:p14="http://schemas.microsoft.com/office/powerpoint/2010/main" val="212992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23</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2540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Good practices</a:t>
            </a:r>
            <a:r>
              <a:rPr lang="en-US" sz="1200" baseline="0" dirty="0" smtClean="0"/>
              <a:t> based on observation and experience of ACCJC staff and other seasoned ALOs.</a:t>
            </a:r>
          </a:p>
          <a:p>
            <a:endParaRPr lang="en-US" sz="1200" dirty="0" smtClean="0"/>
          </a:p>
          <a:p>
            <a:r>
              <a:rPr lang="en-US" sz="1200" dirty="0" smtClean="0"/>
              <a:t>Once you’ve assembled</a:t>
            </a:r>
            <a:r>
              <a:rPr lang="en-US" sz="1200" baseline="0" dirty="0" smtClean="0"/>
              <a:t> the evidence, you’re ready to begin writing.  Follow the template (this can be downloaded from the ACCJC website) and refer to the </a:t>
            </a:r>
            <a:r>
              <a:rPr lang="en-US" sz="1200" i="1" baseline="0" dirty="0" smtClean="0"/>
              <a:t>Guide to Institutional Self-Evaluation, Improvement, and Peer-Review </a:t>
            </a:r>
            <a:r>
              <a:rPr lang="en-US" sz="1200" i="0" baseline="0" dirty="0" smtClean="0"/>
              <a:t>often. </a:t>
            </a:r>
          </a:p>
          <a:p>
            <a:endParaRPr lang="en-US" sz="1200" i="0" baseline="0" dirty="0" smtClean="0"/>
          </a:p>
          <a:p>
            <a:r>
              <a:rPr lang="en-US" sz="1200" i="0" baseline="0" dirty="0" smtClean="0"/>
              <a:t>Keep the narrative clear, focused, and direct – thinking of this as a technical report that uses business-style writing will help keep the document from being lengthy.  You can also find suggested page lengths for each section in the </a:t>
            </a:r>
            <a:r>
              <a:rPr lang="en-US" sz="1200" i="1" baseline="0" dirty="0" smtClean="0"/>
              <a:t>Guide to Institutional Self-Evaluation, Improvement, and Peer-Review </a:t>
            </a:r>
            <a:r>
              <a:rPr lang="en-US" sz="1200" i="0" baseline="0" dirty="0" smtClean="0"/>
              <a:t>(see Table 2, on p. 26).</a:t>
            </a:r>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25</a:t>
            </a:fld>
            <a:endParaRPr lang="en-US" dirty="0"/>
          </a:p>
        </p:txBody>
      </p:sp>
    </p:spTree>
    <p:extLst>
      <p:ext uri="{BB962C8B-B14F-4D97-AF65-F5344CB8AC3E}">
        <p14:creationId xmlns:p14="http://schemas.microsoft.com/office/powerpoint/2010/main" val="145924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26</a:t>
            </a:fld>
            <a:endParaRPr lang="en-US" dirty="0"/>
          </a:p>
        </p:txBody>
      </p:sp>
    </p:spTree>
    <p:extLst>
      <p:ext uri="{BB962C8B-B14F-4D97-AF65-F5344CB8AC3E}">
        <p14:creationId xmlns:p14="http://schemas.microsoft.com/office/powerpoint/2010/main" val="99726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suggested approach to these sections.  See the </a:t>
            </a:r>
            <a:r>
              <a:rPr lang="en-US" i="1" baseline="0" dirty="0" smtClean="0"/>
              <a:t>Guide </a:t>
            </a:r>
            <a:r>
              <a:rPr lang="en-US" i="0" baseline="0" dirty="0" smtClean="0"/>
              <a:t>for more information, as well.  However you choose to approach the structure of the institutional analysis, be consistent throughout your report as this will aid your reader.</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27</a:t>
            </a:fld>
            <a:endParaRPr lang="en-US" dirty="0"/>
          </a:p>
        </p:txBody>
      </p:sp>
    </p:spTree>
    <p:extLst>
      <p:ext uri="{BB962C8B-B14F-4D97-AF65-F5344CB8AC3E}">
        <p14:creationId xmlns:p14="http://schemas.microsoft.com/office/powerpoint/2010/main" val="2059860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28</a:t>
            </a:fld>
            <a:endParaRPr lang="en-US" dirty="0"/>
          </a:p>
        </p:txBody>
      </p:sp>
    </p:spTree>
    <p:extLst>
      <p:ext uri="{BB962C8B-B14F-4D97-AF65-F5344CB8AC3E}">
        <p14:creationId xmlns:p14="http://schemas.microsoft.com/office/powerpoint/2010/main" val="329950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29</a:t>
            </a:fld>
            <a:endParaRPr lang="en-US" dirty="0"/>
          </a:p>
        </p:txBody>
      </p:sp>
    </p:spTree>
    <p:extLst>
      <p:ext uri="{BB962C8B-B14F-4D97-AF65-F5344CB8AC3E}">
        <p14:creationId xmlns:p14="http://schemas.microsoft.com/office/powerpoint/2010/main" val="32995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a:t>
            </a:fld>
            <a:endParaRPr lang="en-US" dirty="0"/>
          </a:p>
        </p:txBody>
      </p:sp>
    </p:spTree>
    <p:extLst>
      <p:ext uri="{BB962C8B-B14F-4D97-AF65-F5344CB8AC3E}">
        <p14:creationId xmlns:p14="http://schemas.microsoft.com/office/powerpoint/2010/main" val="31350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30</a:t>
            </a:fld>
            <a:endParaRPr lang="en-US" dirty="0"/>
          </a:p>
        </p:txBody>
      </p:sp>
    </p:spTree>
    <p:extLst>
      <p:ext uri="{BB962C8B-B14F-4D97-AF65-F5344CB8AC3E}">
        <p14:creationId xmlns:p14="http://schemas.microsoft.com/office/powerpoint/2010/main" val="583859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more about the Formative/Summative Review:</a:t>
            </a:r>
          </a:p>
          <a:p>
            <a:endParaRPr lang="en-US" dirty="0" smtClean="0"/>
          </a:p>
          <a:p>
            <a:r>
              <a:rPr lang="en-US" b="1" dirty="0" smtClean="0"/>
              <a:t>Formative (Team ISER Review)</a:t>
            </a:r>
          </a:p>
          <a:p>
            <a:pPr marL="171450" indent="-171450">
              <a:buFont typeface="Arial" panose="020B0604020202020204" pitchFamily="34" charset="0"/>
              <a:buChar char="•"/>
            </a:pPr>
            <a:r>
              <a:rPr lang="en-US" dirty="0" smtClean="0"/>
              <a:t>Your team will review your ISER a semester prior to the site visit.</a:t>
            </a:r>
            <a:r>
              <a:rPr lang="en-US" baseline="0" dirty="0" smtClean="0"/>
              <a:t> </a:t>
            </a:r>
          </a:p>
          <a:p>
            <a:pPr marL="171450" indent="-171450">
              <a:buFont typeface="Arial" panose="020B0604020202020204" pitchFamily="34" charset="0"/>
              <a:buChar char="•"/>
            </a:pPr>
            <a:r>
              <a:rPr lang="en-US" baseline="0" dirty="0" smtClean="0"/>
              <a:t>They will </a:t>
            </a:r>
            <a:r>
              <a:rPr lang="en-US" dirty="0" smtClean="0"/>
              <a:t>verify and validate</a:t>
            </a:r>
            <a:r>
              <a:rPr lang="en-US" baseline="0" dirty="0" smtClean="0"/>
              <a:t> </a:t>
            </a:r>
            <a:r>
              <a:rPr lang="en-US" dirty="0" smtClean="0"/>
              <a:t>compliance with as many Standards as possible from the ISER and evidence provided, meaning that they will not require verification during the onsite visit.</a:t>
            </a:r>
          </a:p>
          <a:p>
            <a:pPr marL="171450" indent="-171450">
              <a:buFont typeface="Arial" panose="020B0604020202020204" pitchFamily="34" charset="0"/>
              <a:buChar char="•"/>
            </a:pPr>
            <a:r>
              <a:rPr lang="en-US" dirty="0" smtClean="0"/>
              <a:t>They will also identify areas where they have questions or need </a:t>
            </a:r>
            <a:r>
              <a:rPr lang="en-US" baseline="0" dirty="0" smtClean="0"/>
              <a:t>more information before they can verify/validate. These could be areas where they need more clarity, or they may be areas connected to potential recommendations or commendations.  These areas become the “core inquiries” that will be the focus of the onsite visit.  The team will send these core inquiries to the college prior to the visit. </a:t>
            </a:r>
          </a:p>
          <a:p>
            <a:endParaRPr lang="en-US" b="1" smtClean="0"/>
          </a:p>
          <a:p>
            <a:r>
              <a:rPr lang="en-US" b="1" smtClean="0"/>
              <a:t>Summative </a:t>
            </a:r>
            <a:r>
              <a:rPr lang="en-US" b="1" dirty="0" smtClean="0"/>
              <a:t>(Focused Site Visit)</a:t>
            </a:r>
          </a:p>
          <a:p>
            <a:pPr marL="171450" indent="-171450">
              <a:buFont typeface="Arial" panose="020B0604020202020204" pitchFamily="34" charset="0"/>
              <a:buChar char="•"/>
            </a:pPr>
            <a:r>
              <a:rPr lang="en-US" dirty="0" smtClean="0"/>
              <a:t>A small group from the original team comes to the college for a</a:t>
            </a:r>
            <a:r>
              <a:rPr lang="en-US" baseline="0" dirty="0" smtClean="0"/>
              <a:t> Focused Site Visit to validate and verify the remaining Standards, through the lens of the core inquiries. ACCJC anticipates that the Focused Site Visit can be shorter than a traditional comprehensive visit.</a:t>
            </a:r>
          </a:p>
          <a:p>
            <a:pPr marL="171450" indent="-171450">
              <a:buFont typeface="Arial" panose="020B0604020202020204" pitchFamily="34" charset="0"/>
              <a:buChar char="•"/>
            </a:pPr>
            <a:r>
              <a:rPr lang="en-US" dirty="0" smtClean="0"/>
              <a:t>After</a:t>
            </a:r>
            <a:r>
              <a:rPr lang="en-US" baseline="0" dirty="0" smtClean="0"/>
              <a:t> the Focused Site Visit, the team finalizes its </a:t>
            </a:r>
            <a:r>
              <a:rPr lang="en-US" dirty="0" smtClean="0"/>
              <a:t>team report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31</a:t>
            </a:fld>
            <a:endParaRPr lang="en-US" dirty="0"/>
          </a:p>
        </p:txBody>
      </p:sp>
    </p:spTree>
    <p:extLst>
      <p:ext uri="{BB962C8B-B14F-4D97-AF65-F5344CB8AC3E}">
        <p14:creationId xmlns:p14="http://schemas.microsoft.com/office/powerpoint/2010/main" val="515693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709930" y="4458018"/>
            <a:ext cx="5679440" cy="4223385"/>
          </a:xfrm>
          <a:prstGeom prst="rect">
            <a:avLst/>
          </a:prstGeom>
        </p:spPr>
        <p:txBody>
          <a:bodyPr spcFirstLastPara="1" wrap="square" lIns="94171" tIns="94171" rIns="94171" bIns="94171" anchor="t" anchorCtr="0">
            <a:noAutofit/>
          </a:bodyPr>
          <a:lstStyle/>
          <a:p>
            <a:r>
              <a:rPr lang="en-US" dirty="0" smtClean="0"/>
              <a:t>This</a:t>
            </a:r>
            <a:r>
              <a:rPr lang="en-US" baseline="0" dirty="0" smtClean="0"/>
              <a:t> slide is excerpted from the most recent team training presentation, and is included here to emphasize ACCJC’s expectations for the peer review processes.  </a:t>
            </a:r>
            <a:endParaRPr lang="en-US" dirty="0" smtClean="0"/>
          </a:p>
        </p:txBody>
      </p:sp>
      <p:sp>
        <p:nvSpPr>
          <p:cNvPr id="185" name="Google Shape;185;p17:notes"/>
          <p:cNvSpPr>
            <a:spLocks noGrp="1" noRot="1" noChangeAspect="1"/>
          </p:cNvSpPr>
          <p:nvPr>
            <p:ph type="sldImg" idx="2"/>
          </p:nvPr>
        </p:nvSpPr>
        <p:spPr>
          <a:xfrm>
            <a:off x="422275"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350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4737" cy="3462338"/>
          </a:xfrm>
        </p:spPr>
      </p:sp>
      <p:sp>
        <p:nvSpPr>
          <p:cNvPr id="3" name="Notes Placeholder 2"/>
          <p:cNvSpPr>
            <a:spLocks noGrp="1"/>
          </p:cNvSpPr>
          <p:nvPr>
            <p:ph type="body" idx="1"/>
          </p:nvPr>
        </p:nvSpPr>
        <p:spPr/>
        <p:txBody>
          <a:bodyPr/>
          <a:lstStyle/>
          <a:p>
            <a:pPr marL="160480"/>
            <a:endParaRPr lang="en-US" sz="1000" dirty="0"/>
          </a:p>
        </p:txBody>
      </p:sp>
      <p:sp>
        <p:nvSpPr>
          <p:cNvPr id="4" name="Slide Number Placeholder 3"/>
          <p:cNvSpPr>
            <a:spLocks noGrp="1"/>
          </p:cNvSpPr>
          <p:nvPr>
            <p:ph type="sldNum" sz="quarter" idx="10"/>
          </p:nvPr>
        </p:nvSpPr>
        <p:spPr>
          <a:xfrm>
            <a:off x="3933874" y="8768268"/>
            <a:ext cx="3009486" cy="461572"/>
          </a:xfrm>
          <a:prstGeom prst="rect">
            <a:avLst/>
          </a:prstGeom>
        </p:spPr>
        <p:txBody>
          <a:bodyPr/>
          <a:lstStyle/>
          <a:p>
            <a:fld id="{0552013D-7129-4D2E-B9DD-5814390F9855}" type="slidenum">
              <a:rPr lang="en-US" smtClean="0"/>
              <a:t>33</a:t>
            </a:fld>
            <a:endParaRPr lang="en-US"/>
          </a:p>
        </p:txBody>
      </p:sp>
    </p:spTree>
    <p:extLst>
      <p:ext uri="{BB962C8B-B14F-4D97-AF65-F5344CB8AC3E}">
        <p14:creationId xmlns:p14="http://schemas.microsoft.com/office/powerpoint/2010/main" val="257056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89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National context: </a:t>
            </a:r>
          </a:p>
          <a:p>
            <a:pPr marL="171450" indent="-171450">
              <a:buFont typeface="Arial" panose="020B0604020202020204" pitchFamily="34" charset="0"/>
              <a:buChar char="•"/>
            </a:pPr>
            <a:r>
              <a:rPr lang="en-US" dirty="0" smtClean="0"/>
              <a:t>7 institutional accreditors in the US, in 6 regions</a:t>
            </a:r>
            <a:r>
              <a:rPr lang="en-US" baseline="0" dirty="0" smtClean="0"/>
              <a:t> – including the Pacific Islands in the Western Region</a:t>
            </a:r>
            <a:r>
              <a:rPr lang="en-US" dirty="0" smtClean="0"/>
              <a:t> </a:t>
            </a:r>
          </a:p>
          <a:p>
            <a:pPr marL="171450" indent="-171450">
              <a:buFont typeface="Arial" panose="020B0604020202020204" pitchFamily="34" charset="0"/>
              <a:buChar char="•"/>
            </a:pPr>
            <a:r>
              <a:rPr lang="en-US" baseline="0" dirty="0" smtClean="0"/>
              <a:t>All 7 agencies demonstrate a commitment to peer review that does not exist outside the US</a:t>
            </a:r>
            <a:endParaRPr lang="en-US" dirty="0" smtClean="0"/>
          </a:p>
          <a:p>
            <a:pPr marL="514350" lvl="1" indent="-171450" fontAlgn="base">
              <a:buFont typeface="Arial" panose="020B0604020202020204" pitchFamily="34" charset="0"/>
              <a:buChar char="•"/>
            </a:pPr>
            <a:r>
              <a:rPr lang="en-US" sz="900" dirty="0" smtClean="0"/>
              <a:t>Uses academic inquiry and ongoing reflection to inform effective practices for improvement</a:t>
            </a:r>
          </a:p>
          <a:p>
            <a:pPr marL="514350" lvl="1" indent="-171450">
              <a:buFont typeface="Arial" panose="020B0604020202020204" pitchFamily="34" charset="0"/>
              <a:buChar char="•"/>
            </a:pPr>
            <a:r>
              <a:rPr lang="en-US" dirty="0" smtClean="0"/>
              <a:t>Form</a:t>
            </a:r>
            <a:r>
              <a:rPr lang="en-US" baseline="0" dirty="0" smtClean="0"/>
              <a:t> of </a:t>
            </a:r>
            <a:r>
              <a:rPr lang="en-US" dirty="0" smtClean="0"/>
              <a:t>self-regulation</a:t>
            </a:r>
            <a:r>
              <a:rPr lang="en-US" baseline="0" dirty="0" smtClean="0"/>
              <a:t> that recognizes the unique communities and missions that exist in US institutions of Higher Ed</a:t>
            </a:r>
          </a:p>
          <a:p>
            <a:pPr marL="514350" lvl="1" indent="-171450">
              <a:buFont typeface="Arial" panose="020B0604020202020204" pitchFamily="34" charset="0"/>
              <a:buChar char="•"/>
            </a:pPr>
            <a:r>
              <a:rPr lang="en-US" baseline="0" dirty="0" smtClean="0"/>
              <a:t>Allows each institution to be evaluated by practitioners, rather than a ministry of education or other government officials</a:t>
            </a:r>
          </a:p>
          <a:p>
            <a:pPr marL="514350" lvl="1" indent="-171450">
              <a:buFont typeface="Arial" panose="020B0604020202020204" pitchFamily="34" charset="0"/>
              <a:buChar char="•"/>
            </a:pPr>
            <a:r>
              <a:rPr lang="en-US" baseline="0" dirty="0" smtClean="0"/>
              <a:t>Evaluations for each institution involve similar expectations for quality, but is conducted through the lens of the institution’s own individual mission, vision, and values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Note that ACCJC:</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Is the only institutional</a:t>
            </a:r>
            <a:r>
              <a:rPr lang="en-US" baseline="0" dirty="0" smtClean="0"/>
              <a:t> accreditor that solely works with two-year institutions</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Accredits institutions in Hawaii and the Pacific Islands, as well as those in California</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a:t>
            </a:fld>
            <a:endParaRPr lang="en-US" dirty="0"/>
          </a:p>
        </p:txBody>
      </p:sp>
    </p:spTree>
    <p:extLst>
      <p:ext uri="{BB962C8B-B14F-4D97-AF65-F5344CB8AC3E}">
        <p14:creationId xmlns:p14="http://schemas.microsoft.com/office/powerpoint/2010/main" val="105964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5</a:t>
            </a:fld>
            <a:endParaRPr lang="en-US" dirty="0"/>
          </a:p>
        </p:txBody>
      </p:sp>
    </p:spTree>
    <p:extLst>
      <p:ext uri="{BB962C8B-B14F-4D97-AF65-F5344CB8AC3E}">
        <p14:creationId xmlns:p14="http://schemas.microsoft.com/office/powerpoint/2010/main" val="238056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93275"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6</a:t>
            </a:fld>
            <a:endParaRPr lang="en-US" dirty="0"/>
          </a:p>
        </p:txBody>
      </p:sp>
    </p:spTree>
    <p:extLst>
      <p:ext uri="{BB962C8B-B14F-4D97-AF65-F5344CB8AC3E}">
        <p14:creationId xmlns:p14="http://schemas.microsoft.com/office/powerpoint/2010/main" val="29308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4737" cy="3462338"/>
          </a:xfrm>
        </p:spPr>
      </p:sp>
      <p:sp>
        <p:nvSpPr>
          <p:cNvPr id="3" name="Notes Placeholder 2"/>
          <p:cNvSpPr>
            <a:spLocks noGrp="1"/>
          </p:cNvSpPr>
          <p:nvPr>
            <p:ph type="body" idx="1"/>
          </p:nvPr>
        </p:nvSpPr>
        <p:spPr/>
        <p:txBody>
          <a:bodyPr/>
          <a:lstStyle/>
          <a:p>
            <a:pPr marL="0"/>
            <a:r>
              <a:rPr lang="en-US" sz="1000" dirty="0" smtClean="0"/>
              <a:t>A few reasons emerging from Moorpark</a:t>
            </a:r>
            <a:r>
              <a:rPr lang="en-US" sz="1000" baseline="0" dirty="0" smtClean="0"/>
              <a:t> College attendees:</a:t>
            </a:r>
          </a:p>
          <a:p>
            <a:pPr marL="171450" indent="-171450">
              <a:buFont typeface="Arial" panose="020B0604020202020204" pitchFamily="34" charset="0"/>
              <a:buChar char="•"/>
            </a:pPr>
            <a:r>
              <a:rPr lang="en-US" sz="1000" baseline="0" dirty="0" smtClean="0"/>
              <a:t>Establishes expectations for academic quality</a:t>
            </a:r>
          </a:p>
          <a:p>
            <a:pPr marL="171450" indent="-171450">
              <a:buFont typeface="Arial" panose="020B0604020202020204" pitchFamily="34" charset="0"/>
              <a:buChar char="•"/>
            </a:pPr>
            <a:r>
              <a:rPr lang="en-US" sz="1000" baseline="0" dirty="0" smtClean="0"/>
              <a:t>Ensures a degree of uniformity for articulation and transfer</a:t>
            </a:r>
          </a:p>
          <a:p>
            <a:pPr marL="171450" indent="-171450">
              <a:buFont typeface="Arial" panose="020B0604020202020204" pitchFamily="34" charset="0"/>
              <a:buChar char="•"/>
            </a:pPr>
            <a:r>
              <a:rPr lang="en-US" sz="1000" baseline="0" dirty="0" smtClean="0"/>
              <a:t>Employers often ask students to have degrees/certificates from accredited institutions</a:t>
            </a:r>
          </a:p>
          <a:p>
            <a:pPr marL="171450" indent="-171450">
              <a:buFont typeface="Arial" panose="020B0604020202020204" pitchFamily="34" charset="0"/>
              <a:buChar char="•"/>
            </a:pPr>
            <a:r>
              <a:rPr lang="en-US" sz="1000" baseline="0" dirty="0" smtClean="0"/>
              <a:t>Accredited status is required in order to disperse federal financial aid through Title IV</a:t>
            </a:r>
          </a:p>
          <a:p>
            <a:pPr marL="171450" indent="-171450">
              <a:buFont typeface="Arial" panose="020B0604020202020204" pitchFamily="34" charset="0"/>
              <a:buChar char="•"/>
            </a:pPr>
            <a:r>
              <a:rPr lang="en-US" sz="1000" baseline="0" dirty="0" smtClean="0"/>
              <a:t>Provides structure for reflecting on and improving college processes, as well as for celebrating successes</a:t>
            </a:r>
            <a:endParaRPr lang="en-US" sz="1000" dirty="0"/>
          </a:p>
          <a:p>
            <a:pPr marL="160480"/>
            <a:endParaRPr lang="en-US" sz="1200" dirty="0"/>
          </a:p>
        </p:txBody>
      </p:sp>
      <p:sp>
        <p:nvSpPr>
          <p:cNvPr id="4" name="Slide Number Placeholder 3"/>
          <p:cNvSpPr>
            <a:spLocks noGrp="1"/>
          </p:cNvSpPr>
          <p:nvPr>
            <p:ph type="sldNum" sz="quarter" idx="10"/>
          </p:nvPr>
        </p:nvSpPr>
        <p:spPr>
          <a:xfrm>
            <a:off x="3933874" y="8768268"/>
            <a:ext cx="3009486" cy="461572"/>
          </a:xfrm>
          <a:prstGeom prst="rect">
            <a:avLst/>
          </a:prstGeom>
        </p:spPr>
        <p:txBody>
          <a:bodyPr/>
          <a:lstStyle/>
          <a:p>
            <a:fld id="{0552013D-7129-4D2E-B9DD-5814390F9855}" type="slidenum">
              <a:rPr lang="en-US" smtClean="0"/>
              <a:t>7</a:t>
            </a:fld>
            <a:endParaRPr lang="en-US"/>
          </a:p>
        </p:txBody>
      </p:sp>
    </p:spTree>
    <p:extLst>
      <p:ext uri="{BB962C8B-B14F-4D97-AF65-F5344CB8AC3E}">
        <p14:creationId xmlns:p14="http://schemas.microsoft.com/office/powerpoint/2010/main" val="37881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000" baseline="0" dirty="0" smtClean="0"/>
              <a:t>Think of the self-evaluation as the beginning of the process, rather than the end (in the training Catherine used the metaphor of a pre-test on the first day of class, rather than the final exam)</a:t>
            </a:r>
          </a:p>
          <a:p>
            <a:pPr marL="0"/>
            <a:endParaRPr lang="en-US" sz="1000" baseline="0" dirty="0" smtClean="0"/>
          </a:p>
          <a:p>
            <a:pPr marL="0"/>
            <a:r>
              <a:rPr lang="en-US" sz="1000" baseline="0" dirty="0" smtClean="0"/>
              <a:t>The team will read your ISER to validate your self-assessment and help you identify areas of strength or improvement that you may not have seen – they do not consider past ISERs, and know that you have resolved any recommendations/requirements from your last cycle</a:t>
            </a:r>
          </a:p>
          <a:p>
            <a:pPr marL="0"/>
            <a:endParaRPr lang="en-US" sz="1000" baseline="0" dirty="0" smtClean="0"/>
          </a:p>
          <a:p>
            <a:pPr marL="0"/>
            <a:r>
              <a:rPr lang="en-US" sz="1000" dirty="0" smtClean="0"/>
              <a:t>Underneath the review is an ongoing commitment to improvement &amp; educational</a:t>
            </a:r>
            <a:r>
              <a:rPr lang="en-US" sz="1000" baseline="0" dirty="0" smtClean="0"/>
              <a:t> excellence that informs your everyday work and ongoing </a:t>
            </a:r>
            <a:r>
              <a:rPr lang="en-US" sz="1000" dirty="0" smtClean="0"/>
              <a:t>alignment with Standards throughout</a:t>
            </a:r>
            <a:r>
              <a:rPr lang="en-US" sz="1000" baseline="0" dirty="0" smtClean="0"/>
              <a:t> the 7-year cycle.</a:t>
            </a:r>
            <a:endParaRPr lang="en-US" sz="1000" dirty="0" smtClean="0"/>
          </a:p>
          <a:p>
            <a:pPr marL="163529"/>
            <a:endParaRPr lang="en-US" sz="900"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8</a:t>
            </a:fld>
            <a:endParaRPr lang="en-US" dirty="0"/>
          </a:p>
        </p:txBody>
      </p:sp>
    </p:spTree>
    <p:extLst>
      <p:ext uri="{BB962C8B-B14F-4D97-AF65-F5344CB8AC3E}">
        <p14:creationId xmlns:p14="http://schemas.microsoft.com/office/powerpoint/2010/main" val="309663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A few suggestions, based on observation</a:t>
            </a:r>
            <a:r>
              <a:rPr lang="en-US" sz="1000" baseline="0" dirty="0" smtClean="0"/>
              <a:t> and experience from ACCJC staff</a:t>
            </a:r>
            <a:endParaRPr lang="en-US" sz="1000" dirty="0" smtClean="0"/>
          </a:p>
          <a:p>
            <a:endParaRPr lang="en-US" sz="1000" dirty="0" smtClean="0"/>
          </a:p>
          <a:p>
            <a:r>
              <a:rPr lang="en-US" sz="1000" dirty="0" smtClean="0"/>
              <a:t>The process in the Guide seems relatively</a:t>
            </a:r>
            <a:r>
              <a:rPr lang="en-US" sz="1000" baseline="0" dirty="0" smtClean="0"/>
              <a:t> straightforward, but there are many moving parts to track.  Mapping out the timeline will help.  Be sure to give yourself time for the “unforeseen circumstances” that often come up. </a:t>
            </a:r>
          </a:p>
          <a:p>
            <a:endParaRPr lang="en-US" sz="1000" baseline="0" dirty="0" smtClean="0"/>
          </a:p>
          <a:p>
            <a:r>
              <a:rPr lang="en-US" sz="1000" baseline="0" dirty="0" smtClean="0"/>
              <a:t>Also consider building in lots of mechanisms for participation and dialogue – look for ways to include people the process. There can be lots of ways to participate in the process that don’t involve writing an ISER narrative, and your reflection will be stronger if it includes diverse perspectives.</a:t>
            </a:r>
            <a:endParaRPr lang="en-US" sz="1000"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9</a:t>
            </a:fld>
            <a:endParaRPr lang="en-US" dirty="0"/>
          </a:p>
        </p:txBody>
      </p:sp>
    </p:spTree>
    <p:extLst>
      <p:ext uri="{BB962C8B-B14F-4D97-AF65-F5344CB8AC3E}">
        <p14:creationId xmlns:p14="http://schemas.microsoft.com/office/powerpoint/2010/main" val="387838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83226"/>
            <a:ext cx="1971675" cy="37494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883227"/>
            <a:ext cx="5800725" cy="3749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06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614" indent="0" algn="ctr">
              <a:buNone/>
              <a:defRPr sz="1500"/>
            </a:lvl2pPr>
            <a:lvl3pPr marL="685256" indent="0" algn="ctr">
              <a:buNone/>
              <a:defRPr sz="1400"/>
            </a:lvl3pPr>
            <a:lvl4pPr marL="1027884" indent="0" algn="ctr">
              <a:buNone/>
              <a:defRPr sz="1200"/>
            </a:lvl4pPr>
            <a:lvl5pPr marL="1370512" indent="0" algn="ctr">
              <a:buNone/>
              <a:defRPr sz="1200"/>
            </a:lvl5pPr>
            <a:lvl6pPr marL="1713155" indent="0" algn="ctr">
              <a:buNone/>
              <a:defRPr sz="1200"/>
            </a:lvl6pPr>
            <a:lvl7pPr marL="2055767" indent="0" algn="ctr">
              <a:buNone/>
              <a:defRPr sz="1200"/>
            </a:lvl7pPr>
            <a:lvl8pPr marL="2398380" indent="0" algn="ctr">
              <a:buNone/>
              <a:defRPr sz="1200"/>
            </a:lvl8pPr>
            <a:lvl9pPr marL="274099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268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3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36"/>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14" indent="0">
              <a:buNone/>
              <a:defRPr sz="1500">
                <a:solidFill>
                  <a:schemeClr val="tx1">
                    <a:tint val="75000"/>
                  </a:schemeClr>
                </a:solidFill>
              </a:defRPr>
            </a:lvl2pPr>
            <a:lvl3pPr marL="685256" indent="0">
              <a:buNone/>
              <a:defRPr sz="1400">
                <a:solidFill>
                  <a:schemeClr val="tx1">
                    <a:tint val="75000"/>
                  </a:schemeClr>
                </a:solidFill>
              </a:defRPr>
            </a:lvl3pPr>
            <a:lvl4pPr marL="1027884" indent="0">
              <a:buNone/>
              <a:defRPr sz="1200">
                <a:solidFill>
                  <a:schemeClr val="tx1">
                    <a:tint val="75000"/>
                  </a:schemeClr>
                </a:solidFill>
              </a:defRPr>
            </a:lvl4pPr>
            <a:lvl5pPr marL="1370512" indent="0">
              <a:buNone/>
              <a:defRPr sz="1200">
                <a:solidFill>
                  <a:schemeClr val="tx1">
                    <a:tint val="75000"/>
                  </a:schemeClr>
                </a:solidFill>
              </a:defRPr>
            </a:lvl5pPr>
            <a:lvl6pPr marL="1713155" indent="0">
              <a:buNone/>
              <a:defRPr sz="1200">
                <a:solidFill>
                  <a:schemeClr val="tx1">
                    <a:tint val="75000"/>
                  </a:schemeClr>
                </a:solidFill>
              </a:defRPr>
            </a:lvl6pPr>
            <a:lvl7pPr marL="2055767" indent="0">
              <a:buNone/>
              <a:defRPr sz="1200">
                <a:solidFill>
                  <a:schemeClr val="tx1">
                    <a:tint val="75000"/>
                  </a:schemeClr>
                </a:solidFill>
              </a:defRPr>
            </a:lvl7pPr>
            <a:lvl8pPr marL="2398380" indent="0">
              <a:buNone/>
              <a:defRPr sz="1200">
                <a:solidFill>
                  <a:schemeClr val="tx1">
                    <a:tint val="75000"/>
                  </a:schemeClr>
                </a:solidFill>
              </a:defRPr>
            </a:lvl8pPr>
            <a:lvl9pPr marL="274099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7821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02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0524"/>
            <a:ext cx="7886700" cy="4575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614" indent="0">
              <a:buNone/>
              <a:defRPr sz="1500" b="1"/>
            </a:lvl2pPr>
            <a:lvl3pPr marL="685256" indent="0">
              <a:buNone/>
              <a:defRPr sz="1400" b="1"/>
            </a:lvl3pPr>
            <a:lvl4pPr marL="1027884" indent="0">
              <a:buNone/>
              <a:defRPr sz="1200" b="1"/>
            </a:lvl4pPr>
            <a:lvl5pPr marL="1370512" indent="0">
              <a:buNone/>
              <a:defRPr sz="1200" b="1"/>
            </a:lvl5pPr>
            <a:lvl6pPr marL="1713155" indent="0">
              <a:buNone/>
              <a:defRPr sz="1200" b="1"/>
            </a:lvl6pPr>
            <a:lvl7pPr marL="2055767" indent="0">
              <a:buNone/>
              <a:defRPr sz="1200" b="1"/>
            </a:lvl7pPr>
            <a:lvl8pPr marL="2398380" indent="0">
              <a:buNone/>
              <a:defRPr sz="1200" b="1"/>
            </a:lvl8pPr>
            <a:lvl9pPr marL="274099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614" indent="0">
              <a:buNone/>
              <a:defRPr sz="1500" b="1"/>
            </a:lvl2pPr>
            <a:lvl3pPr marL="685256" indent="0">
              <a:buNone/>
              <a:defRPr sz="1400" b="1"/>
            </a:lvl3pPr>
            <a:lvl4pPr marL="1027884" indent="0">
              <a:buNone/>
              <a:defRPr sz="1200" b="1"/>
            </a:lvl4pPr>
            <a:lvl5pPr marL="1370512" indent="0">
              <a:buNone/>
              <a:defRPr sz="1200" b="1"/>
            </a:lvl5pPr>
            <a:lvl6pPr marL="1713155" indent="0">
              <a:buNone/>
              <a:defRPr sz="1200" b="1"/>
            </a:lvl6pPr>
            <a:lvl7pPr marL="2055767" indent="0">
              <a:buNone/>
              <a:defRPr sz="1200" b="1"/>
            </a:lvl7pPr>
            <a:lvl8pPr marL="2398380" indent="0">
              <a:buNone/>
              <a:defRPr sz="1200" b="1"/>
            </a:lvl8pPr>
            <a:lvl9pPr marL="274099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917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781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40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60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614" indent="0">
              <a:buNone/>
              <a:defRPr sz="1100"/>
            </a:lvl2pPr>
            <a:lvl3pPr marL="685256" indent="0">
              <a:buNone/>
              <a:defRPr sz="900"/>
            </a:lvl3pPr>
            <a:lvl4pPr marL="1027884" indent="0">
              <a:buNone/>
              <a:defRPr sz="800"/>
            </a:lvl4pPr>
            <a:lvl5pPr marL="1370512" indent="0">
              <a:buNone/>
              <a:defRPr sz="800"/>
            </a:lvl5pPr>
            <a:lvl6pPr marL="1713155" indent="0">
              <a:buNone/>
              <a:defRPr sz="800"/>
            </a:lvl6pPr>
            <a:lvl7pPr marL="2055767" indent="0">
              <a:buNone/>
              <a:defRPr sz="800"/>
            </a:lvl7pPr>
            <a:lvl8pPr marL="2398380" indent="0">
              <a:buNone/>
              <a:defRPr sz="800"/>
            </a:lvl8pPr>
            <a:lvl9pPr marL="2740994" indent="0">
              <a:buNone/>
              <a:defRPr sz="800"/>
            </a:lvl9pPr>
          </a:lstStyle>
          <a:p>
            <a:pPr lvl="0"/>
            <a:r>
              <a:rPr lang="en-US"/>
              <a:t>Click to edit Master text styles</a:t>
            </a:r>
          </a:p>
        </p:txBody>
      </p:sp>
    </p:spTree>
    <p:extLst>
      <p:ext uri="{BB962C8B-B14F-4D97-AF65-F5344CB8AC3E}">
        <p14:creationId xmlns:p14="http://schemas.microsoft.com/office/powerpoint/2010/main" val="341356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601"/>
            <a:ext cx="4629150" cy="3655219"/>
          </a:xfrm>
        </p:spPr>
        <p:txBody>
          <a:bodyPr anchor="t"/>
          <a:lstStyle>
            <a:lvl1pPr marL="0" indent="0">
              <a:buNone/>
              <a:defRPr sz="2400"/>
            </a:lvl1pPr>
            <a:lvl2pPr marL="342614" indent="0">
              <a:buNone/>
              <a:defRPr sz="2100"/>
            </a:lvl2pPr>
            <a:lvl3pPr marL="685256" indent="0">
              <a:buNone/>
              <a:defRPr sz="1800"/>
            </a:lvl3pPr>
            <a:lvl4pPr marL="1027884" indent="0">
              <a:buNone/>
              <a:defRPr sz="1500"/>
            </a:lvl4pPr>
            <a:lvl5pPr marL="1370512" indent="0">
              <a:buNone/>
              <a:defRPr sz="1500"/>
            </a:lvl5pPr>
            <a:lvl6pPr marL="1713155" indent="0">
              <a:buNone/>
              <a:defRPr sz="1500"/>
            </a:lvl6pPr>
            <a:lvl7pPr marL="2055767" indent="0">
              <a:buNone/>
              <a:defRPr sz="1500"/>
            </a:lvl7pPr>
            <a:lvl8pPr marL="2398380" indent="0">
              <a:buNone/>
              <a:defRPr sz="1500"/>
            </a:lvl8pPr>
            <a:lvl9pPr marL="2740994"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614" indent="0">
              <a:buNone/>
              <a:defRPr sz="1100"/>
            </a:lvl2pPr>
            <a:lvl3pPr marL="685256" indent="0">
              <a:buNone/>
              <a:defRPr sz="900"/>
            </a:lvl3pPr>
            <a:lvl4pPr marL="1027884" indent="0">
              <a:buNone/>
              <a:defRPr sz="800"/>
            </a:lvl4pPr>
            <a:lvl5pPr marL="1370512" indent="0">
              <a:buNone/>
              <a:defRPr sz="800"/>
            </a:lvl5pPr>
            <a:lvl6pPr marL="1713155" indent="0">
              <a:buNone/>
              <a:defRPr sz="800"/>
            </a:lvl6pPr>
            <a:lvl7pPr marL="2055767" indent="0">
              <a:buNone/>
              <a:defRPr sz="800"/>
            </a:lvl7pPr>
            <a:lvl8pPr marL="2398380" indent="0">
              <a:buNone/>
              <a:defRPr sz="800"/>
            </a:lvl8pPr>
            <a:lvl9pPr marL="2740994"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68532" tIns="34289" rIns="68532" bIns="34289"/>
          <a:lstStyle/>
          <a:p>
            <a:pPr defTabSz="685256"/>
            <a:fld id="{C764DE79-268F-4C1A-8933-263129D2AF90}" type="datetimeFigureOut">
              <a:rPr lang="en-US" smtClean="0">
                <a:solidFill>
                  <a:prstClr val="black"/>
                </a:solidFill>
              </a:rPr>
              <a:pPr defTabSz="685256"/>
              <a:t>3/22/2021</a:t>
            </a:fld>
            <a:endParaRPr lang="en-US" dirty="0">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68532" tIns="34289" rIns="68532" bIns="34289"/>
          <a:lstStyle/>
          <a:p>
            <a:pPr defTabSz="685256"/>
            <a:endParaRPr lang="en-US" dirty="0">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32" tIns="34289" rIns="68532" bIns="34289"/>
          <a:lstStyle/>
          <a:p>
            <a:pPr defTabSz="685256"/>
            <a:fld id="{48F63A3B-78C7-47BE-AE5E-E10140E04643}" type="slidenum">
              <a:rPr lang="en-US" smtClean="0">
                <a:solidFill>
                  <a:prstClr val="black"/>
                </a:solidFill>
              </a:rPr>
              <a:pPr defTabSz="685256"/>
              <a:t>‹#›</a:t>
            </a:fld>
            <a:endParaRPr lang="en-US" dirty="0">
              <a:solidFill>
                <a:prstClr val="black"/>
              </a:solidFill>
            </a:endParaRPr>
          </a:p>
        </p:txBody>
      </p:sp>
    </p:spTree>
    <p:extLst>
      <p:ext uri="{BB962C8B-B14F-4D97-AF65-F5344CB8AC3E}">
        <p14:creationId xmlns:p14="http://schemas.microsoft.com/office/powerpoint/2010/main" val="200755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857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883236"/>
            <a:ext cx="1971675" cy="37494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883236"/>
            <a:ext cx="5800725" cy="3749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31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005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7682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88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63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766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0492"/>
            <a:ext cx="7886700" cy="4575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1145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Tree>
    <p:extLst>
      <p:ext uri="{BB962C8B-B14F-4D97-AF65-F5344CB8AC3E}">
        <p14:creationId xmlns:p14="http://schemas.microsoft.com/office/powerpoint/2010/main" val="6772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C764DE79-268F-4C1A-8933-263129D2AF90}" type="datetimeFigureOut">
              <a:rPr lang="en-US" smtClean="0"/>
              <a:t>3/22/2021</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48F63A3B-78C7-47BE-AE5E-E10140E04643}" type="slidenum">
              <a:rPr lang="en-US" smtClean="0"/>
              <a:t>‹#›</a:t>
            </a:fld>
            <a:endParaRPr lang="en-US" dirty="0"/>
          </a:p>
        </p:txBody>
      </p:sp>
    </p:spTree>
    <p:extLst>
      <p:ext uri="{BB962C8B-B14F-4D97-AF65-F5344CB8AC3E}">
        <p14:creationId xmlns:p14="http://schemas.microsoft.com/office/powerpoint/2010/main" val="417475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642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83226"/>
            <a:ext cx="1971675" cy="37494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883227"/>
            <a:ext cx="5800725" cy="3749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774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492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0492"/>
            <a:ext cx="7886700" cy="4575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C764DE79-268F-4C1A-8933-263129D2AF90}" type="datetimeFigureOut">
              <a:rPr lang="en-US" smtClean="0"/>
              <a:t>3/22/2021</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t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ti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0341"/>
            <a:ext cx="7886700" cy="447675"/>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276173" y="4767263"/>
            <a:ext cx="1239179" cy="171450"/>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8651" y="4767263"/>
            <a:ext cx="2141444" cy="171450"/>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0343"/>
            <a:ext cx="7886700" cy="447675"/>
          </a:xfrm>
          <a:prstGeom prst="rect">
            <a:avLst/>
          </a:prstGeom>
        </p:spPr>
        <p:txBody>
          <a:bodyPr vert="horz" lIns="68532" tIns="34289" rIns="68532"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32" tIns="34289" rIns="68532"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p:nvSpPr>
        <p:spPr>
          <a:xfrm>
            <a:off x="7276205" y="4767263"/>
            <a:ext cx="1239179" cy="171450"/>
          </a:xfrm>
          <a:prstGeom prst="rect">
            <a:avLst/>
          </a:prstGeom>
        </p:spPr>
        <p:txBody>
          <a:bodyPr vert="horz" lIns="51403" tIns="25718" rIns="51403"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prstClr val="black">
                    <a:tint val="75000"/>
                  </a:prstClr>
                </a:solidFill>
                <a:latin typeface="Arial" charset="0"/>
                <a:ea typeface="Arial" charset="0"/>
                <a:cs typeface="Arial" charset="0"/>
              </a:rPr>
              <a:t>ACCJC.ORG</a:t>
            </a:r>
            <a:endParaRPr lang="en-US" sz="700" dirty="0">
              <a:solidFill>
                <a:prstClr val="black">
                  <a:tint val="75000"/>
                </a:prstClr>
              </a:solidFill>
              <a:latin typeface="Arial" charset="0"/>
              <a:ea typeface="Arial" charset="0"/>
              <a:cs typeface="Arial" charset="0"/>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651" y="4767263"/>
            <a:ext cx="2141444" cy="171450"/>
          </a:xfrm>
          <a:prstGeom prst="rect">
            <a:avLst/>
          </a:prstGeom>
        </p:spPr>
      </p:pic>
    </p:spTree>
    <p:extLst>
      <p:ext uri="{BB962C8B-B14F-4D97-AF65-F5344CB8AC3E}">
        <p14:creationId xmlns:p14="http://schemas.microsoft.com/office/powerpoint/2010/main" val="603193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25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22" indent="-171322" algn="l" defTabSz="68525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65" indent="-171322" algn="l" defTabSz="68525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77" indent="-171322" algn="l" defTabSz="68525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190"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804"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446"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074"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702"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345" indent="-171322" algn="l" defTabSz="68525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256" rtl="0" eaLnBrk="1" latinLnBrk="0" hangingPunct="1">
        <a:defRPr sz="1400" kern="1200">
          <a:solidFill>
            <a:schemeClr val="tx1"/>
          </a:solidFill>
          <a:latin typeface="+mn-lt"/>
          <a:ea typeface="+mn-ea"/>
          <a:cs typeface="+mn-cs"/>
        </a:defRPr>
      </a:lvl1pPr>
      <a:lvl2pPr marL="342614" algn="l" defTabSz="685256" rtl="0" eaLnBrk="1" latinLnBrk="0" hangingPunct="1">
        <a:defRPr sz="1400" kern="1200">
          <a:solidFill>
            <a:schemeClr val="tx1"/>
          </a:solidFill>
          <a:latin typeface="+mn-lt"/>
          <a:ea typeface="+mn-ea"/>
          <a:cs typeface="+mn-cs"/>
        </a:defRPr>
      </a:lvl2pPr>
      <a:lvl3pPr marL="685256" algn="l" defTabSz="685256" rtl="0" eaLnBrk="1" latinLnBrk="0" hangingPunct="1">
        <a:defRPr sz="1400" kern="1200">
          <a:solidFill>
            <a:schemeClr val="tx1"/>
          </a:solidFill>
          <a:latin typeface="+mn-lt"/>
          <a:ea typeface="+mn-ea"/>
          <a:cs typeface="+mn-cs"/>
        </a:defRPr>
      </a:lvl3pPr>
      <a:lvl4pPr marL="1027884" algn="l" defTabSz="685256" rtl="0" eaLnBrk="1" latinLnBrk="0" hangingPunct="1">
        <a:defRPr sz="1400" kern="1200">
          <a:solidFill>
            <a:schemeClr val="tx1"/>
          </a:solidFill>
          <a:latin typeface="+mn-lt"/>
          <a:ea typeface="+mn-ea"/>
          <a:cs typeface="+mn-cs"/>
        </a:defRPr>
      </a:lvl4pPr>
      <a:lvl5pPr marL="1370512" algn="l" defTabSz="685256" rtl="0" eaLnBrk="1" latinLnBrk="0" hangingPunct="1">
        <a:defRPr sz="1400" kern="1200">
          <a:solidFill>
            <a:schemeClr val="tx1"/>
          </a:solidFill>
          <a:latin typeface="+mn-lt"/>
          <a:ea typeface="+mn-ea"/>
          <a:cs typeface="+mn-cs"/>
        </a:defRPr>
      </a:lvl5pPr>
      <a:lvl6pPr marL="1713155" algn="l" defTabSz="685256" rtl="0" eaLnBrk="1" latinLnBrk="0" hangingPunct="1">
        <a:defRPr sz="1400" kern="1200">
          <a:solidFill>
            <a:schemeClr val="tx1"/>
          </a:solidFill>
          <a:latin typeface="+mn-lt"/>
          <a:ea typeface="+mn-ea"/>
          <a:cs typeface="+mn-cs"/>
        </a:defRPr>
      </a:lvl6pPr>
      <a:lvl7pPr marL="2055767" algn="l" defTabSz="685256" rtl="0" eaLnBrk="1" latinLnBrk="0" hangingPunct="1">
        <a:defRPr sz="1400" kern="1200">
          <a:solidFill>
            <a:schemeClr val="tx1"/>
          </a:solidFill>
          <a:latin typeface="+mn-lt"/>
          <a:ea typeface="+mn-ea"/>
          <a:cs typeface="+mn-cs"/>
        </a:defRPr>
      </a:lvl7pPr>
      <a:lvl8pPr marL="2398380" algn="l" defTabSz="685256" rtl="0" eaLnBrk="1" latinLnBrk="0" hangingPunct="1">
        <a:defRPr sz="1400" kern="1200">
          <a:solidFill>
            <a:schemeClr val="tx1"/>
          </a:solidFill>
          <a:latin typeface="+mn-lt"/>
          <a:ea typeface="+mn-ea"/>
          <a:cs typeface="+mn-cs"/>
        </a:defRPr>
      </a:lvl8pPr>
      <a:lvl9pPr marL="2740994" algn="l" defTabSz="68525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0341"/>
            <a:ext cx="7886700" cy="447675"/>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276173" y="4767263"/>
            <a:ext cx="1239179" cy="171450"/>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8651" y="4767263"/>
            <a:ext cx="2141444" cy="171450"/>
          </a:xfrm>
          <a:prstGeom prst="rect">
            <a:avLst/>
          </a:prstGeom>
        </p:spPr>
      </p:pic>
    </p:spTree>
    <p:extLst>
      <p:ext uri="{BB962C8B-B14F-4D97-AF65-F5344CB8AC3E}">
        <p14:creationId xmlns:p14="http://schemas.microsoft.com/office/powerpoint/2010/main" val="36137195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456" y="3241020"/>
            <a:ext cx="6623973" cy="668570"/>
          </a:xfrm>
        </p:spPr>
        <p:txBody>
          <a:bodyPr>
            <a:normAutofit fontScale="90000"/>
          </a:bodyPr>
          <a:lstStyle/>
          <a:p>
            <a:r>
              <a:rPr lang="en-US" sz="4000" b="1" dirty="0"/>
              <a:t/>
            </a:r>
            <a:br>
              <a:rPr lang="en-US" sz="4000" b="1" dirty="0"/>
            </a:br>
            <a:r>
              <a:rPr lang="en-US" sz="4000" b="1" dirty="0"/>
              <a:t/>
            </a:r>
            <a:br>
              <a:rPr lang="en-US" sz="4000" b="1" dirty="0"/>
            </a:br>
            <a:r>
              <a:rPr lang="en-US" sz="4000" b="1" dirty="0"/>
              <a:t/>
            </a:r>
            <a:br>
              <a:rPr lang="en-US" sz="4000" b="1" dirty="0"/>
            </a:br>
            <a:r>
              <a:rPr lang="en-US" sz="2700" b="1" dirty="0" smtClean="0">
                <a:latin typeface="+mn-lt"/>
              </a:rPr>
              <a:t>Institutional </a:t>
            </a:r>
            <a:r>
              <a:rPr lang="en-US" sz="2700" b="1" dirty="0">
                <a:latin typeface="+mn-lt"/>
              </a:rPr>
              <a:t>Self-Evaluation </a:t>
            </a:r>
            <a:r>
              <a:rPr lang="en-US" sz="2700" b="1" dirty="0" smtClean="0">
                <a:latin typeface="+mn-lt"/>
              </a:rPr>
              <a:t>Report </a:t>
            </a:r>
            <a:r>
              <a:rPr lang="en-US" sz="2700" b="1" dirty="0">
                <a:latin typeface="+mn-lt"/>
              </a:rPr>
              <a:t>(ISER) Training</a:t>
            </a:r>
            <a:r>
              <a:rPr lang="en-US" sz="2700" dirty="0">
                <a:latin typeface="+mn-lt"/>
              </a:rPr>
              <a:t/>
            </a:r>
            <a:br>
              <a:rPr lang="en-US" sz="2700" dirty="0">
                <a:latin typeface="+mn-lt"/>
              </a:rPr>
            </a:br>
            <a:r>
              <a:rPr lang="en-US" sz="2200" dirty="0" smtClean="0"/>
              <a:t>March 19, 2021</a:t>
            </a:r>
            <a:endParaRPr lang="en-US" sz="2200" dirty="0"/>
          </a:p>
        </p:txBody>
      </p:sp>
      <p:sp>
        <p:nvSpPr>
          <p:cNvPr id="3" name="Subtitle 2"/>
          <p:cNvSpPr>
            <a:spLocks noGrp="1"/>
          </p:cNvSpPr>
          <p:nvPr>
            <p:ph type="subTitle" idx="1"/>
          </p:nvPr>
        </p:nvSpPr>
        <p:spPr>
          <a:xfrm>
            <a:off x="2934034" y="4055994"/>
            <a:ext cx="3033481" cy="644660"/>
          </a:xfrm>
        </p:spPr>
        <p:txBody>
          <a:bodyPr>
            <a:noAutofit/>
          </a:bodyPr>
          <a:lstStyle/>
          <a:p>
            <a:pPr>
              <a:lnSpc>
                <a:spcPct val="100000"/>
              </a:lnSpc>
              <a:spcBef>
                <a:spcPts val="0"/>
              </a:spcBef>
            </a:pPr>
            <a:r>
              <a:rPr lang="en-US" dirty="0" smtClean="0">
                <a:latin typeface="+mj-lt"/>
              </a:rPr>
              <a:t>Dr. Catherine Webb</a:t>
            </a:r>
            <a:endParaRPr lang="en-US" dirty="0">
              <a:latin typeface="+mj-lt"/>
            </a:endParaRPr>
          </a:p>
          <a:p>
            <a:pPr>
              <a:lnSpc>
                <a:spcPct val="100000"/>
              </a:lnSpc>
              <a:spcBef>
                <a:spcPts val="0"/>
              </a:spcBef>
            </a:pPr>
            <a:r>
              <a:rPr lang="en-US" dirty="0">
                <a:latin typeface="+mj-lt"/>
              </a:rPr>
              <a:t>Vice President, </a:t>
            </a:r>
            <a:r>
              <a:rPr lang="en-US" dirty="0" smtClean="0">
                <a:latin typeface="+mj-lt"/>
              </a:rPr>
              <a:t>ACCJC</a:t>
            </a:r>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119" y="1034604"/>
            <a:ext cx="2383762" cy="2073873"/>
          </a:xfrm>
          <a:prstGeom prst="rect">
            <a:avLst/>
          </a:prstGeom>
        </p:spPr>
      </p:pic>
    </p:spTree>
    <p:extLst>
      <p:ext uri="{BB962C8B-B14F-4D97-AF65-F5344CB8AC3E}">
        <p14:creationId xmlns:p14="http://schemas.microsoft.com/office/powerpoint/2010/main" val="127410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3387318"/>
          </a:xfrm>
        </p:spPr>
        <p:txBody>
          <a:bodyPr anchor="ctr">
            <a:normAutofit/>
          </a:bodyPr>
          <a:lstStyle/>
          <a:p>
            <a:pPr algn="ctr"/>
            <a:r>
              <a:rPr lang="en-US" sz="4000" b="1" dirty="0" smtClean="0">
                <a:latin typeface="+mn-lt"/>
              </a:rPr>
              <a:t>Interpreting </a:t>
            </a:r>
            <a:br>
              <a:rPr lang="en-US" sz="4000" b="1" dirty="0" smtClean="0">
                <a:latin typeface="+mn-lt"/>
              </a:rPr>
            </a:br>
            <a:r>
              <a:rPr lang="en-US" sz="4000" b="1" dirty="0" smtClean="0">
                <a:latin typeface="+mn-lt"/>
              </a:rPr>
              <a:t>Accreditation Standards</a:t>
            </a:r>
            <a:endParaRPr lang="en-US" sz="4000" b="1" dirty="0">
              <a:latin typeface="+mn-lt"/>
            </a:endParaRPr>
          </a:p>
        </p:txBody>
      </p:sp>
    </p:spTree>
    <p:extLst>
      <p:ext uri="{BB962C8B-B14F-4D97-AF65-F5344CB8AC3E}">
        <p14:creationId xmlns:p14="http://schemas.microsoft.com/office/powerpoint/2010/main" val="337864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Key Concepts Woven Throughout</a:t>
            </a:r>
            <a:endParaRPr lang="en-US" b="1" dirty="0"/>
          </a:p>
        </p:txBody>
      </p:sp>
      <p:sp>
        <p:nvSpPr>
          <p:cNvPr id="3" name="Content Placeholder 2"/>
          <p:cNvSpPr>
            <a:spLocks noGrp="1"/>
          </p:cNvSpPr>
          <p:nvPr>
            <p:ph idx="1"/>
          </p:nvPr>
        </p:nvSpPr>
        <p:spPr/>
        <p:txBody>
          <a:bodyPr>
            <a:normAutofit/>
          </a:bodyPr>
          <a:lstStyle/>
          <a:p>
            <a:r>
              <a:rPr lang="en-US" sz="2400" dirty="0" smtClean="0"/>
              <a:t>Focus </a:t>
            </a:r>
            <a:r>
              <a:rPr lang="en-US" sz="2400" dirty="0"/>
              <a:t>on achieving institutional mission</a:t>
            </a:r>
          </a:p>
          <a:p>
            <a:r>
              <a:rPr lang="en-US" sz="2400" dirty="0"/>
              <a:t>Integrity and honesty in institutional policies and actions</a:t>
            </a:r>
          </a:p>
          <a:p>
            <a:r>
              <a:rPr lang="en-US" sz="2400" dirty="0"/>
              <a:t>Focus on student outcomes </a:t>
            </a:r>
            <a:endParaRPr lang="en-US" sz="2400" dirty="0" smtClean="0"/>
          </a:p>
          <a:p>
            <a:pPr lvl="1"/>
            <a:r>
              <a:rPr lang="en-US" dirty="0" smtClean="0"/>
              <a:t>Student achievement: 	Completion </a:t>
            </a:r>
            <a:r>
              <a:rPr lang="en-US" dirty="0"/>
              <a:t>of meaningful </a:t>
            </a:r>
            <a:r>
              <a:rPr lang="en-US" dirty="0" smtClean="0"/>
              <a:t>educational goals</a:t>
            </a:r>
          </a:p>
          <a:p>
            <a:pPr lvl="1"/>
            <a:r>
              <a:rPr lang="en-US" dirty="0" smtClean="0"/>
              <a:t>Student learning: 	Attainment of demonstrable </a:t>
            </a:r>
            <a:r>
              <a:rPr lang="en-US" dirty="0"/>
              <a:t>knowledge and </a:t>
            </a:r>
            <a:r>
              <a:rPr lang="en-US" dirty="0" smtClean="0"/>
              <a:t>skills</a:t>
            </a:r>
            <a:endParaRPr lang="en-US" sz="2100" dirty="0"/>
          </a:p>
          <a:p>
            <a:r>
              <a:rPr lang="en-US" sz="2400" dirty="0" smtClean="0"/>
              <a:t>Metrics </a:t>
            </a:r>
            <a:r>
              <a:rPr lang="en-US" sz="2400" dirty="0"/>
              <a:t>and evidence used to assess institutional quality </a:t>
            </a:r>
          </a:p>
          <a:p>
            <a:r>
              <a:rPr lang="en-US" sz="2400" dirty="0"/>
              <a:t>Ongoing internal quality assurance practices</a:t>
            </a:r>
          </a:p>
          <a:p>
            <a:r>
              <a:rPr lang="en-US" sz="2400" dirty="0" smtClean="0"/>
              <a:t>Continuous </a:t>
            </a:r>
            <a:r>
              <a:rPr lang="en-US" sz="2400" dirty="0"/>
              <a:t>improvement for high performance</a:t>
            </a:r>
          </a:p>
        </p:txBody>
      </p:sp>
    </p:spTree>
    <p:extLst>
      <p:ext uri="{BB962C8B-B14F-4D97-AF65-F5344CB8AC3E}">
        <p14:creationId xmlns:p14="http://schemas.microsoft.com/office/powerpoint/2010/main" val="1088022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mn-lt"/>
              </a:rPr>
              <a:t>Four Main Standards</a:t>
            </a:r>
            <a:endParaRPr lang="en-US" sz="3200" b="1" dirty="0">
              <a:latin typeface="+mn-lt"/>
            </a:endParaRPr>
          </a:p>
        </p:txBody>
      </p:sp>
      <p:sp>
        <p:nvSpPr>
          <p:cNvPr id="4" name="Rounded Rectangle 3"/>
          <p:cNvSpPr/>
          <p:nvPr/>
        </p:nvSpPr>
        <p:spPr>
          <a:xfrm>
            <a:off x="63928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a:t>
            </a:r>
            <a:endParaRPr lang="en-US" sz="2000" b="1" dirty="0"/>
          </a:p>
        </p:txBody>
      </p:sp>
      <p:sp>
        <p:nvSpPr>
          <p:cNvPr id="10" name="Rounded Rectangle 9"/>
          <p:cNvSpPr/>
          <p:nvPr/>
        </p:nvSpPr>
        <p:spPr>
          <a:xfrm>
            <a:off x="260577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II</a:t>
            </a:r>
            <a:endParaRPr lang="en-US" sz="2000" b="1" dirty="0"/>
          </a:p>
        </p:txBody>
      </p:sp>
      <p:sp>
        <p:nvSpPr>
          <p:cNvPr id="11" name="Rounded Rectangle 10"/>
          <p:cNvSpPr/>
          <p:nvPr/>
        </p:nvSpPr>
        <p:spPr>
          <a:xfrm>
            <a:off x="457226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III</a:t>
            </a:r>
            <a:endParaRPr lang="en-US" sz="2000" b="1" dirty="0"/>
          </a:p>
        </p:txBody>
      </p:sp>
      <p:sp>
        <p:nvSpPr>
          <p:cNvPr id="12" name="Rounded Rectangle 11"/>
          <p:cNvSpPr/>
          <p:nvPr/>
        </p:nvSpPr>
        <p:spPr>
          <a:xfrm>
            <a:off x="6538755"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IV</a:t>
            </a:r>
            <a:endParaRPr lang="en-US" sz="2000" b="1" dirty="0"/>
          </a:p>
        </p:txBody>
      </p:sp>
      <p:sp>
        <p:nvSpPr>
          <p:cNvPr id="13" name="Rounded Rectangle 12"/>
          <p:cNvSpPr/>
          <p:nvPr/>
        </p:nvSpPr>
        <p:spPr>
          <a:xfrm>
            <a:off x="659635" y="2604302"/>
            <a:ext cx="1920240" cy="16667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800" b="1" dirty="0"/>
              <a:t>Mission, Academic Quality </a:t>
            </a:r>
            <a:r>
              <a:rPr lang="en-US" sz="1800" b="1" dirty="0" smtClean="0"/>
              <a:t>&amp; Institutional </a:t>
            </a:r>
            <a:r>
              <a:rPr lang="en-US" sz="1800" b="1" dirty="0"/>
              <a:t>Effectiveness, </a:t>
            </a:r>
            <a:r>
              <a:rPr lang="en-US" sz="1800" b="1" dirty="0" smtClean="0"/>
              <a:t>&amp; Integrity</a:t>
            </a:r>
            <a:endParaRPr lang="en-US" sz="1800" b="1" dirty="0"/>
          </a:p>
        </p:txBody>
      </p:sp>
      <p:sp>
        <p:nvSpPr>
          <p:cNvPr id="19" name="Rounded Rectangle 18"/>
          <p:cNvSpPr/>
          <p:nvPr/>
        </p:nvSpPr>
        <p:spPr>
          <a:xfrm>
            <a:off x="4651488" y="2617801"/>
            <a:ext cx="1828800" cy="16532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800" b="1" dirty="0" smtClean="0"/>
              <a:t>Resources</a:t>
            </a:r>
            <a:endParaRPr lang="en-US" sz="1800" b="1" dirty="0"/>
          </a:p>
        </p:txBody>
      </p:sp>
      <p:sp>
        <p:nvSpPr>
          <p:cNvPr id="30" name="Rounded Rectangle 29"/>
          <p:cNvSpPr/>
          <p:nvPr/>
        </p:nvSpPr>
        <p:spPr>
          <a:xfrm>
            <a:off x="6617448" y="2617800"/>
            <a:ext cx="1828800" cy="1757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800" b="1" dirty="0" smtClean="0"/>
              <a:t>Leadership &amp; Governance</a:t>
            </a:r>
            <a:endParaRPr lang="en-US" sz="1800" b="1" dirty="0"/>
          </a:p>
        </p:txBody>
      </p:sp>
      <p:sp>
        <p:nvSpPr>
          <p:cNvPr id="34" name="Rounded Rectangle 33"/>
          <p:cNvSpPr/>
          <p:nvPr/>
        </p:nvSpPr>
        <p:spPr>
          <a:xfrm>
            <a:off x="2676467" y="2604302"/>
            <a:ext cx="1828800" cy="16667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800" b="1" dirty="0" smtClean="0"/>
              <a:t>Student Learning Programs &amp; Services</a:t>
            </a:r>
            <a:endParaRPr lang="en-US" sz="1800" b="1" dirty="0"/>
          </a:p>
        </p:txBody>
      </p:sp>
    </p:spTree>
    <p:extLst>
      <p:ext uri="{BB962C8B-B14F-4D97-AF65-F5344CB8AC3E}">
        <p14:creationId xmlns:p14="http://schemas.microsoft.com/office/powerpoint/2010/main" val="386636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mn-lt"/>
              </a:rPr>
              <a:t>Divided into Fourteen Sections</a:t>
            </a:r>
            <a:endParaRPr lang="en-US" sz="3200" b="1" dirty="0">
              <a:latin typeface="+mn-lt"/>
            </a:endParaRPr>
          </a:p>
        </p:txBody>
      </p:sp>
      <p:sp>
        <p:nvSpPr>
          <p:cNvPr id="4" name="Rounded Rectangle 3"/>
          <p:cNvSpPr/>
          <p:nvPr/>
        </p:nvSpPr>
        <p:spPr>
          <a:xfrm>
            <a:off x="63928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a:t>
            </a:r>
            <a:endParaRPr lang="en-US" sz="2000" b="1" dirty="0"/>
          </a:p>
        </p:txBody>
      </p:sp>
      <p:sp>
        <p:nvSpPr>
          <p:cNvPr id="10" name="Rounded Rectangle 9"/>
          <p:cNvSpPr/>
          <p:nvPr/>
        </p:nvSpPr>
        <p:spPr>
          <a:xfrm>
            <a:off x="260577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II</a:t>
            </a:r>
            <a:endParaRPr lang="en-US" sz="2000" b="1" dirty="0"/>
          </a:p>
        </p:txBody>
      </p:sp>
      <p:sp>
        <p:nvSpPr>
          <p:cNvPr id="11" name="Rounded Rectangle 10"/>
          <p:cNvSpPr/>
          <p:nvPr/>
        </p:nvSpPr>
        <p:spPr>
          <a:xfrm>
            <a:off x="4572266"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III</a:t>
            </a:r>
            <a:endParaRPr lang="en-US" sz="2000" b="1" dirty="0"/>
          </a:p>
        </p:txBody>
      </p:sp>
      <p:sp>
        <p:nvSpPr>
          <p:cNvPr id="12" name="Rounded Rectangle 11"/>
          <p:cNvSpPr/>
          <p:nvPr/>
        </p:nvSpPr>
        <p:spPr>
          <a:xfrm>
            <a:off x="6538755" y="1369219"/>
            <a:ext cx="1965960" cy="326350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Standard IV</a:t>
            </a:r>
            <a:endParaRPr lang="en-US" sz="2000" b="1" dirty="0"/>
          </a:p>
        </p:txBody>
      </p:sp>
      <p:sp>
        <p:nvSpPr>
          <p:cNvPr id="13" name="Rounded Rectangle 12"/>
          <p:cNvSpPr/>
          <p:nvPr/>
        </p:nvSpPr>
        <p:spPr>
          <a:xfrm>
            <a:off x="710507" y="2033403"/>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Mission</a:t>
            </a:r>
            <a:endParaRPr lang="en-US" sz="1600" b="1" dirty="0"/>
          </a:p>
        </p:txBody>
      </p:sp>
      <p:sp>
        <p:nvSpPr>
          <p:cNvPr id="14" name="Rounded Rectangle 13"/>
          <p:cNvSpPr/>
          <p:nvPr/>
        </p:nvSpPr>
        <p:spPr>
          <a:xfrm>
            <a:off x="710507" y="2908227"/>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Assuring Academic Quality &amp; Institutional Effectiveness</a:t>
            </a:r>
            <a:endParaRPr lang="en-US" sz="1600" b="1" dirty="0"/>
          </a:p>
        </p:txBody>
      </p:sp>
      <p:sp>
        <p:nvSpPr>
          <p:cNvPr id="15" name="Rounded Rectangle 14"/>
          <p:cNvSpPr/>
          <p:nvPr/>
        </p:nvSpPr>
        <p:spPr>
          <a:xfrm>
            <a:off x="710507" y="3783051"/>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 Institutional Integrity </a:t>
            </a:r>
            <a:endParaRPr lang="en-US" sz="1600" b="1" dirty="0"/>
          </a:p>
        </p:txBody>
      </p:sp>
      <p:sp>
        <p:nvSpPr>
          <p:cNvPr id="19" name="Rounded Rectangle 18"/>
          <p:cNvSpPr/>
          <p:nvPr/>
        </p:nvSpPr>
        <p:spPr>
          <a:xfrm>
            <a:off x="4647827" y="2046908"/>
            <a:ext cx="1828800" cy="55739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Human Resources</a:t>
            </a:r>
            <a:endParaRPr lang="en-US" sz="1600" b="1" dirty="0"/>
          </a:p>
        </p:txBody>
      </p:sp>
      <p:sp>
        <p:nvSpPr>
          <p:cNvPr id="20" name="Rounded Rectangle 19"/>
          <p:cNvSpPr/>
          <p:nvPr/>
        </p:nvSpPr>
        <p:spPr>
          <a:xfrm>
            <a:off x="4647827" y="3315008"/>
            <a:ext cx="182880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Technology Resources</a:t>
            </a:r>
            <a:endParaRPr lang="en-US" sz="1600" b="1" dirty="0"/>
          </a:p>
        </p:txBody>
      </p:sp>
      <p:sp>
        <p:nvSpPr>
          <p:cNvPr id="21" name="Rounded Rectangle 20"/>
          <p:cNvSpPr/>
          <p:nvPr/>
        </p:nvSpPr>
        <p:spPr>
          <a:xfrm>
            <a:off x="4647827" y="3946967"/>
            <a:ext cx="1828800" cy="54407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Financial Resources</a:t>
            </a:r>
            <a:endParaRPr lang="en-US" sz="1600" b="1" dirty="0"/>
          </a:p>
        </p:txBody>
      </p:sp>
      <p:sp>
        <p:nvSpPr>
          <p:cNvPr id="25" name="Rounded Rectangle 24"/>
          <p:cNvSpPr/>
          <p:nvPr/>
        </p:nvSpPr>
        <p:spPr>
          <a:xfrm>
            <a:off x="4647827" y="2687620"/>
            <a:ext cx="1828800" cy="54407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Physical Resources</a:t>
            </a:r>
            <a:endParaRPr lang="en-US" sz="1600" b="1" dirty="0"/>
          </a:p>
        </p:txBody>
      </p:sp>
      <p:sp>
        <p:nvSpPr>
          <p:cNvPr id="30" name="Rounded Rectangle 29"/>
          <p:cNvSpPr/>
          <p:nvPr/>
        </p:nvSpPr>
        <p:spPr>
          <a:xfrm>
            <a:off x="6617448" y="2060408"/>
            <a:ext cx="1828800" cy="55739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Decision-Making Roles &amp; Responsibilities</a:t>
            </a:r>
          </a:p>
        </p:txBody>
      </p:sp>
      <p:sp>
        <p:nvSpPr>
          <p:cNvPr id="31" name="Rounded Rectangle 30"/>
          <p:cNvSpPr/>
          <p:nvPr/>
        </p:nvSpPr>
        <p:spPr>
          <a:xfrm>
            <a:off x="6617448" y="3328508"/>
            <a:ext cx="1828800" cy="5486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Governing Board</a:t>
            </a:r>
            <a:endParaRPr lang="en-US" sz="1600" b="1" dirty="0"/>
          </a:p>
        </p:txBody>
      </p:sp>
      <p:sp>
        <p:nvSpPr>
          <p:cNvPr id="32" name="Rounded Rectangle 31"/>
          <p:cNvSpPr/>
          <p:nvPr/>
        </p:nvSpPr>
        <p:spPr>
          <a:xfrm>
            <a:off x="6617448" y="3960467"/>
            <a:ext cx="1828800" cy="54407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Multi-College Systems or Districts</a:t>
            </a:r>
            <a:endParaRPr lang="en-US" sz="1600" b="1" dirty="0"/>
          </a:p>
        </p:txBody>
      </p:sp>
      <p:sp>
        <p:nvSpPr>
          <p:cNvPr id="33" name="Rounded Rectangle 32"/>
          <p:cNvSpPr/>
          <p:nvPr/>
        </p:nvSpPr>
        <p:spPr>
          <a:xfrm>
            <a:off x="6617448" y="2701120"/>
            <a:ext cx="1828800" cy="54407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Chief Executive Officer</a:t>
            </a:r>
            <a:endParaRPr lang="en-US" sz="1600" b="1" dirty="0"/>
          </a:p>
        </p:txBody>
      </p:sp>
      <p:sp>
        <p:nvSpPr>
          <p:cNvPr id="34" name="Rounded Rectangle 33"/>
          <p:cNvSpPr/>
          <p:nvPr/>
        </p:nvSpPr>
        <p:spPr>
          <a:xfrm>
            <a:off x="2676467" y="2033402"/>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Instructional Programs</a:t>
            </a:r>
            <a:endParaRPr lang="en-US" sz="1600" b="1" dirty="0"/>
          </a:p>
        </p:txBody>
      </p:sp>
      <p:sp>
        <p:nvSpPr>
          <p:cNvPr id="35" name="Rounded Rectangle 34"/>
          <p:cNvSpPr/>
          <p:nvPr/>
        </p:nvSpPr>
        <p:spPr>
          <a:xfrm>
            <a:off x="2676467" y="2908226"/>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Library &amp; Learning Support Services</a:t>
            </a:r>
            <a:endParaRPr lang="en-US" sz="1600" b="1" dirty="0"/>
          </a:p>
        </p:txBody>
      </p:sp>
      <p:sp>
        <p:nvSpPr>
          <p:cNvPr id="36" name="Rounded Rectangle 35"/>
          <p:cNvSpPr/>
          <p:nvPr/>
        </p:nvSpPr>
        <p:spPr>
          <a:xfrm>
            <a:off x="2676467" y="3783051"/>
            <a:ext cx="1828800" cy="731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t>Student Support Services</a:t>
            </a:r>
            <a:endParaRPr lang="en-US" sz="1600" b="1" dirty="0"/>
          </a:p>
        </p:txBody>
      </p:sp>
    </p:spTree>
    <p:extLst>
      <p:ext uri="{BB962C8B-B14F-4D97-AF65-F5344CB8AC3E}">
        <p14:creationId xmlns:p14="http://schemas.microsoft.com/office/powerpoint/2010/main" val="3867285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Interpreting Individual Standards</a:t>
            </a:r>
            <a:endParaRPr lang="en-US" b="1" dirty="0"/>
          </a:p>
        </p:txBody>
      </p:sp>
      <p:sp>
        <p:nvSpPr>
          <p:cNvPr id="3" name="Content Placeholder 2"/>
          <p:cNvSpPr>
            <a:spLocks noGrp="1"/>
          </p:cNvSpPr>
          <p:nvPr>
            <p:ph idx="1"/>
          </p:nvPr>
        </p:nvSpPr>
        <p:spPr/>
        <p:txBody>
          <a:bodyPr/>
          <a:lstStyle/>
          <a:p>
            <a:pPr marL="0" indent="0">
              <a:buNone/>
            </a:pPr>
            <a:r>
              <a:rPr lang="en-US" b="1" dirty="0" smtClean="0"/>
              <a:t>Step 1: Use highest-level Standard as your lens</a:t>
            </a:r>
          </a:p>
          <a:p>
            <a:pPr marL="0" indent="0">
              <a:buNone/>
            </a:pPr>
            <a:endParaRPr lang="en-US" dirty="0"/>
          </a:p>
          <a:p>
            <a:pPr marL="0" indent="0">
              <a:buNone/>
            </a:pPr>
            <a:r>
              <a:rPr lang="en-US" b="1" dirty="0" smtClean="0"/>
              <a:t>Standard II.A.1</a:t>
            </a:r>
          </a:p>
          <a:p>
            <a:r>
              <a:rPr lang="en-US" dirty="0" smtClean="0"/>
              <a:t>Standard II = Student </a:t>
            </a:r>
            <a:r>
              <a:rPr lang="en-US" dirty="0"/>
              <a:t>Learning Programs and </a:t>
            </a:r>
            <a:r>
              <a:rPr lang="en-US" dirty="0" smtClean="0"/>
              <a:t>Services</a:t>
            </a:r>
          </a:p>
          <a:p>
            <a:r>
              <a:rPr lang="en-US" dirty="0" smtClean="0"/>
              <a:t>Standard II.A = Instructional Programs</a:t>
            </a:r>
          </a:p>
          <a:p>
            <a:pPr marL="1600200" indent="-1600200">
              <a:buNone/>
            </a:pPr>
            <a:endParaRPr lang="en-US" dirty="0"/>
          </a:p>
        </p:txBody>
      </p:sp>
    </p:spTree>
    <p:extLst>
      <p:ext uri="{BB962C8B-B14F-4D97-AF65-F5344CB8AC3E}">
        <p14:creationId xmlns:p14="http://schemas.microsoft.com/office/powerpoint/2010/main" val="8331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Interpreting Individual Standards</a:t>
            </a:r>
            <a:endParaRPr lang="en-US" b="1" dirty="0"/>
          </a:p>
        </p:txBody>
      </p:sp>
      <p:sp>
        <p:nvSpPr>
          <p:cNvPr id="3" name="Content Placeholder 2"/>
          <p:cNvSpPr>
            <a:spLocks noGrp="1"/>
          </p:cNvSpPr>
          <p:nvPr>
            <p:ph idx="1"/>
          </p:nvPr>
        </p:nvSpPr>
        <p:spPr/>
        <p:txBody>
          <a:bodyPr>
            <a:normAutofit lnSpcReduction="10000"/>
          </a:bodyPr>
          <a:lstStyle/>
          <a:p>
            <a:pPr marL="1371600" indent="-1371600">
              <a:buNone/>
            </a:pPr>
            <a:r>
              <a:rPr lang="en-US" b="1" dirty="0" smtClean="0"/>
              <a:t>Step 2: 	Isolate the basic components of each sentence </a:t>
            </a:r>
            <a:br>
              <a:rPr lang="en-US" b="1" dirty="0" smtClean="0"/>
            </a:br>
            <a:r>
              <a:rPr lang="en-US" b="1" dirty="0" smtClean="0"/>
              <a:t>(i.e., subject, verb, direct object)</a:t>
            </a:r>
            <a:br>
              <a:rPr lang="en-US" b="1" dirty="0" smtClean="0"/>
            </a:br>
            <a:endParaRPr lang="en-US" dirty="0" smtClean="0"/>
          </a:p>
          <a:p>
            <a:pPr marL="0" indent="0">
              <a:buNone/>
            </a:pPr>
            <a:r>
              <a:rPr lang="en-US" b="1" dirty="0"/>
              <a:t>Standard II.A.1</a:t>
            </a:r>
            <a:r>
              <a:rPr lang="en-US" dirty="0"/>
              <a:t>: </a:t>
            </a:r>
          </a:p>
          <a:p>
            <a:pPr marL="0" indent="0">
              <a:buNone/>
            </a:pPr>
            <a:r>
              <a:rPr lang="en-US" dirty="0"/>
              <a:t>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22365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Breakout Activity - </a:t>
            </a:r>
            <a:r>
              <a:rPr lang="en-US" sz="3600" b="1" dirty="0"/>
              <a:t>Interpreting </a:t>
            </a:r>
            <a:r>
              <a:rPr lang="en-US" sz="3600" b="1" dirty="0" smtClean="0"/>
              <a:t>Standards</a:t>
            </a:r>
            <a:endParaRPr lang="en-US" b="1" dirty="0"/>
          </a:p>
        </p:txBody>
      </p:sp>
      <p:sp>
        <p:nvSpPr>
          <p:cNvPr id="3" name="Content Placeholder 2"/>
          <p:cNvSpPr>
            <a:spLocks noGrp="1"/>
          </p:cNvSpPr>
          <p:nvPr>
            <p:ph idx="1"/>
          </p:nvPr>
        </p:nvSpPr>
        <p:spPr>
          <a:xfrm>
            <a:off x="1973766" y="1369218"/>
            <a:ext cx="6707247" cy="3214357"/>
          </a:xfrm>
        </p:spPr>
        <p:txBody>
          <a:bodyPr>
            <a:normAutofit/>
          </a:bodyPr>
          <a:lstStyle/>
          <a:p>
            <a:pPr marL="342900" lvl="1" indent="0">
              <a:buNone/>
            </a:pPr>
            <a:endParaRPr lang="en-US" b="1" dirty="0" smtClean="0"/>
          </a:p>
          <a:p>
            <a:pPr marL="115888" lvl="1" indent="0" defTabSz="682625">
              <a:buNone/>
            </a:pPr>
            <a:r>
              <a:rPr lang="en-US" sz="2400" b="1" dirty="0" smtClean="0"/>
              <a:t>Goals:</a:t>
            </a:r>
          </a:p>
          <a:p>
            <a:pPr marL="684213" lvl="1" indent="-342900" defTabSz="682625"/>
            <a:r>
              <a:rPr lang="en-US" sz="2000" dirty="0" smtClean="0"/>
              <a:t>Discuss varying </a:t>
            </a:r>
            <a:r>
              <a:rPr lang="en-US" sz="2000" dirty="0"/>
              <a:t>perspectives on </a:t>
            </a:r>
            <a:r>
              <a:rPr lang="en-US" sz="2000" dirty="0" smtClean="0"/>
              <a:t>specific standards </a:t>
            </a:r>
            <a:endParaRPr lang="en-US" sz="2000" dirty="0"/>
          </a:p>
          <a:p>
            <a:pPr marL="684213" lvl="1" indent="-342900" defTabSz="682625"/>
            <a:r>
              <a:rPr lang="en-US" sz="2000" dirty="0" smtClean="0"/>
              <a:t>Identify differences between similar or related standards</a:t>
            </a:r>
          </a:p>
          <a:p>
            <a:pPr marL="684213" lvl="1" indent="-342900" defTabSz="682625"/>
            <a:r>
              <a:rPr lang="en-US" sz="2000" dirty="0" smtClean="0"/>
              <a:t>Identify evidence that demonstrates alignment</a:t>
            </a:r>
          </a:p>
          <a:p>
            <a:pPr marL="684213" lvl="1" indent="-342900" defTabSz="682625"/>
            <a:r>
              <a:rPr lang="en-US" sz="2000" dirty="0" smtClean="0"/>
              <a:t>Begin to norm interpretations and expectations</a:t>
            </a:r>
            <a:endParaRPr lang="en-US" sz="2000"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9921" y="1807823"/>
            <a:ext cx="1895475"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854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Breakout Activity </a:t>
            </a:r>
            <a:r>
              <a:rPr lang="en-US" sz="3600" b="1" dirty="0"/>
              <a:t>- Interpreting </a:t>
            </a:r>
            <a:r>
              <a:rPr lang="en-US" sz="3600" b="1" dirty="0" smtClean="0"/>
              <a:t>Standards</a:t>
            </a:r>
            <a:endParaRPr lang="en-US" b="1" dirty="0"/>
          </a:p>
        </p:txBody>
      </p:sp>
      <p:sp>
        <p:nvSpPr>
          <p:cNvPr id="3" name="Content Placeholder 2"/>
          <p:cNvSpPr>
            <a:spLocks noGrp="1"/>
          </p:cNvSpPr>
          <p:nvPr>
            <p:ph idx="1"/>
          </p:nvPr>
        </p:nvSpPr>
        <p:spPr>
          <a:xfrm>
            <a:off x="1973765" y="1369218"/>
            <a:ext cx="7047571" cy="3693435"/>
          </a:xfrm>
        </p:spPr>
        <p:txBody>
          <a:bodyPr>
            <a:normAutofit/>
          </a:bodyPr>
          <a:lstStyle/>
          <a:p>
            <a:pPr marL="685800" lvl="1" indent="-342900">
              <a:buFont typeface="+mj-lt"/>
              <a:buAutoNum type="arabicPeriod"/>
            </a:pPr>
            <a:endParaRPr lang="en-US" b="1" dirty="0" smtClean="0"/>
          </a:p>
          <a:p>
            <a:pPr marL="685800" lvl="1" indent="-342900">
              <a:buFont typeface="+mj-lt"/>
              <a:buAutoNum type="arabicPeriod"/>
            </a:pPr>
            <a:r>
              <a:rPr lang="en-US" sz="2000" dirty="0" smtClean="0"/>
              <a:t>Join your breakout room</a:t>
            </a:r>
            <a:endParaRPr lang="en-US" sz="2000" dirty="0"/>
          </a:p>
          <a:p>
            <a:pPr marL="685800" lvl="1" indent="-342900">
              <a:buFont typeface="+mj-lt"/>
              <a:buAutoNum type="arabicPeriod"/>
            </a:pPr>
            <a:r>
              <a:rPr lang="en-US" sz="2000" dirty="0" smtClean="0"/>
              <a:t>Read through the example standard for your group</a:t>
            </a:r>
          </a:p>
          <a:p>
            <a:pPr marL="685800" lvl="1" indent="-342900">
              <a:buFont typeface="+mj-lt"/>
              <a:buAutoNum type="arabicPeriod"/>
            </a:pPr>
            <a:r>
              <a:rPr lang="en-US" sz="2000" dirty="0" smtClean="0"/>
              <a:t>Discuss your interpretation and accompanying questions  </a:t>
            </a:r>
          </a:p>
          <a:p>
            <a:pPr marL="685800" lvl="1" indent="-342900">
              <a:buFont typeface="+mj-lt"/>
              <a:buAutoNum type="arabicPeriod"/>
            </a:pPr>
            <a:r>
              <a:rPr lang="en-US" sz="2000" dirty="0" smtClean="0"/>
              <a:t>Determine 1-2 sources of good evidence </a:t>
            </a:r>
          </a:p>
          <a:p>
            <a:pPr marL="685800" lvl="1" indent="-342900">
              <a:buFont typeface="+mj-lt"/>
              <a:buAutoNum type="arabicPeriod"/>
            </a:pPr>
            <a:r>
              <a:rPr lang="en-US" sz="2000" dirty="0" smtClean="0"/>
              <a:t>Be </a:t>
            </a:r>
            <a:r>
              <a:rPr lang="en-US" sz="2000" dirty="0"/>
              <a:t>prepared to </a:t>
            </a:r>
            <a:r>
              <a:rPr lang="en-US" sz="2000" dirty="0" smtClean="0"/>
              <a:t>share out and discuss with the full group </a:t>
            </a:r>
            <a:endParaRPr lang="en-US" b="1" dirty="0" smtClean="0"/>
          </a:p>
          <a:p>
            <a:pPr marL="342900" lvl="1" indent="0">
              <a:buNone/>
            </a:pPr>
            <a:endParaRPr lang="en-US" b="1"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9921" y="1807823"/>
            <a:ext cx="1895475"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29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Report-Out: Group 1</a:t>
            </a:r>
            <a:endParaRPr lang="en-US" b="1" dirty="0"/>
          </a:p>
        </p:txBody>
      </p:sp>
      <p:sp>
        <p:nvSpPr>
          <p:cNvPr id="3" name="Content Placeholder 2"/>
          <p:cNvSpPr>
            <a:spLocks noGrp="1"/>
          </p:cNvSpPr>
          <p:nvPr>
            <p:ph idx="1"/>
          </p:nvPr>
        </p:nvSpPr>
        <p:spPr/>
        <p:txBody>
          <a:bodyPr>
            <a:noAutofit/>
          </a:bodyPr>
          <a:lstStyle/>
          <a:p>
            <a:pPr marL="1588" lvl="1" indent="0">
              <a:spcBef>
                <a:spcPts val="0"/>
              </a:spcBef>
              <a:buNone/>
            </a:pPr>
            <a:r>
              <a:rPr lang="en-US" b="1" dirty="0" smtClean="0"/>
              <a:t>I.A.2 </a:t>
            </a:r>
            <a:r>
              <a:rPr lang="en-US" dirty="0" smtClean="0"/>
              <a:t>(</a:t>
            </a:r>
            <a:r>
              <a:rPr lang="en-US" i="1" dirty="0" smtClean="0"/>
              <a:t>Mission</a:t>
            </a:r>
            <a:r>
              <a:rPr lang="en-US" dirty="0" smtClean="0"/>
              <a:t>)</a:t>
            </a:r>
            <a:r>
              <a:rPr lang="en-US" b="1" dirty="0" smtClean="0"/>
              <a:t>: </a:t>
            </a:r>
          </a:p>
          <a:p>
            <a:pPr marL="1588" lvl="1" indent="0">
              <a:spcBef>
                <a:spcPts val="0"/>
              </a:spcBef>
              <a:buNone/>
            </a:pPr>
            <a:r>
              <a:rPr lang="en-US" sz="1600" dirty="0" smtClean="0"/>
              <a:t>The institution </a:t>
            </a:r>
            <a:r>
              <a:rPr lang="en-US" sz="1600" b="1" dirty="0" smtClean="0"/>
              <a:t>uses data </a:t>
            </a:r>
            <a:r>
              <a:rPr lang="en-US" sz="1600" dirty="0" smtClean="0"/>
              <a:t>to determine how effectively it is </a:t>
            </a:r>
            <a:r>
              <a:rPr lang="en-US" sz="1600" b="1" dirty="0" smtClean="0"/>
              <a:t>accomplishing its mission</a:t>
            </a:r>
            <a:r>
              <a:rPr lang="en-US" sz="1600" dirty="0" smtClean="0"/>
              <a:t>, and whether the mission directs institutional priorities in meeting the educational needs of students.</a:t>
            </a:r>
          </a:p>
          <a:p>
            <a:pPr marL="1588" lvl="1" indent="0">
              <a:spcBef>
                <a:spcPts val="0"/>
              </a:spcBef>
              <a:buNone/>
            </a:pPr>
            <a:endParaRPr lang="en-US" sz="1200" dirty="0"/>
          </a:p>
          <a:p>
            <a:pPr marL="1588" lvl="1" indent="0">
              <a:spcBef>
                <a:spcPts val="0"/>
              </a:spcBef>
              <a:buNone/>
            </a:pPr>
            <a:r>
              <a:rPr lang="en-US" b="1" dirty="0" smtClean="0"/>
              <a:t>I.B.4 </a:t>
            </a:r>
            <a:r>
              <a:rPr lang="en-US" dirty="0"/>
              <a:t>(</a:t>
            </a:r>
            <a:r>
              <a:rPr lang="en-US" i="1" dirty="0"/>
              <a:t>Assuring Academic Quality and Institutional </a:t>
            </a:r>
            <a:r>
              <a:rPr lang="en-US" i="1" dirty="0" smtClean="0"/>
              <a:t>Effectiveness</a:t>
            </a:r>
            <a:r>
              <a:rPr lang="en-US" dirty="0" smtClean="0"/>
              <a:t>)</a:t>
            </a:r>
            <a:r>
              <a:rPr lang="en-US" b="1" dirty="0" smtClean="0"/>
              <a:t>: </a:t>
            </a:r>
          </a:p>
          <a:p>
            <a:pPr marL="1588" lvl="1" indent="0">
              <a:spcBef>
                <a:spcPts val="0"/>
              </a:spcBef>
              <a:buNone/>
            </a:pPr>
            <a:r>
              <a:rPr lang="en-US" sz="1600" dirty="0" smtClean="0"/>
              <a:t>The </a:t>
            </a:r>
            <a:r>
              <a:rPr lang="en-US" sz="1600" dirty="0"/>
              <a:t>institution </a:t>
            </a:r>
            <a:r>
              <a:rPr lang="en-US" sz="1600" b="1" dirty="0"/>
              <a:t>uses assessment data </a:t>
            </a:r>
            <a:r>
              <a:rPr lang="en-US" sz="1600" dirty="0"/>
              <a:t>and organizes its institutional processes to support student learning and student achievement.</a:t>
            </a:r>
          </a:p>
          <a:p>
            <a:pPr marL="1588" lvl="1" indent="0">
              <a:spcBef>
                <a:spcPts val="0"/>
              </a:spcBef>
              <a:buNone/>
            </a:pPr>
            <a:endParaRPr lang="en-US" sz="1400" dirty="0"/>
          </a:p>
          <a:p>
            <a:pPr marL="1588" lvl="1" indent="0">
              <a:spcBef>
                <a:spcPts val="0"/>
              </a:spcBef>
              <a:buNone/>
            </a:pPr>
            <a:r>
              <a:rPr lang="en-US" b="1" dirty="0"/>
              <a:t>I.B.5 </a:t>
            </a:r>
            <a:r>
              <a:rPr lang="en-US" dirty="0"/>
              <a:t>(</a:t>
            </a:r>
            <a:r>
              <a:rPr lang="en-US" i="1" dirty="0"/>
              <a:t>Assuring Academic Quality and Institutional </a:t>
            </a:r>
            <a:r>
              <a:rPr lang="en-US" i="1" dirty="0" smtClean="0"/>
              <a:t>Effectiveness)</a:t>
            </a:r>
            <a:r>
              <a:rPr lang="en-US" b="1" dirty="0" smtClean="0"/>
              <a:t>: </a:t>
            </a:r>
          </a:p>
          <a:p>
            <a:pPr marL="1588" lvl="1" indent="0">
              <a:spcBef>
                <a:spcPts val="0"/>
              </a:spcBef>
              <a:buNone/>
            </a:pPr>
            <a:r>
              <a:rPr lang="en-US" sz="1600" dirty="0" smtClean="0"/>
              <a:t>The </a:t>
            </a:r>
            <a:r>
              <a:rPr lang="en-US" sz="1600" dirty="0"/>
              <a:t>institution </a:t>
            </a:r>
            <a:r>
              <a:rPr lang="en-US" sz="1600" b="1" dirty="0"/>
              <a:t>assesses</a:t>
            </a:r>
            <a:r>
              <a:rPr lang="en-US" sz="1600" dirty="0"/>
              <a:t> </a:t>
            </a:r>
            <a:r>
              <a:rPr lang="en-US" sz="1600" b="1" dirty="0"/>
              <a:t>accomplishment of its mission </a:t>
            </a:r>
            <a:r>
              <a:rPr lang="en-US" sz="1600" dirty="0"/>
              <a:t>through program review and evaluation of goals and objectives, student learning outcomes, and student achievement. Quantitative and qualitative </a:t>
            </a:r>
            <a:r>
              <a:rPr lang="en-US" sz="1600" b="1" dirty="0"/>
              <a:t>data</a:t>
            </a:r>
            <a:r>
              <a:rPr lang="en-US" sz="1600" dirty="0"/>
              <a:t> are disaggregated for analysis by program type and mode of delivery.</a:t>
            </a:r>
          </a:p>
          <a:p>
            <a:pPr marL="1588" lvl="1" indent="0">
              <a:spcBef>
                <a:spcPts val="0"/>
              </a:spcBef>
              <a:buNone/>
            </a:pPr>
            <a:endParaRPr lang="en-US" dirty="0"/>
          </a:p>
        </p:txBody>
      </p:sp>
    </p:spTree>
    <p:extLst>
      <p:ext uri="{BB962C8B-B14F-4D97-AF65-F5344CB8AC3E}">
        <p14:creationId xmlns:p14="http://schemas.microsoft.com/office/powerpoint/2010/main" val="1652527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Report-Out: Group 2</a:t>
            </a:r>
            <a:endParaRPr lang="en-US" b="1" dirty="0"/>
          </a:p>
        </p:txBody>
      </p:sp>
      <p:sp>
        <p:nvSpPr>
          <p:cNvPr id="3" name="Content Placeholder 2"/>
          <p:cNvSpPr>
            <a:spLocks noGrp="1"/>
          </p:cNvSpPr>
          <p:nvPr>
            <p:ph idx="1"/>
          </p:nvPr>
        </p:nvSpPr>
        <p:spPr>
          <a:xfrm>
            <a:off x="628650" y="1369219"/>
            <a:ext cx="8200040" cy="3263504"/>
          </a:xfrm>
        </p:spPr>
        <p:txBody>
          <a:bodyPr>
            <a:noAutofit/>
          </a:bodyPr>
          <a:lstStyle/>
          <a:p>
            <a:pPr marL="1588" lvl="1" indent="0">
              <a:spcBef>
                <a:spcPts val="0"/>
              </a:spcBef>
              <a:buNone/>
            </a:pPr>
            <a:r>
              <a:rPr lang="en-US" b="1" dirty="0"/>
              <a:t>I.B.2 </a:t>
            </a:r>
            <a:r>
              <a:rPr lang="en-US" dirty="0"/>
              <a:t>(</a:t>
            </a:r>
            <a:r>
              <a:rPr lang="en-US" i="1" dirty="0"/>
              <a:t>Assuring Academic Quality and Institutional </a:t>
            </a:r>
            <a:r>
              <a:rPr lang="en-US" i="1" dirty="0" smtClean="0"/>
              <a:t>Effectiveness</a:t>
            </a:r>
            <a:r>
              <a:rPr lang="en-US" dirty="0" smtClean="0"/>
              <a:t>)</a:t>
            </a:r>
            <a:r>
              <a:rPr lang="en-US" b="1" dirty="0" smtClean="0"/>
              <a:t>:</a:t>
            </a:r>
          </a:p>
          <a:p>
            <a:pPr marL="1588" lvl="1" indent="0">
              <a:spcBef>
                <a:spcPts val="0"/>
              </a:spcBef>
              <a:buNone/>
            </a:pPr>
            <a:r>
              <a:rPr lang="en-US" sz="1600" b="1" dirty="0" smtClean="0"/>
              <a:t>The </a:t>
            </a:r>
            <a:r>
              <a:rPr lang="en-US" sz="1600" b="1" dirty="0"/>
              <a:t>institution defines and assesses student learning outcomes </a:t>
            </a:r>
            <a:r>
              <a:rPr lang="en-US" sz="1600" dirty="0"/>
              <a:t>for all instructional programs and student and learning support services.</a:t>
            </a:r>
          </a:p>
          <a:p>
            <a:pPr marL="1588" lvl="1" indent="0">
              <a:spcBef>
                <a:spcPts val="0"/>
              </a:spcBef>
              <a:buNone/>
            </a:pPr>
            <a:endParaRPr lang="en-US" sz="1200" dirty="0"/>
          </a:p>
          <a:p>
            <a:pPr marL="1588" lvl="1" indent="0">
              <a:spcBef>
                <a:spcPts val="0"/>
              </a:spcBef>
              <a:buNone/>
            </a:pPr>
            <a:r>
              <a:rPr lang="en-US" b="1" dirty="0"/>
              <a:t>II.A.3 </a:t>
            </a:r>
            <a:r>
              <a:rPr lang="en-US" dirty="0"/>
              <a:t>(</a:t>
            </a:r>
            <a:r>
              <a:rPr lang="en-US" i="1" dirty="0"/>
              <a:t>Instructional Programs</a:t>
            </a:r>
            <a:r>
              <a:rPr lang="en-US" dirty="0"/>
              <a:t>)</a:t>
            </a:r>
            <a:r>
              <a:rPr lang="en-US" b="1" dirty="0"/>
              <a:t>:</a:t>
            </a:r>
            <a:r>
              <a:rPr lang="en-US" dirty="0"/>
              <a:t> </a:t>
            </a:r>
            <a:endParaRPr lang="en-US" dirty="0" smtClean="0"/>
          </a:p>
          <a:p>
            <a:pPr marL="1588" lvl="1" indent="0">
              <a:spcBef>
                <a:spcPts val="0"/>
              </a:spcBef>
              <a:buNone/>
            </a:pPr>
            <a:r>
              <a:rPr lang="en-US" sz="1600" b="1" dirty="0" smtClean="0"/>
              <a:t>The </a:t>
            </a:r>
            <a:r>
              <a:rPr lang="en-US" sz="1600" b="1" dirty="0"/>
              <a:t>institution identifies and regularly assesses learning outcomes</a:t>
            </a:r>
            <a:r>
              <a:rPr lang="en-US" sz="1600" dirty="0"/>
              <a:t>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1588" lvl="1" indent="0">
              <a:spcBef>
                <a:spcPts val="0"/>
              </a:spcBef>
              <a:buNone/>
            </a:pPr>
            <a:endParaRPr lang="en-US" sz="1200" dirty="0"/>
          </a:p>
          <a:p>
            <a:pPr marL="1588" lvl="1" indent="0">
              <a:spcBef>
                <a:spcPts val="0"/>
              </a:spcBef>
              <a:buNone/>
            </a:pPr>
            <a:r>
              <a:rPr lang="en-US" b="1" dirty="0"/>
              <a:t>II.C.2 </a:t>
            </a:r>
            <a:r>
              <a:rPr lang="en-US" dirty="0"/>
              <a:t>(</a:t>
            </a:r>
            <a:r>
              <a:rPr lang="en-US" i="1" dirty="0"/>
              <a:t>Student Support Services</a:t>
            </a:r>
            <a:r>
              <a:rPr lang="en-US" dirty="0"/>
              <a:t>)</a:t>
            </a:r>
            <a:r>
              <a:rPr lang="en-US" b="1" dirty="0"/>
              <a:t>: </a:t>
            </a:r>
            <a:endParaRPr lang="en-US" b="1" dirty="0" smtClean="0"/>
          </a:p>
          <a:p>
            <a:pPr marL="1588" lvl="1" indent="0">
              <a:spcBef>
                <a:spcPts val="0"/>
              </a:spcBef>
              <a:buNone/>
            </a:pPr>
            <a:r>
              <a:rPr lang="en-US" sz="1600" b="1" dirty="0" smtClean="0"/>
              <a:t>The </a:t>
            </a:r>
            <a:r>
              <a:rPr lang="en-US" sz="1600" b="1" dirty="0"/>
              <a:t>institution identifies and assesses learning support outcomes </a:t>
            </a:r>
            <a:r>
              <a:rPr lang="en-US" sz="1600" dirty="0"/>
              <a:t>for its student population and provides appropriate student support services and programs to achieve those outcomes</a:t>
            </a:r>
            <a:r>
              <a:rPr lang="en-US" sz="1600" dirty="0" smtClean="0"/>
              <a:t>. </a:t>
            </a:r>
            <a:r>
              <a:rPr lang="en-US" sz="1600" dirty="0"/>
              <a:t>The institution uses assessment data to continuously improve student support programs and </a:t>
            </a:r>
            <a:r>
              <a:rPr lang="en-US" sz="1600" dirty="0" smtClean="0"/>
              <a:t>services.</a:t>
            </a:r>
            <a:endParaRPr lang="en-US" sz="1600" dirty="0"/>
          </a:p>
        </p:txBody>
      </p:sp>
    </p:spTree>
    <p:extLst>
      <p:ext uri="{BB962C8B-B14F-4D97-AF65-F5344CB8AC3E}">
        <p14:creationId xmlns:p14="http://schemas.microsoft.com/office/powerpoint/2010/main" val="2729114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Calibri" panose="020F0502020204030204" pitchFamily="34" charset="0"/>
                <a:cs typeface="Calibri" panose="020F0502020204030204" pitchFamily="34" charset="0"/>
              </a:rPr>
              <a:t>Welcome!</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t>Introductions &amp; Zoom Norms</a:t>
            </a:r>
          </a:p>
          <a:p>
            <a:pPr>
              <a:lnSpc>
                <a:spcPct val="150000"/>
              </a:lnSpc>
            </a:pPr>
            <a:r>
              <a:rPr lang="en-US" sz="2800" dirty="0" smtClean="0"/>
              <a:t>Topics for Today: </a:t>
            </a:r>
            <a:endParaRPr lang="en-US" sz="2800" dirty="0"/>
          </a:p>
          <a:p>
            <a:pPr lvl="1"/>
            <a:r>
              <a:rPr lang="en-US" sz="2000" dirty="0" smtClean="0"/>
              <a:t>Recent Changes at ACCJC</a:t>
            </a:r>
          </a:p>
          <a:p>
            <a:pPr lvl="1"/>
            <a:r>
              <a:rPr lang="en-US" sz="2000" dirty="0" smtClean="0"/>
              <a:t>Accreditation </a:t>
            </a:r>
            <a:r>
              <a:rPr lang="en-US" sz="2000" dirty="0"/>
              <a:t>Purposes &amp; Processes</a:t>
            </a:r>
          </a:p>
          <a:p>
            <a:pPr lvl="1"/>
            <a:r>
              <a:rPr lang="en-US" sz="2000" dirty="0"/>
              <a:t>Interpreting the Standards for Self-Evaluation</a:t>
            </a:r>
          </a:p>
          <a:p>
            <a:pPr lvl="1"/>
            <a:r>
              <a:rPr lang="en-US" sz="2000" dirty="0"/>
              <a:t>Developing the ISER: Tips &amp; Resources</a:t>
            </a:r>
          </a:p>
          <a:p>
            <a:pPr lvl="1"/>
            <a:r>
              <a:rPr lang="en-US" sz="2000" dirty="0" smtClean="0"/>
              <a:t>After the ISER: What to Expect</a:t>
            </a:r>
            <a:endParaRPr lang="en-US" dirty="0"/>
          </a:p>
          <a:p>
            <a:pPr marL="0" indent="0">
              <a:buNone/>
            </a:pPr>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042991" y="1369219"/>
            <a:ext cx="2323272" cy="117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547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Report-Out: Group 3</a:t>
            </a:r>
            <a:endParaRPr lang="en-US" b="1" dirty="0"/>
          </a:p>
        </p:txBody>
      </p:sp>
      <p:sp>
        <p:nvSpPr>
          <p:cNvPr id="3" name="Content Placeholder 2"/>
          <p:cNvSpPr>
            <a:spLocks noGrp="1"/>
          </p:cNvSpPr>
          <p:nvPr>
            <p:ph idx="1"/>
          </p:nvPr>
        </p:nvSpPr>
        <p:spPr>
          <a:xfrm>
            <a:off x="628649" y="1369219"/>
            <a:ext cx="8315654" cy="3263504"/>
          </a:xfrm>
        </p:spPr>
        <p:txBody>
          <a:bodyPr>
            <a:noAutofit/>
          </a:bodyPr>
          <a:lstStyle/>
          <a:p>
            <a:pPr marL="0" indent="0">
              <a:spcBef>
                <a:spcPts val="0"/>
              </a:spcBef>
              <a:buNone/>
            </a:pPr>
            <a:r>
              <a:rPr lang="en-US" sz="1800" b="1" dirty="0"/>
              <a:t>I.A.3</a:t>
            </a:r>
            <a:r>
              <a:rPr lang="en-US" sz="1800" dirty="0"/>
              <a:t> </a:t>
            </a:r>
            <a:r>
              <a:rPr lang="en-US" sz="1800" i="1" dirty="0"/>
              <a:t>(Mission):</a:t>
            </a:r>
          </a:p>
          <a:p>
            <a:pPr marL="0" indent="0">
              <a:spcBef>
                <a:spcPts val="0"/>
              </a:spcBef>
              <a:buNone/>
            </a:pPr>
            <a:r>
              <a:rPr lang="en-US" sz="1400" dirty="0"/>
              <a:t>The institution’s programs and services are aligned with its mission. </a:t>
            </a:r>
            <a:r>
              <a:rPr lang="en-US" sz="1400" b="1" dirty="0"/>
              <a:t>The mission guides institutional decision-making, planning, and resource allocation </a:t>
            </a:r>
            <a:r>
              <a:rPr lang="en-US" sz="1400" dirty="0"/>
              <a:t>and informs institutional goals for student learning and achievement</a:t>
            </a:r>
            <a:r>
              <a:rPr lang="en-US" sz="1400" dirty="0" smtClean="0"/>
              <a:t>.</a:t>
            </a:r>
            <a:r>
              <a:rPr lang="en-US" sz="1400" dirty="0"/>
              <a:t> </a:t>
            </a:r>
            <a:endParaRPr lang="en-US" sz="1400" dirty="0" smtClean="0"/>
          </a:p>
          <a:p>
            <a:pPr marL="0" indent="0">
              <a:spcBef>
                <a:spcPts val="0"/>
              </a:spcBef>
              <a:buNone/>
            </a:pPr>
            <a:endParaRPr lang="en-US" sz="1000" dirty="0"/>
          </a:p>
          <a:p>
            <a:pPr marL="0" indent="0">
              <a:spcBef>
                <a:spcPts val="0"/>
              </a:spcBef>
              <a:buNone/>
            </a:pPr>
            <a:r>
              <a:rPr lang="en-US" sz="1800" b="1" dirty="0"/>
              <a:t>I.B.9 </a:t>
            </a:r>
            <a:r>
              <a:rPr lang="en-US" sz="1800" i="1" dirty="0"/>
              <a:t>(Assuring Academic Quality and Institutional </a:t>
            </a:r>
            <a:r>
              <a:rPr lang="en-US" sz="1800" i="1" dirty="0" smtClean="0"/>
              <a:t>Effectiveness): </a:t>
            </a:r>
            <a:endParaRPr lang="en-US" sz="1800" i="1" dirty="0"/>
          </a:p>
          <a:p>
            <a:pPr marL="0" indent="0">
              <a:spcBef>
                <a:spcPts val="0"/>
              </a:spcBef>
              <a:buNone/>
            </a:pPr>
            <a:r>
              <a:rPr lang="en-US" sz="1400" dirty="0"/>
              <a:t>The institution engages in continuous, broad based, systematic evaluation and planning. The institution </a:t>
            </a:r>
            <a:r>
              <a:rPr lang="en-US" sz="1400" dirty="0" smtClean="0"/>
              <a:t>integrates </a:t>
            </a:r>
            <a:r>
              <a:rPr lang="en-US" sz="1400" b="1" dirty="0" smtClean="0"/>
              <a:t>program review, planning, and resource allocation </a:t>
            </a:r>
            <a:r>
              <a:rPr lang="en-US" sz="1400" dirty="0"/>
              <a:t>into a comprehensive process that </a:t>
            </a:r>
            <a:r>
              <a:rPr lang="en-US" sz="1400" b="1" dirty="0"/>
              <a:t>leads to accomplishment of </a:t>
            </a:r>
            <a:r>
              <a:rPr lang="en-US" sz="1400" b="1" dirty="0" smtClean="0"/>
              <a:t>its mission</a:t>
            </a:r>
            <a:r>
              <a:rPr lang="en-US" sz="1400" dirty="0" smtClean="0"/>
              <a:t> and improvement </a:t>
            </a:r>
            <a:r>
              <a:rPr lang="en-US" sz="1400" dirty="0"/>
              <a:t>of institutional effectiveness and academic quality. Institutional </a:t>
            </a:r>
            <a:r>
              <a:rPr lang="en-US" sz="1400" b="1" dirty="0"/>
              <a:t>planning addresses short- and long-range needs for</a:t>
            </a:r>
            <a:r>
              <a:rPr lang="en-US" sz="1400" dirty="0"/>
              <a:t> educational programs and services for human, physical, technology, and financial </a:t>
            </a:r>
            <a:r>
              <a:rPr lang="en-US" sz="1400" b="1" dirty="0"/>
              <a:t>resources</a:t>
            </a:r>
            <a:r>
              <a:rPr lang="en-US" sz="1400" dirty="0"/>
              <a:t>.</a:t>
            </a:r>
          </a:p>
          <a:p>
            <a:pPr marL="0" indent="0">
              <a:spcBef>
                <a:spcPts val="0"/>
              </a:spcBef>
              <a:buNone/>
            </a:pPr>
            <a:r>
              <a:rPr lang="en-US" sz="1600" dirty="0"/>
              <a:t> </a:t>
            </a:r>
          </a:p>
          <a:p>
            <a:pPr marL="0" indent="0">
              <a:spcBef>
                <a:spcPts val="0"/>
              </a:spcBef>
              <a:buNone/>
            </a:pPr>
            <a:r>
              <a:rPr lang="en-US" sz="1800" b="1" dirty="0"/>
              <a:t>III.D.2</a:t>
            </a:r>
            <a:r>
              <a:rPr lang="en-US" sz="1800" dirty="0"/>
              <a:t> </a:t>
            </a:r>
            <a:r>
              <a:rPr lang="en-US" sz="1800" i="1" dirty="0"/>
              <a:t>(Fiscal Resources): </a:t>
            </a:r>
          </a:p>
          <a:p>
            <a:pPr marL="0" indent="0">
              <a:spcBef>
                <a:spcPts val="0"/>
              </a:spcBef>
              <a:buNone/>
            </a:pPr>
            <a:r>
              <a:rPr lang="en-US" sz="1400" dirty="0"/>
              <a:t>The institution’s </a:t>
            </a:r>
            <a:r>
              <a:rPr lang="en-US" sz="1400" b="1" dirty="0"/>
              <a:t>mission and goals are the foundation for financial planning</a:t>
            </a:r>
            <a:r>
              <a:rPr lang="en-US" sz="1400" dirty="0"/>
              <a:t>, and financial planning is integrated with and supports all institutional planning. The institution has policies and procedures to ensure sound financial practices and financial stability. Appropriate financial information is disseminated throughout the institution in a timely manner. </a:t>
            </a:r>
            <a:endParaRPr lang="en-US" sz="1600" dirty="0"/>
          </a:p>
        </p:txBody>
      </p:sp>
    </p:spTree>
    <p:extLst>
      <p:ext uri="{BB962C8B-B14F-4D97-AF65-F5344CB8AC3E}">
        <p14:creationId xmlns:p14="http://schemas.microsoft.com/office/powerpoint/2010/main" val="2977285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Report-Out: Group 4</a:t>
            </a:r>
            <a:endParaRPr lang="en-US" b="1" dirty="0"/>
          </a:p>
        </p:txBody>
      </p:sp>
      <p:sp>
        <p:nvSpPr>
          <p:cNvPr id="3" name="Content Placeholder 2"/>
          <p:cNvSpPr>
            <a:spLocks noGrp="1"/>
          </p:cNvSpPr>
          <p:nvPr>
            <p:ph idx="1"/>
          </p:nvPr>
        </p:nvSpPr>
        <p:spPr/>
        <p:txBody>
          <a:bodyPr>
            <a:noAutofit/>
          </a:bodyPr>
          <a:lstStyle/>
          <a:p>
            <a:pPr marL="1588" lvl="1" indent="0">
              <a:spcBef>
                <a:spcPts val="0"/>
              </a:spcBef>
              <a:buNone/>
            </a:pPr>
            <a:r>
              <a:rPr lang="en-US" b="1" dirty="0"/>
              <a:t>I.C.5</a:t>
            </a:r>
            <a:r>
              <a:rPr lang="en-US" dirty="0"/>
              <a:t> (</a:t>
            </a:r>
            <a:r>
              <a:rPr lang="en-US" i="1" dirty="0"/>
              <a:t>Institutional Integrity</a:t>
            </a:r>
            <a:r>
              <a:rPr lang="en-US" dirty="0"/>
              <a:t>): </a:t>
            </a:r>
            <a:endParaRPr lang="en-US" dirty="0" smtClean="0"/>
          </a:p>
          <a:p>
            <a:pPr marL="1588" lvl="1" indent="0">
              <a:spcBef>
                <a:spcPts val="0"/>
              </a:spcBef>
              <a:buNone/>
            </a:pPr>
            <a:r>
              <a:rPr lang="en-US" sz="1600" dirty="0" smtClean="0"/>
              <a:t>The </a:t>
            </a:r>
            <a:r>
              <a:rPr lang="en-US" sz="1600" dirty="0"/>
              <a:t>institution </a:t>
            </a:r>
            <a:r>
              <a:rPr lang="en-US" sz="1600" b="1" dirty="0"/>
              <a:t>regularly reviews institutional policies, procedures, and publications </a:t>
            </a:r>
            <a:r>
              <a:rPr lang="en-US" sz="1600" dirty="0"/>
              <a:t>to assure integrity in all representations of its mission, programs, and services</a:t>
            </a:r>
            <a:r>
              <a:rPr lang="en-US" sz="1600" dirty="0" smtClean="0"/>
              <a:t>.</a:t>
            </a:r>
          </a:p>
          <a:p>
            <a:pPr marL="1588" lvl="1" indent="0">
              <a:spcBef>
                <a:spcPts val="0"/>
              </a:spcBef>
              <a:buNone/>
            </a:pPr>
            <a:endParaRPr lang="en-US" sz="1200" dirty="0"/>
          </a:p>
          <a:p>
            <a:pPr marL="1588" lvl="1" indent="0">
              <a:spcBef>
                <a:spcPts val="0"/>
              </a:spcBef>
              <a:buNone/>
            </a:pPr>
            <a:r>
              <a:rPr lang="en-US" b="1" dirty="0" smtClean="0"/>
              <a:t>IV.A.7</a:t>
            </a:r>
            <a:r>
              <a:rPr lang="en-US" dirty="0" smtClean="0"/>
              <a:t> </a:t>
            </a:r>
            <a:r>
              <a:rPr lang="en-US" i="1" dirty="0" smtClean="0"/>
              <a:t>(Decision-Making Roles &amp; Processes):</a:t>
            </a:r>
          </a:p>
          <a:p>
            <a:pPr marL="1588" lvl="1" indent="0">
              <a:spcBef>
                <a:spcPts val="0"/>
              </a:spcBef>
              <a:buNone/>
            </a:pPr>
            <a:r>
              <a:rPr lang="en-US" sz="1600" dirty="0" smtClean="0"/>
              <a:t>Leadership roles and the institution’s governance and decision-making </a:t>
            </a:r>
            <a:r>
              <a:rPr lang="en-US" sz="1600" b="1" dirty="0" smtClean="0"/>
              <a:t>policies, procedures, and processes are regularly evaluated</a:t>
            </a:r>
            <a:r>
              <a:rPr lang="en-US" sz="1600" dirty="0" smtClean="0"/>
              <a:t> to assure their integrity and effectiveness. The institution widely communicates the results of these evaluations and uses them as the basis for improvement.</a:t>
            </a:r>
            <a:endParaRPr lang="en-US" sz="1600" dirty="0"/>
          </a:p>
          <a:p>
            <a:pPr marL="1588" lvl="1" indent="0">
              <a:spcBef>
                <a:spcPts val="0"/>
              </a:spcBef>
              <a:buNone/>
            </a:pPr>
            <a:endParaRPr lang="en-US" sz="1200" dirty="0"/>
          </a:p>
          <a:p>
            <a:pPr marL="1588" lvl="1" indent="0">
              <a:spcBef>
                <a:spcPts val="0"/>
              </a:spcBef>
              <a:buNone/>
            </a:pPr>
            <a:r>
              <a:rPr lang="en-US" b="1" dirty="0"/>
              <a:t>IV.C.7 </a:t>
            </a:r>
            <a:r>
              <a:rPr lang="en-US" dirty="0"/>
              <a:t>(</a:t>
            </a:r>
            <a:r>
              <a:rPr lang="en-US" i="1" dirty="0"/>
              <a:t>Governing Board</a:t>
            </a:r>
            <a:r>
              <a:rPr lang="en-US" dirty="0"/>
              <a:t>): </a:t>
            </a:r>
            <a:endParaRPr lang="en-US" dirty="0" smtClean="0"/>
          </a:p>
          <a:p>
            <a:pPr marL="1588" lvl="1" indent="0">
              <a:spcBef>
                <a:spcPts val="0"/>
              </a:spcBef>
              <a:buNone/>
            </a:pPr>
            <a:r>
              <a:rPr lang="en-US" sz="1600" dirty="0" smtClean="0"/>
              <a:t>The </a:t>
            </a:r>
            <a:r>
              <a:rPr lang="en-US" sz="1600" dirty="0"/>
              <a:t>governing board acts in a manner consistent with its policies and bylaws. The board </a:t>
            </a:r>
            <a:r>
              <a:rPr lang="en-US" sz="1600" b="1" dirty="0"/>
              <a:t>regularly assesses its policies and bylaws </a:t>
            </a:r>
            <a:r>
              <a:rPr lang="en-US" sz="1600" dirty="0"/>
              <a:t>for their effectiveness in fulfilling the college/district/system mission and revises them as necessary</a:t>
            </a:r>
            <a:r>
              <a:rPr lang="en-US" sz="1600" dirty="0" smtClean="0"/>
              <a:t>.</a:t>
            </a:r>
            <a:endParaRPr lang="en-US" sz="1600" dirty="0"/>
          </a:p>
        </p:txBody>
      </p:sp>
    </p:spTree>
    <p:extLst>
      <p:ext uri="{BB962C8B-B14F-4D97-AF65-F5344CB8AC3E}">
        <p14:creationId xmlns:p14="http://schemas.microsoft.com/office/powerpoint/2010/main" val="15945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Report Out: Group 5</a:t>
            </a:r>
            <a:endParaRPr lang="en-US" b="1" dirty="0"/>
          </a:p>
        </p:txBody>
      </p:sp>
      <p:sp>
        <p:nvSpPr>
          <p:cNvPr id="3" name="Content Placeholder 2"/>
          <p:cNvSpPr>
            <a:spLocks noGrp="1"/>
          </p:cNvSpPr>
          <p:nvPr>
            <p:ph idx="1"/>
          </p:nvPr>
        </p:nvSpPr>
        <p:spPr>
          <a:xfrm>
            <a:off x="628649" y="1369219"/>
            <a:ext cx="8189529" cy="3263504"/>
          </a:xfrm>
        </p:spPr>
        <p:txBody>
          <a:bodyPr>
            <a:noAutofit/>
          </a:bodyPr>
          <a:lstStyle/>
          <a:p>
            <a:pPr marL="1588" lvl="1" indent="0">
              <a:spcBef>
                <a:spcPts val="0"/>
              </a:spcBef>
              <a:buNone/>
            </a:pPr>
            <a:r>
              <a:rPr lang="en-US" b="1" dirty="0" smtClean="0"/>
              <a:t>IV.D.2 </a:t>
            </a:r>
            <a:r>
              <a:rPr lang="en-US" i="1" dirty="0" smtClean="0"/>
              <a:t>(Multi-college Districts/Systems)</a:t>
            </a:r>
            <a:r>
              <a:rPr lang="en-US" b="1" dirty="0" smtClean="0"/>
              <a:t>:</a:t>
            </a:r>
          </a:p>
          <a:p>
            <a:pPr marL="0" lvl="1" indent="0">
              <a:spcBef>
                <a:spcPts val="0"/>
              </a:spcBef>
              <a:buNone/>
            </a:pPr>
            <a:r>
              <a:rPr lang="en-US" sz="1600" dirty="0" smtClean="0"/>
              <a:t>The </a:t>
            </a:r>
            <a:r>
              <a:rPr lang="en-US" sz="1600" dirty="0"/>
              <a:t>district/system CEO </a:t>
            </a:r>
            <a:r>
              <a:rPr lang="en-US" sz="1600" b="1" dirty="0"/>
              <a:t>clearly delineates</a:t>
            </a:r>
            <a:r>
              <a:rPr lang="en-US" sz="1600" dirty="0"/>
              <a:t>, documents, and communicates the operational responsibilities and functions of the district/system from those of the colleges and </a:t>
            </a:r>
            <a:r>
              <a:rPr lang="en-US" sz="1600" b="1" dirty="0"/>
              <a:t>consistently adheres to this delineation</a:t>
            </a:r>
            <a:r>
              <a:rPr lang="en-US" sz="1600" dirty="0"/>
              <a:t> in practice. The district/system CEO ensures that the colleges receive effective and adequate district/system provided services to support the colleges in achieving their missions. Where a district/system has responsibility for resources, allocation of resources, and planning, it is evaluated against the Standards, and its performance is reflected in the accredited status of the institution.</a:t>
            </a:r>
          </a:p>
          <a:p>
            <a:pPr marL="1588" lvl="1" indent="0">
              <a:spcBef>
                <a:spcPts val="0"/>
              </a:spcBef>
              <a:buNone/>
            </a:pPr>
            <a:endParaRPr lang="en-US" sz="1100" dirty="0"/>
          </a:p>
          <a:p>
            <a:pPr marL="1588" lvl="1" indent="0">
              <a:spcBef>
                <a:spcPts val="0"/>
              </a:spcBef>
              <a:buNone/>
            </a:pPr>
            <a:r>
              <a:rPr lang="en-US" sz="1700" b="1" dirty="0" smtClean="0"/>
              <a:t>IV.D.7 </a:t>
            </a:r>
            <a:r>
              <a:rPr lang="en-US" sz="1700" i="1" dirty="0" smtClean="0"/>
              <a:t>(Multi-college Districts/Systems)</a:t>
            </a:r>
            <a:r>
              <a:rPr lang="en-US" sz="1700" b="1" dirty="0" smtClean="0"/>
              <a:t>: </a:t>
            </a:r>
          </a:p>
          <a:p>
            <a:pPr marL="0" lvl="1" indent="0">
              <a:spcBef>
                <a:spcPts val="0"/>
              </a:spcBef>
              <a:buNone/>
            </a:pPr>
            <a:r>
              <a:rPr lang="en-US" sz="1600" dirty="0" smtClean="0"/>
              <a:t>The </a:t>
            </a:r>
            <a:r>
              <a:rPr lang="en-US" sz="1600" dirty="0"/>
              <a:t>district/system CEO </a:t>
            </a:r>
            <a:r>
              <a:rPr lang="en-US" sz="1600" b="1" dirty="0"/>
              <a:t>regularly evaluates </a:t>
            </a:r>
            <a:r>
              <a:rPr lang="en-US" sz="1600" dirty="0"/>
              <a:t>district/system and college role </a:t>
            </a:r>
            <a:r>
              <a:rPr lang="en-US" sz="1600" b="1" dirty="0"/>
              <a:t>delineations, governance and decision-making processes</a:t>
            </a:r>
            <a:r>
              <a:rPr lang="en-US" sz="1600" dirty="0"/>
              <a:t> to assure their integrity and effectiveness in assisting the colleges in meeting educational goals for student achievement and learning. The district/system widely communicates the results of these evaluations and uses them as the basis for improvement</a:t>
            </a:r>
            <a:r>
              <a:rPr lang="en-US" sz="1600" dirty="0" smtClean="0"/>
              <a:t>.</a:t>
            </a:r>
            <a:endParaRPr lang="en-US" sz="1600" dirty="0"/>
          </a:p>
        </p:txBody>
      </p:sp>
    </p:spTree>
    <p:extLst>
      <p:ext uri="{BB962C8B-B14F-4D97-AF65-F5344CB8AC3E}">
        <p14:creationId xmlns:p14="http://schemas.microsoft.com/office/powerpoint/2010/main" val="2093064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Reflection</a:t>
            </a:r>
            <a:endParaRPr lang="en-US" b="1" dirty="0"/>
          </a:p>
        </p:txBody>
      </p:sp>
      <p:sp>
        <p:nvSpPr>
          <p:cNvPr id="3" name="Content Placeholder 2"/>
          <p:cNvSpPr>
            <a:spLocks noGrp="1"/>
          </p:cNvSpPr>
          <p:nvPr>
            <p:ph idx="1"/>
          </p:nvPr>
        </p:nvSpPr>
        <p:spPr/>
        <p:txBody>
          <a:bodyPr>
            <a:normAutofit/>
          </a:bodyPr>
          <a:lstStyle/>
          <a:p>
            <a:pPr marL="685800" lvl="1" indent="-342900">
              <a:buFont typeface="+mj-lt"/>
              <a:buAutoNum type="arabicPeriod"/>
            </a:pPr>
            <a:r>
              <a:rPr lang="en-US" sz="2400" dirty="0" smtClean="0"/>
              <a:t>What are your key takeaways from the activity? </a:t>
            </a:r>
          </a:p>
          <a:p>
            <a:pPr marL="685800" lvl="1" indent="-342900">
              <a:buFont typeface="+mj-lt"/>
              <a:buAutoNum type="arabicPeriod"/>
            </a:pPr>
            <a:r>
              <a:rPr lang="en-US" sz="2400" dirty="0" smtClean="0"/>
              <a:t>What did you find particularly helpful? </a:t>
            </a:r>
          </a:p>
          <a:p>
            <a:pPr marL="685800" lvl="1" indent="-342900">
              <a:buFont typeface="+mj-lt"/>
              <a:buAutoNum type="arabicPeriod"/>
            </a:pPr>
            <a:r>
              <a:rPr lang="en-US" sz="2400" dirty="0" smtClean="0"/>
              <a:t>How can this approach inform your ISER process?</a:t>
            </a:r>
          </a:p>
          <a:p>
            <a:pPr marL="685800" lvl="1" indent="-342900">
              <a:buFont typeface="+mj-lt"/>
              <a:buAutoNum type="arabicPeriod"/>
            </a:pPr>
            <a:r>
              <a:rPr lang="en-US" sz="2400" dirty="0" smtClean="0"/>
              <a:t>What challenges do you anticipate as you get started?</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545" y="3018838"/>
            <a:ext cx="2992910" cy="151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232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3387318"/>
          </a:xfrm>
        </p:spPr>
        <p:txBody>
          <a:bodyPr anchor="ctr">
            <a:normAutofit/>
          </a:bodyPr>
          <a:lstStyle/>
          <a:p>
            <a:pPr algn="ctr"/>
            <a:r>
              <a:rPr lang="en-US" sz="4000" b="1" dirty="0" smtClean="0">
                <a:latin typeface="+mn-lt"/>
              </a:rPr>
              <a:t>Developing the Report &amp; </a:t>
            </a:r>
            <a:br>
              <a:rPr lang="en-US" sz="4000" b="1" dirty="0" smtClean="0">
                <a:latin typeface="+mn-lt"/>
              </a:rPr>
            </a:br>
            <a:r>
              <a:rPr lang="en-US" sz="4000" b="1" dirty="0" smtClean="0">
                <a:latin typeface="+mn-lt"/>
              </a:rPr>
              <a:t>Preparing for Peer Review</a:t>
            </a:r>
            <a:endParaRPr lang="en-US" sz="4000" b="1" dirty="0">
              <a:latin typeface="+mn-lt"/>
            </a:endParaRPr>
          </a:p>
        </p:txBody>
      </p:sp>
    </p:spTree>
    <p:extLst>
      <p:ext uri="{BB962C8B-B14F-4D97-AF65-F5344CB8AC3E}">
        <p14:creationId xmlns:p14="http://schemas.microsoft.com/office/powerpoint/2010/main" val="2078818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Good Practices for Approaching the Report</a:t>
            </a:r>
            <a:endParaRPr lang="en-US" dirty="0"/>
          </a:p>
        </p:txBody>
      </p:sp>
      <p:sp>
        <p:nvSpPr>
          <p:cNvPr id="3" name="Content Placeholder 2"/>
          <p:cNvSpPr>
            <a:spLocks noGrp="1"/>
          </p:cNvSpPr>
          <p:nvPr>
            <p:ph idx="1"/>
          </p:nvPr>
        </p:nvSpPr>
        <p:spPr/>
        <p:txBody>
          <a:bodyPr>
            <a:normAutofit/>
          </a:bodyPr>
          <a:lstStyle/>
          <a:p>
            <a:r>
              <a:rPr lang="en-US" dirty="0"/>
              <a:t>Discuss the Standard, gather the evidence, </a:t>
            </a:r>
            <a:r>
              <a:rPr lang="en-US" b="1" dirty="0"/>
              <a:t>then </a:t>
            </a:r>
            <a:r>
              <a:rPr lang="en-US" dirty="0"/>
              <a:t>write</a:t>
            </a:r>
          </a:p>
          <a:p>
            <a:r>
              <a:rPr lang="en-US" dirty="0" smtClean="0"/>
              <a:t>All required elements are embedded in the ISER template</a:t>
            </a:r>
          </a:p>
          <a:p>
            <a:r>
              <a:rPr lang="en-US" dirty="0" smtClean="0"/>
              <a:t>Keep the narrative clear, direct, and focused – use active voice </a:t>
            </a:r>
          </a:p>
          <a:p>
            <a:r>
              <a:rPr lang="en-US" dirty="0" smtClean="0"/>
              <a:t>Use introductory sections to set the context and tone</a:t>
            </a:r>
          </a:p>
          <a:p>
            <a:r>
              <a:rPr lang="en-US" dirty="0" smtClean="0"/>
              <a:t>Consider assigning ERs 1-5 &amp; Commission Policies to related teams</a:t>
            </a:r>
          </a:p>
          <a:p>
            <a:r>
              <a:rPr lang="en-US" dirty="0" smtClean="0"/>
              <a:t>Format </a:t>
            </a:r>
            <a:r>
              <a:rPr lang="en-US" dirty="0"/>
              <a:t>as an electronic document from the start</a:t>
            </a:r>
          </a:p>
          <a:p>
            <a:r>
              <a:rPr lang="en-US" dirty="0" smtClean="0"/>
              <a:t>“Freeze” evidence from websites in a PDF or screenshot</a:t>
            </a:r>
          </a:p>
          <a:p>
            <a:endParaRPr lang="en-US" dirty="0" smtClean="0"/>
          </a:p>
          <a:p>
            <a:pPr marL="341009" indent="-341009">
              <a:buFont typeface="+mj-lt"/>
              <a:buAutoNum type="arabicPeriod"/>
            </a:pPr>
            <a:endParaRPr lang="en-US" dirty="0"/>
          </a:p>
        </p:txBody>
      </p:sp>
    </p:spTree>
    <p:extLst>
      <p:ext uri="{BB962C8B-B14F-4D97-AF65-F5344CB8AC3E}">
        <p14:creationId xmlns:p14="http://schemas.microsoft.com/office/powerpoint/2010/main" val="104056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Calibri" panose="020F0502020204030204" pitchFamily="34" charset="0"/>
                <a:cs typeface="Calibri" panose="020F0502020204030204" pitchFamily="34" charset="0"/>
              </a:rPr>
              <a:t>Good Practices for Evidence</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endParaRPr lang="en-US" sz="2000" dirty="0" smtClean="0"/>
          </a:p>
          <a:p>
            <a:r>
              <a:rPr lang="en-US" sz="2000" dirty="0" smtClean="0"/>
              <a:t>Gather your evidence </a:t>
            </a:r>
            <a:r>
              <a:rPr lang="en-US" sz="2000" i="1" dirty="0" smtClean="0"/>
              <a:t>before </a:t>
            </a:r>
            <a:r>
              <a:rPr lang="en-US" sz="2000" dirty="0" smtClean="0"/>
              <a:t>you begin writing</a:t>
            </a:r>
            <a:endParaRPr lang="en-US" sz="2000" i="1" dirty="0" smtClean="0"/>
          </a:p>
          <a:p>
            <a:r>
              <a:rPr lang="en-US" sz="2000" dirty="0"/>
              <a:t>More evidence is not necessarily </a:t>
            </a:r>
            <a:r>
              <a:rPr lang="en-US" sz="2000" dirty="0" smtClean="0"/>
              <a:t>better</a:t>
            </a:r>
          </a:p>
          <a:p>
            <a:r>
              <a:rPr lang="en-US" sz="2000" dirty="0" smtClean="0"/>
              <a:t>Provide representative samples showing results of institutional processes</a:t>
            </a:r>
          </a:p>
          <a:p>
            <a:r>
              <a:rPr lang="en-US" sz="2000" dirty="0" smtClean="0"/>
              <a:t>Use evidence to demonstrate how processes/cycles are institutionalized</a:t>
            </a:r>
          </a:p>
          <a:p>
            <a:r>
              <a:rPr lang="en-US" sz="2000" dirty="0" smtClean="0"/>
              <a:t>Call out relevant sections of large documents (highlights, excerpts, etc.)</a:t>
            </a:r>
          </a:p>
          <a:p>
            <a:r>
              <a:rPr lang="en-US" sz="2000" dirty="0" smtClean="0"/>
              <a:t>Compare your evidence with suggestions in </a:t>
            </a:r>
            <a:r>
              <a:rPr lang="en-US" sz="2000" i="1" dirty="0" smtClean="0"/>
              <a:t>Guide to Self-Evaluation</a:t>
            </a:r>
          </a:p>
        </p:txBody>
      </p:sp>
    </p:spTree>
    <p:extLst>
      <p:ext uri="{BB962C8B-B14F-4D97-AF65-F5344CB8AC3E}">
        <p14:creationId xmlns:p14="http://schemas.microsoft.com/office/powerpoint/2010/main" val="91632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Structure </a:t>
            </a:r>
            <a:r>
              <a:rPr lang="en-US" dirty="0" smtClean="0"/>
              <a:t>for Analysis of Standards</a:t>
            </a:r>
            <a:endParaRPr lang="en-US" b="1" dirty="0"/>
          </a:p>
        </p:txBody>
      </p:sp>
      <p:sp>
        <p:nvSpPr>
          <p:cNvPr id="3" name="Content Placeholder 2"/>
          <p:cNvSpPr>
            <a:spLocks noGrp="1"/>
          </p:cNvSpPr>
          <p:nvPr>
            <p:ph idx="1"/>
          </p:nvPr>
        </p:nvSpPr>
        <p:spPr/>
        <p:txBody>
          <a:bodyPr>
            <a:normAutofit/>
          </a:bodyPr>
          <a:lstStyle/>
          <a:p>
            <a:pPr marL="0" indent="0">
              <a:spcBef>
                <a:spcPts val="1200"/>
              </a:spcBef>
              <a:buNone/>
            </a:pPr>
            <a:r>
              <a:rPr lang="en-US" sz="2400" b="1" dirty="0"/>
              <a:t>Evidence of Meeting the Standard</a:t>
            </a:r>
          </a:p>
          <a:p>
            <a:pPr lvl="1"/>
            <a:r>
              <a:rPr lang="en-US" dirty="0" smtClean="0"/>
              <a:t>Indicates </a:t>
            </a:r>
            <a:r>
              <a:rPr lang="en-US" b="1" dirty="0" smtClean="0"/>
              <a:t>WHAT</a:t>
            </a:r>
            <a:r>
              <a:rPr lang="en-US" dirty="0" smtClean="0"/>
              <a:t> specific evidence demonstrates alignment with the Standard</a:t>
            </a:r>
          </a:p>
          <a:p>
            <a:pPr marL="0" indent="0">
              <a:spcBef>
                <a:spcPts val="1200"/>
              </a:spcBef>
              <a:buNone/>
            </a:pPr>
            <a:r>
              <a:rPr lang="en-US" sz="2400" b="1" dirty="0" smtClean="0"/>
              <a:t>Analysis </a:t>
            </a:r>
            <a:r>
              <a:rPr lang="en-US" sz="2400" b="1" dirty="0"/>
              <a:t>and Evaluation</a:t>
            </a:r>
          </a:p>
          <a:p>
            <a:pPr lvl="1"/>
            <a:r>
              <a:rPr lang="en-US" dirty="0" smtClean="0"/>
              <a:t>Analyzes </a:t>
            </a:r>
            <a:r>
              <a:rPr lang="en-US" b="1" dirty="0"/>
              <a:t>HOW </a:t>
            </a:r>
            <a:r>
              <a:rPr lang="en-US" dirty="0"/>
              <a:t>the evidence demonstrates </a:t>
            </a:r>
            <a:r>
              <a:rPr lang="en-US" dirty="0" smtClean="0"/>
              <a:t>alignment with the Standard</a:t>
            </a:r>
            <a:endParaRPr lang="en-US" dirty="0"/>
          </a:p>
          <a:p>
            <a:pPr lvl="1"/>
            <a:r>
              <a:rPr lang="en-US" dirty="0" smtClean="0"/>
              <a:t>Evaluates </a:t>
            </a:r>
            <a:r>
              <a:rPr lang="en-US" dirty="0"/>
              <a:t>the effectiveness of the policy, procedure, or </a:t>
            </a:r>
            <a:r>
              <a:rPr lang="en-US" dirty="0" smtClean="0"/>
              <a:t>practice, if needed </a:t>
            </a:r>
            <a:endParaRPr lang="en-US" sz="2400" b="1" dirty="0" smtClean="0"/>
          </a:p>
          <a:p>
            <a:pPr marL="0" indent="0">
              <a:spcBef>
                <a:spcPts val="1200"/>
              </a:spcBef>
              <a:buNone/>
            </a:pPr>
            <a:r>
              <a:rPr lang="en-US" sz="2400" b="1" dirty="0" smtClean="0"/>
              <a:t>Conclusions on Standard X (at the end of each section)</a:t>
            </a:r>
            <a:endParaRPr lang="en-US" sz="2400" b="1" dirty="0"/>
          </a:p>
          <a:p>
            <a:pPr lvl="1"/>
            <a:r>
              <a:rPr lang="en-US" dirty="0" smtClean="0"/>
              <a:t>Summarizes </a:t>
            </a:r>
            <a:r>
              <a:rPr lang="en-US" dirty="0"/>
              <a:t>the effectiveness of the College’s efforts </a:t>
            </a:r>
            <a:r>
              <a:rPr lang="en-US" dirty="0" smtClean="0"/>
              <a:t>towards Standard</a:t>
            </a:r>
            <a:endParaRPr lang="en-US" dirty="0"/>
          </a:p>
          <a:p>
            <a:pPr lvl="1"/>
            <a:r>
              <a:rPr lang="en-US" dirty="0" smtClean="0"/>
              <a:t>Includes improvements the College determines would strengthen alignment</a:t>
            </a:r>
            <a:endParaRPr lang="en-US" dirty="0"/>
          </a:p>
          <a:p>
            <a:endParaRPr lang="en-US" dirty="0"/>
          </a:p>
        </p:txBody>
      </p:sp>
    </p:spTree>
    <p:extLst>
      <p:ext uri="{BB962C8B-B14F-4D97-AF65-F5344CB8AC3E}">
        <p14:creationId xmlns:p14="http://schemas.microsoft.com/office/powerpoint/2010/main" val="18013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Improvement Plans and the QFE</a:t>
            </a:r>
          </a:p>
        </p:txBody>
      </p:sp>
      <p:sp>
        <p:nvSpPr>
          <p:cNvPr id="3" name="Content Placeholder 2"/>
          <p:cNvSpPr>
            <a:spLocks noGrp="1"/>
          </p:cNvSpPr>
          <p:nvPr>
            <p:ph idx="1"/>
          </p:nvPr>
        </p:nvSpPr>
        <p:spPr/>
        <p:txBody>
          <a:bodyPr>
            <a:normAutofit/>
          </a:bodyPr>
          <a:lstStyle/>
          <a:p>
            <a:pPr marL="0" indent="0">
              <a:buNone/>
            </a:pPr>
            <a:r>
              <a:rPr lang="en-US" b="1" dirty="0"/>
              <a:t>Self-Identified </a:t>
            </a:r>
            <a:r>
              <a:rPr lang="en-US" b="1" dirty="0" smtClean="0"/>
              <a:t>Improvement Plans (i.e., planning agendas) </a:t>
            </a:r>
          </a:p>
          <a:p>
            <a:pPr lvl="1"/>
            <a:r>
              <a:rPr lang="en-US" dirty="0" smtClean="0"/>
              <a:t>Plans to strengthen alignment to specific standards</a:t>
            </a:r>
          </a:p>
          <a:p>
            <a:pPr lvl="1"/>
            <a:r>
              <a:rPr lang="en-US" dirty="0" smtClean="0"/>
              <a:t>Connected to specific Standards or across multiple Standards</a:t>
            </a:r>
          </a:p>
          <a:p>
            <a:pPr lvl="1"/>
            <a:r>
              <a:rPr lang="en-US" dirty="0" smtClean="0"/>
              <a:t>Report on progress in the Midterm Report</a:t>
            </a:r>
            <a:endParaRPr lang="en-US" dirty="0"/>
          </a:p>
          <a:p>
            <a:pPr marL="0" indent="0">
              <a:buNone/>
            </a:pPr>
            <a:endParaRPr lang="en-US" b="1" dirty="0" smtClean="0"/>
          </a:p>
          <a:p>
            <a:pPr marL="0" indent="0">
              <a:buNone/>
            </a:pPr>
            <a:r>
              <a:rPr lang="en-US" b="1" dirty="0" smtClean="0"/>
              <a:t>Quality </a:t>
            </a:r>
            <a:r>
              <a:rPr lang="en-US" b="1" dirty="0"/>
              <a:t>Focus Essay (QFE)</a:t>
            </a:r>
          </a:p>
          <a:p>
            <a:pPr lvl="1"/>
            <a:r>
              <a:rPr lang="en-US" dirty="0" smtClean="0"/>
              <a:t>Long-term plans </a:t>
            </a:r>
            <a:r>
              <a:rPr lang="en-US" dirty="0"/>
              <a:t>to </a:t>
            </a:r>
            <a:r>
              <a:rPr lang="en-US" b="1" i="1" dirty="0">
                <a:solidFill>
                  <a:srgbClr val="9A2626"/>
                </a:solidFill>
              </a:rPr>
              <a:t>improve student learning and achievement</a:t>
            </a:r>
          </a:p>
          <a:p>
            <a:pPr lvl="1"/>
            <a:r>
              <a:rPr lang="en-US" dirty="0" smtClean="0"/>
              <a:t>Include measurable and achievable outcomes, timeline, responsible parties</a:t>
            </a:r>
            <a:endParaRPr lang="en-US" dirty="0"/>
          </a:p>
          <a:p>
            <a:pPr lvl="1"/>
            <a:r>
              <a:rPr lang="en-US" dirty="0" smtClean="0"/>
              <a:t>Report on results in the Midterm Report</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4008042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Helpful Resources on the ACCJC Website</a:t>
            </a:r>
            <a:endParaRPr lang="en-US" b="1" dirty="0"/>
          </a:p>
        </p:txBody>
      </p:sp>
      <p:sp>
        <p:nvSpPr>
          <p:cNvPr id="3" name="Content Placeholder 2"/>
          <p:cNvSpPr>
            <a:spLocks noGrp="1"/>
          </p:cNvSpPr>
          <p:nvPr>
            <p:ph idx="1"/>
          </p:nvPr>
        </p:nvSpPr>
        <p:spPr/>
        <p:txBody>
          <a:bodyPr>
            <a:normAutofit/>
          </a:bodyPr>
          <a:lstStyle/>
          <a:p>
            <a:r>
              <a:rPr lang="en-US" dirty="0" smtClean="0"/>
              <a:t>ACCJC </a:t>
            </a:r>
            <a:r>
              <a:rPr lang="en-US" dirty="0"/>
              <a:t>Standards and Eligibility Requirements</a:t>
            </a:r>
          </a:p>
          <a:p>
            <a:r>
              <a:rPr lang="en-US" i="1" dirty="0">
                <a:solidFill>
                  <a:srgbClr val="C00000"/>
                </a:solidFill>
              </a:rPr>
              <a:t>Guide to Institutional Self Evaluation, Improvement, and Peer Review</a:t>
            </a:r>
            <a:r>
              <a:rPr lang="en-US" dirty="0">
                <a:solidFill>
                  <a:srgbClr val="C00000"/>
                </a:solidFill>
              </a:rPr>
              <a:t> </a:t>
            </a:r>
          </a:p>
          <a:p>
            <a:r>
              <a:rPr lang="en-US" dirty="0" smtClean="0">
                <a:solidFill>
                  <a:srgbClr val="C00000"/>
                </a:solidFill>
              </a:rPr>
              <a:t>ISER Template</a:t>
            </a:r>
            <a:endParaRPr lang="en-US" dirty="0">
              <a:solidFill>
                <a:srgbClr val="C00000"/>
              </a:solidFill>
            </a:endParaRPr>
          </a:p>
          <a:p>
            <a:r>
              <a:rPr lang="en-US" dirty="0" smtClean="0"/>
              <a:t>ACCJC </a:t>
            </a:r>
            <a:r>
              <a:rPr lang="en-US" dirty="0"/>
              <a:t>Policies</a:t>
            </a:r>
          </a:p>
          <a:p>
            <a:r>
              <a:rPr lang="en-US" dirty="0" smtClean="0"/>
              <a:t>“Policy Checklist” (</a:t>
            </a:r>
            <a:r>
              <a:rPr lang="en-US" dirty="0"/>
              <a:t>used by peer review </a:t>
            </a:r>
            <a:r>
              <a:rPr lang="en-US" dirty="0" smtClean="0"/>
              <a:t>teams; see </a:t>
            </a:r>
            <a:r>
              <a:rPr lang="en-US" i="1" dirty="0" smtClean="0"/>
              <a:t>Guide, </a:t>
            </a:r>
            <a:r>
              <a:rPr lang="en-US" dirty="0" smtClean="0"/>
              <a:t>Appendix C)</a:t>
            </a:r>
            <a:endParaRPr lang="en-US" dirty="0"/>
          </a:p>
          <a:p>
            <a:r>
              <a:rPr lang="en-US" dirty="0" smtClean="0"/>
              <a:t>Distance Education Protocol</a:t>
            </a:r>
            <a:endParaRPr lang="en-US" dirty="0"/>
          </a:p>
          <a:p>
            <a:endParaRPr lang="en-US" dirty="0"/>
          </a:p>
          <a:p>
            <a:pPr lvl="1"/>
            <a:endParaRPr lang="en-US" dirty="0"/>
          </a:p>
        </p:txBody>
      </p:sp>
    </p:spTree>
    <p:extLst>
      <p:ext uri="{BB962C8B-B14F-4D97-AF65-F5344CB8AC3E}">
        <p14:creationId xmlns:p14="http://schemas.microsoft.com/office/powerpoint/2010/main" val="1540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Learning Outcomes for Today’s Training</a:t>
            </a:r>
            <a:endParaRPr lang="en-US" b="1" dirty="0"/>
          </a:p>
        </p:txBody>
      </p:sp>
      <p:sp>
        <p:nvSpPr>
          <p:cNvPr id="3" name="Content Placeholder 2"/>
          <p:cNvSpPr>
            <a:spLocks noGrp="1"/>
          </p:cNvSpPr>
          <p:nvPr>
            <p:ph idx="1"/>
          </p:nvPr>
        </p:nvSpPr>
        <p:spPr/>
        <p:txBody>
          <a:bodyPr>
            <a:noAutofit/>
          </a:bodyPr>
          <a:lstStyle/>
          <a:p>
            <a:pPr marL="0" lvl="0" indent="0">
              <a:buNone/>
            </a:pPr>
            <a:endParaRPr lang="en-US" sz="2200" b="1" dirty="0" smtClean="0"/>
          </a:p>
          <a:p>
            <a:pPr lvl="0"/>
            <a:r>
              <a:rPr lang="en-US" sz="2200" b="1" dirty="0" smtClean="0"/>
              <a:t>Understand </a:t>
            </a:r>
            <a:r>
              <a:rPr lang="en-US" sz="2200" b="1" dirty="0"/>
              <a:t>the </a:t>
            </a:r>
            <a:r>
              <a:rPr lang="en-US" sz="2200" b="1" dirty="0" smtClean="0"/>
              <a:t>ISER in context</a:t>
            </a:r>
            <a:r>
              <a:rPr lang="en-US" sz="2200" dirty="0" smtClean="0"/>
              <a:t> of the accreditation process</a:t>
            </a:r>
            <a:endParaRPr lang="en-US" sz="2200" dirty="0"/>
          </a:p>
          <a:p>
            <a:r>
              <a:rPr lang="en-US" sz="2200" b="1" dirty="0" smtClean="0"/>
              <a:t>Engage in </a:t>
            </a:r>
            <a:r>
              <a:rPr lang="en-US" sz="2200" b="1" dirty="0"/>
              <a:t>the self-evaluation process as an opportunity</a:t>
            </a:r>
            <a:r>
              <a:rPr lang="en-US" sz="2200" dirty="0"/>
              <a:t> to document and establish goals for continuous improvement</a:t>
            </a:r>
          </a:p>
          <a:p>
            <a:pPr lvl="0"/>
            <a:r>
              <a:rPr lang="en-US" sz="2200" b="1" dirty="0" smtClean="0"/>
              <a:t>Interpret Standards and apply them</a:t>
            </a:r>
            <a:r>
              <a:rPr lang="en-US" sz="2200" dirty="0" smtClean="0"/>
              <a:t> to your College/District policies </a:t>
            </a:r>
            <a:r>
              <a:rPr lang="en-US" sz="2200" dirty="0"/>
              <a:t>and practices</a:t>
            </a:r>
          </a:p>
          <a:p>
            <a:r>
              <a:rPr lang="en-US" sz="2200" b="1" dirty="0" smtClean="0"/>
              <a:t>Write a concise</a:t>
            </a:r>
            <a:r>
              <a:rPr lang="en-US" sz="2200" b="1" dirty="0"/>
              <a:t>, clear, and evidence-based ISER</a:t>
            </a:r>
            <a:r>
              <a:rPr lang="en-US" sz="2200" dirty="0"/>
              <a:t> </a:t>
            </a:r>
            <a:endParaRPr lang="en-US" sz="2200" dirty="0" smtClean="0"/>
          </a:p>
          <a:p>
            <a:pPr lvl="0"/>
            <a:endParaRPr lang="en-US" sz="2200" dirty="0"/>
          </a:p>
        </p:txBody>
      </p:sp>
    </p:spTree>
    <p:extLst>
      <p:ext uri="{BB962C8B-B14F-4D97-AF65-F5344CB8AC3E}">
        <p14:creationId xmlns:p14="http://schemas.microsoft.com/office/powerpoint/2010/main" val="1182267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Heads Up: Federal-Level Changes to DE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From the US </a:t>
            </a:r>
            <a:r>
              <a:rPr lang="en-US" sz="2400" dirty="0" err="1" smtClean="0"/>
              <a:t>Dept</a:t>
            </a:r>
            <a:r>
              <a:rPr lang="en-US" sz="2400" dirty="0" smtClean="0"/>
              <a:t> of Education (ED), Sept 2020</a:t>
            </a:r>
          </a:p>
          <a:p>
            <a:pPr lvl="1"/>
            <a:r>
              <a:rPr lang="en-US" dirty="0" smtClean="0"/>
              <a:t>Final rule re: Distance </a:t>
            </a:r>
            <a:r>
              <a:rPr lang="en-US" dirty="0"/>
              <a:t>Education </a:t>
            </a:r>
            <a:r>
              <a:rPr lang="en-US" dirty="0" smtClean="0"/>
              <a:t>&amp; </a:t>
            </a:r>
            <a:r>
              <a:rPr lang="en-US" dirty="0"/>
              <a:t>Innovation under the Higher Education Act </a:t>
            </a:r>
            <a:endParaRPr lang="en-US" dirty="0" smtClean="0"/>
          </a:p>
          <a:p>
            <a:pPr marL="342900" lvl="1" indent="0">
              <a:buNone/>
            </a:pPr>
            <a:endParaRPr lang="en-US" sz="1700" b="1" dirty="0" smtClean="0"/>
          </a:p>
          <a:p>
            <a:pPr marL="342900" lvl="1" indent="0">
              <a:buNone/>
            </a:pPr>
            <a:r>
              <a:rPr lang="en-US" sz="1700" b="1" dirty="0" smtClean="0"/>
              <a:t>Changes: </a:t>
            </a:r>
          </a:p>
          <a:p>
            <a:pPr lvl="1"/>
            <a:r>
              <a:rPr lang="en-US" dirty="0" smtClean="0"/>
              <a:t>Modifies definitions for distance education and correspondence education</a:t>
            </a:r>
          </a:p>
          <a:p>
            <a:pPr lvl="1"/>
            <a:r>
              <a:rPr lang="en-US" dirty="0" smtClean="0"/>
              <a:t>Defines substantive interaction</a:t>
            </a:r>
          </a:p>
          <a:p>
            <a:pPr lvl="1"/>
            <a:r>
              <a:rPr lang="en-US" dirty="0" smtClean="0"/>
              <a:t>Other issues, e.g., direct assessment, academic attendance, clock hour</a:t>
            </a:r>
          </a:p>
          <a:p>
            <a:pPr marL="342900" lvl="1" indent="0">
              <a:buNone/>
            </a:pPr>
            <a:endParaRPr lang="en-US" dirty="0" smtClean="0"/>
          </a:p>
          <a:p>
            <a:pPr marL="342900" lvl="1" indent="0">
              <a:buNone/>
            </a:pPr>
            <a:r>
              <a:rPr lang="en-US" sz="1700" b="1" dirty="0"/>
              <a:t>ACCJC policy revisions in progress</a:t>
            </a:r>
          </a:p>
          <a:p>
            <a:pPr lvl="1"/>
            <a:r>
              <a:rPr lang="en-US" dirty="0" smtClean="0"/>
              <a:t>Public Comment and 2</a:t>
            </a:r>
            <a:r>
              <a:rPr lang="en-US" baseline="30000" dirty="0" smtClean="0"/>
              <a:t>nd</a:t>
            </a:r>
            <a:r>
              <a:rPr lang="en-US" dirty="0" smtClean="0"/>
              <a:t> Read, June 2021</a:t>
            </a:r>
          </a:p>
        </p:txBody>
      </p:sp>
    </p:spTree>
    <p:extLst>
      <p:ext uri="{BB962C8B-B14F-4D97-AF65-F5344CB8AC3E}">
        <p14:creationId xmlns:p14="http://schemas.microsoft.com/office/powerpoint/2010/main" val="2989232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Next Steps</a:t>
            </a:r>
            <a:endParaRPr lang="en-US" b="1" dirty="0"/>
          </a:p>
        </p:txBody>
      </p:sp>
      <p:pic>
        <p:nvPicPr>
          <p:cNvPr id="102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2713"/>
          <a:stretch/>
        </p:blipFill>
        <p:spPr bwMode="auto">
          <a:xfrm>
            <a:off x="5891513" y="1410781"/>
            <a:ext cx="2744711" cy="212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Autofit/>
          </a:bodyPr>
          <a:lstStyle/>
          <a:p>
            <a:pPr marL="0" indent="0">
              <a:buNone/>
            </a:pPr>
            <a:r>
              <a:rPr lang="en-US" sz="2400" b="1" dirty="0" smtClean="0"/>
              <a:t>Now:			</a:t>
            </a:r>
            <a:r>
              <a:rPr lang="en-US" sz="2400" dirty="0" smtClean="0"/>
              <a:t>ISER development</a:t>
            </a:r>
          </a:p>
          <a:p>
            <a:pPr marL="0" indent="0">
              <a:buNone/>
            </a:pPr>
            <a:r>
              <a:rPr lang="en-US" sz="2400" b="1" dirty="0" smtClean="0"/>
              <a:t>Spring 2023: 	</a:t>
            </a:r>
            <a:r>
              <a:rPr lang="en-US" sz="2400" dirty="0" smtClean="0"/>
              <a:t>Team ISER Review </a:t>
            </a:r>
          </a:p>
          <a:p>
            <a:pPr marL="2060575" indent="0">
              <a:spcBef>
                <a:spcPts val="0"/>
              </a:spcBef>
              <a:buNone/>
            </a:pPr>
            <a:r>
              <a:rPr lang="en-US" sz="1800" i="1" dirty="0" smtClean="0"/>
              <a:t>Core Inquiries Identified</a:t>
            </a:r>
          </a:p>
          <a:p>
            <a:pPr marL="0" indent="0">
              <a:spcBef>
                <a:spcPts val="1200"/>
              </a:spcBef>
              <a:buNone/>
            </a:pPr>
            <a:r>
              <a:rPr lang="en-US" sz="2400" b="1" dirty="0" smtClean="0"/>
              <a:t>Fall 2023: </a:t>
            </a:r>
            <a:r>
              <a:rPr lang="en-US" sz="2400" dirty="0" smtClean="0"/>
              <a:t>		Focused Site Visit</a:t>
            </a:r>
          </a:p>
          <a:p>
            <a:pPr marL="2060575" indent="0">
              <a:spcBef>
                <a:spcPts val="0"/>
              </a:spcBef>
              <a:buNone/>
            </a:pPr>
            <a:r>
              <a:rPr lang="en-US" sz="1800" i="1" dirty="0" smtClean="0"/>
              <a:t>Core Inquiries Validated</a:t>
            </a:r>
          </a:p>
          <a:p>
            <a:pPr marL="0" indent="0">
              <a:buNone/>
            </a:pPr>
            <a:r>
              <a:rPr lang="en-US" sz="2400" b="1" dirty="0" smtClean="0"/>
              <a:t>Jan 2024:</a:t>
            </a:r>
            <a:r>
              <a:rPr lang="en-US" sz="2400" dirty="0" smtClean="0"/>
              <a:t> 		Commission decision</a:t>
            </a:r>
          </a:p>
          <a:p>
            <a:pPr marL="0" indent="0">
              <a:buNone/>
            </a:pPr>
            <a:endParaRPr lang="en-US" sz="2400" b="1" dirty="0" smtClean="0"/>
          </a:p>
          <a:p>
            <a:pPr marL="0" indent="0">
              <a:buNone/>
            </a:pPr>
            <a:r>
              <a:rPr lang="en-US" sz="2400" b="1" dirty="0" smtClean="0"/>
              <a:t>Throughout the process:</a:t>
            </a:r>
            <a:r>
              <a:rPr lang="en-US" sz="2400" dirty="0" smtClean="0"/>
              <a:t>  ACCJC training &amp; support</a:t>
            </a:r>
          </a:p>
          <a:p>
            <a:endParaRPr lang="en-US" sz="2400" dirty="0"/>
          </a:p>
          <a:p>
            <a:pPr marL="0" indent="0">
              <a:buNone/>
            </a:pPr>
            <a:endParaRPr lang="en-US" dirty="0"/>
          </a:p>
          <a:p>
            <a:pPr lvl="2"/>
            <a:endParaRPr lang="en-US" dirty="0"/>
          </a:p>
        </p:txBody>
      </p:sp>
    </p:spTree>
    <p:extLst>
      <p:ext uri="{BB962C8B-B14F-4D97-AF65-F5344CB8AC3E}">
        <p14:creationId xmlns:p14="http://schemas.microsoft.com/office/powerpoint/2010/main" val="584502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628650" y="820341"/>
            <a:ext cx="7886700" cy="447675"/>
          </a:xfrm>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dk1"/>
              </a:buClr>
              <a:buSzPts val="3959"/>
            </a:pPr>
            <a:r>
              <a:rPr lang="en-US" sz="3200" b="1" dirty="0">
                <a:latin typeface="+mn-lt"/>
              </a:rPr>
              <a:t>Reviewing the College </a:t>
            </a:r>
            <a:r>
              <a:rPr lang="en-US" sz="3200" b="1" dirty="0" smtClean="0">
                <a:latin typeface="+mn-lt"/>
              </a:rPr>
              <a:t>and ACCJC </a:t>
            </a:r>
            <a:r>
              <a:rPr lang="en-US" sz="3200" b="1" dirty="0">
                <a:latin typeface="+mn-lt"/>
              </a:rPr>
              <a:t>Core Values</a:t>
            </a:r>
            <a:endParaRPr sz="3200" b="1" dirty="0">
              <a:latin typeface="+mn-lt"/>
              <a:cs typeface="Calibri" panose="020F0502020204030204" pitchFamily="34" charset="0"/>
            </a:endParaRPr>
          </a:p>
        </p:txBody>
      </p:sp>
      <p:sp>
        <p:nvSpPr>
          <p:cNvPr id="188" name="Google Shape;188;p35"/>
          <p:cNvSpPr txBox="1">
            <a:spLocks noGrp="1"/>
          </p:cNvSpPr>
          <p:nvPr>
            <p:ph type="body" idx="1"/>
          </p:nvPr>
        </p:nvSpPr>
        <p:spPr>
          <a:xfrm>
            <a:off x="628650" y="1222255"/>
            <a:ext cx="7886700" cy="3263504"/>
          </a:xfrm>
          <a:prstGeom prst="rect">
            <a:avLst/>
          </a:prstGeom>
          <a:noFill/>
          <a:ln>
            <a:noFill/>
          </a:ln>
        </p:spPr>
        <p:txBody>
          <a:bodyPr spcFirstLastPara="1" vert="horz" wrap="square" lIns="68569" tIns="34275" rIns="68569" bIns="34275" rtlCol="0" anchor="t" anchorCtr="0">
            <a:noAutofit/>
          </a:bodyPr>
          <a:lstStyle/>
          <a:p>
            <a:pPr indent="-342900">
              <a:buSzPts val="2800"/>
              <a:buFont typeface="Wingdings" pitchFamily="2" charset="2"/>
              <a:buChar char="§"/>
            </a:pPr>
            <a:r>
              <a:rPr lang="en-US" dirty="0"/>
              <a:t>Peer: collegial, co-equal, collaborative, cordial </a:t>
            </a:r>
          </a:p>
          <a:p>
            <a:pPr indent="-342900">
              <a:buClr>
                <a:schemeClr val="dk1"/>
              </a:buClr>
              <a:buSzPts val="2800"/>
              <a:buFont typeface="Wingdings" pitchFamily="2" charset="2"/>
              <a:buChar char="§"/>
            </a:pPr>
            <a:r>
              <a:rPr lang="en-US" dirty="0"/>
              <a:t>Appreciative inquiry:</a:t>
            </a:r>
          </a:p>
          <a:p>
            <a:pPr marL="600075" lvl="1">
              <a:spcBef>
                <a:spcPts val="750"/>
              </a:spcBef>
              <a:buSzPts val="2800"/>
              <a:buFont typeface="Wingdings" pitchFamily="2" charset="2"/>
              <a:buChar char="ü"/>
            </a:pPr>
            <a:r>
              <a:rPr lang="en-US" dirty="0"/>
              <a:t>trust their expertise </a:t>
            </a:r>
          </a:p>
          <a:p>
            <a:pPr marL="600075" lvl="1">
              <a:spcBef>
                <a:spcPts val="750"/>
              </a:spcBef>
              <a:buSzPts val="2800"/>
              <a:buFont typeface="Wingdings" pitchFamily="2" charset="2"/>
              <a:buChar char="ü"/>
            </a:pPr>
            <a:r>
              <a:rPr lang="en-US" dirty="0"/>
              <a:t>lead with assumptions of success</a:t>
            </a:r>
          </a:p>
          <a:p>
            <a:pPr marL="600075" lvl="1">
              <a:spcBef>
                <a:spcPts val="750"/>
              </a:spcBef>
              <a:buSzPts val="2800"/>
              <a:buFont typeface="Wingdings" pitchFamily="2" charset="2"/>
              <a:buChar char="ü"/>
            </a:pPr>
            <a:r>
              <a:rPr lang="en-US" dirty="0"/>
              <a:t>apply your expertise in search of best practices</a:t>
            </a:r>
          </a:p>
          <a:p>
            <a:pPr marL="600075" lvl="1">
              <a:spcBef>
                <a:spcPts val="750"/>
              </a:spcBef>
              <a:buSzPts val="2800"/>
              <a:buFont typeface="Wingdings" pitchFamily="2" charset="2"/>
              <a:buChar char="ü"/>
            </a:pPr>
            <a:r>
              <a:rPr lang="en-US" dirty="0"/>
              <a:t>identify alignment with Standards</a:t>
            </a:r>
          </a:p>
          <a:p>
            <a:pPr marL="600075" lvl="1">
              <a:spcBef>
                <a:spcPts val="750"/>
              </a:spcBef>
              <a:buSzPts val="2800"/>
              <a:buFont typeface="Wingdings" pitchFamily="2" charset="2"/>
              <a:buChar char="ü"/>
            </a:pPr>
            <a:r>
              <a:rPr lang="en-US" dirty="0"/>
              <a:t>identify areas for improvement or compliance</a:t>
            </a:r>
            <a:endParaRPr dirty="0"/>
          </a:p>
          <a:p>
            <a:pPr indent="-342900">
              <a:buClr>
                <a:schemeClr val="dk1"/>
              </a:buClr>
              <a:buSzPts val="2800"/>
              <a:buFont typeface="Wingdings" pitchFamily="2" charset="2"/>
              <a:buChar char="§"/>
            </a:pPr>
            <a:r>
              <a:rPr lang="en-US" dirty="0"/>
              <a:t>Triangulate consistency of information </a:t>
            </a:r>
            <a:endParaRPr dirty="0"/>
          </a:p>
          <a:p>
            <a:pPr indent="-342900">
              <a:buClr>
                <a:schemeClr val="dk1"/>
              </a:buClr>
              <a:buSzPts val="2800"/>
              <a:buFont typeface="Wingdings" pitchFamily="2" charset="2"/>
              <a:buChar char="§"/>
            </a:pPr>
            <a:r>
              <a:rPr lang="en-US" b="1" dirty="0">
                <a:solidFill>
                  <a:srgbClr val="C00000"/>
                </a:solidFill>
              </a:rPr>
              <a:t>Trust. Respect. Appreciate</a:t>
            </a:r>
            <a:r>
              <a:rPr lang="en-US" dirty="0">
                <a:solidFill>
                  <a:srgbClr val="C00000"/>
                </a:solidFill>
              </a:rPr>
              <a:t>.</a:t>
            </a:r>
            <a:endParaRPr dirty="0">
              <a:solidFill>
                <a:srgbClr val="C00000"/>
              </a:solidFill>
            </a:endParaRPr>
          </a:p>
        </p:txBody>
      </p:sp>
      <p:sp>
        <p:nvSpPr>
          <p:cNvPr id="5" name="TextBox 4"/>
          <p:cNvSpPr txBox="1"/>
          <p:nvPr/>
        </p:nvSpPr>
        <p:spPr>
          <a:xfrm>
            <a:off x="4018547" y="4570024"/>
            <a:ext cx="4954003" cy="338554"/>
          </a:xfrm>
          <a:prstGeom prst="homePlate">
            <a:avLst>
              <a:gd name="adj" fmla="val 73455"/>
            </a:avLst>
          </a:prstGeom>
          <a:solidFill>
            <a:srgbClr val="B4CCD6"/>
          </a:solidFill>
        </p:spPr>
        <p:txBody>
          <a:bodyPr wrap="square" rtlCol="0">
            <a:spAutoFit/>
          </a:bodyPr>
          <a:lstStyle/>
          <a:p>
            <a:r>
              <a:rPr lang="en-US" sz="1600" b="1" i="1" dirty="0" smtClean="0"/>
              <a:t>Excerpted from Team Training materials, Spring 2021</a:t>
            </a:r>
            <a:endParaRPr lang="en-US" sz="1600" b="1" i="1" dirty="0"/>
          </a:p>
        </p:txBody>
      </p:sp>
    </p:spTree>
    <p:extLst>
      <p:ext uri="{BB962C8B-B14F-4D97-AF65-F5344CB8AC3E}">
        <p14:creationId xmlns:p14="http://schemas.microsoft.com/office/powerpoint/2010/main" val="1196641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mn-lt"/>
              </a:rPr>
              <a:t>Checking in: Final Thoughts</a:t>
            </a:r>
            <a:endParaRPr lang="en-US" sz="3200" b="1" dirty="0">
              <a:latin typeface="+mn-lt"/>
            </a:endParaRPr>
          </a:p>
        </p:txBody>
      </p:sp>
      <p:sp>
        <p:nvSpPr>
          <p:cNvPr id="3" name="Content Placeholder 2"/>
          <p:cNvSpPr>
            <a:spLocks noGrp="1"/>
          </p:cNvSpPr>
          <p:nvPr>
            <p:ph idx="1"/>
          </p:nvPr>
        </p:nvSpPr>
        <p:spPr/>
        <p:txBody>
          <a:bodyPr/>
          <a:lstStyle/>
          <a:p>
            <a:pPr marL="0" indent="0" algn="ctr">
              <a:buNone/>
            </a:pPr>
            <a:r>
              <a:rPr lang="en-US" b="1" dirty="0" smtClean="0"/>
              <a:t>What questions remain? Comments to share?</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89" y="1792705"/>
            <a:ext cx="4803694" cy="2889238"/>
          </a:xfrm>
          <a:prstGeom prst="rect">
            <a:avLst/>
          </a:prstGeom>
        </p:spPr>
      </p:pic>
    </p:spTree>
    <p:extLst>
      <p:ext uri="{BB962C8B-B14F-4D97-AF65-F5344CB8AC3E}">
        <p14:creationId xmlns:p14="http://schemas.microsoft.com/office/powerpoint/2010/main" val="186274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3387318"/>
          </a:xfrm>
        </p:spPr>
        <p:txBody>
          <a:bodyPr anchor="ctr">
            <a:normAutofit/>
          </a:bodyPr>
          <a:lstStyle/>
          <a:p>
            <a:pPr algn="ctr"/>
            <a:r>
              <a:rPr lang="en-US" sz="3200" b="1" dirty="0" smtClean="0">
                <a:latin typeface="+mn-lt"/>
              </a:rPr>
              <a:t>Thank you!!</a:t>
            </a:r>
            <a:endParaRPr lang="en-US" sz="3200" b="1" dirty="0">
              <a:latin typeface="+mn-lt"/>
            </a:endParaRPr>
          </a:p>
        </p:txBody>
      </p:sp>
    </p:spTree>
    <p:extLst>
      <p:ext uri="{BB962C8B-B14F-4D97-AF65-F5344CB8AC3E}">
        <p14:creationId xmlns:p14="http://schemas.microsoft.com/office/powerpoint/2010/main" val="2151698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1390" y="1416471"/>
            <a:ext cx="2940573" cy="3135031"/>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base"/>
            <a:endParaRPr lang="en-US" sz="2000" dirty="0" smtClean="0"/>
          </a:p>
          <a:p>
            <a:pPr fontAlgn="base"/>
            <a:endParaRPr lang="en-US" sz="2000" dirty="0"/>
          </a:p>
        </p:txBody>
      </p:sp>
      <p:pic>
        <p:nvPicPr>
          <p:cNvPr id="13" name="Content Placeholder 12"/>
          <p:cNvPicPr>
            <a:picLocks noGrp="1" noChangeAspect="1"/>
          </p:cNvPicPr>
          <p:nvPr>
            <p:ph idx="1"/>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70921" y="799426"/>
            <a:ext cx="6632295" cy="3954575"/>
          </a:xfrm>
          <a:prstGeom prst="rect">
            <a:avLst/>
          </a:prstGeom>
        </p:spPr>
      </p:pic>
      <p:sp>
        <p:nvSpPr>
          <p:cNvPr id="2" name="Title 1"/>
          <p:cNvSpPr>
            <a:spLocks noGrp="1"/>
          </p:cNvSpPr>
          <p:nvPr>
            <p:ph type="title"/>
          </p:nvPr>
        </p:nvSpPr>
        <p:spPr/>
        <p:txBody>
          <a:bodyPr>
            <a:noAutofit/>
          </a:bodyPr>
          <a:lstStyle/>
          <a:p>
            <a:pPr algn="ctr"/>
            <a:r>
              <a:rPr lang="en-US" b="1" dirty="0" smtClean="0"/>
              <a:t>Context for Accreditation</a:t>
            </a:r>
            <a:endParaRPr lang="en-US" sz="2800" b="1" dirty="0"/>
          </a:p>
        </p:txBody>
      </p:sp>
    </p:spTree>
    <p:extLst>
      <p:ext uri="{BB962C8B-B14F-4D97-AF65-F5344CB8AC3E}">
        <p14:creationId xmlns:p14="http://schemas.microsoft.com/office/powerpoint/2010/main" val="316576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smtClean="0"/>
              <a:t>ACCJC’s Mission &amp; Values</a:t>
            </a:r>
            <a:endParaRPr lang="en-US" dirty="0"/>
          </a:p>
        </p:txBody>
      </p:sp>
      <p:sp>
        <p:nvSpPr>
          <p:cNvPr id="5" name="Content Placeholder 4"/>
          <p:cNvSpPr>
            <a:spLocks noGrp="1"/>
          </p:cNvSpPr>
          <p:nvPr>
            <p:ph idx="1"/>
          </p:nvPr>
        </p:nvSpPr>
        <p:spPr/>
        <p:txBody>
          <a:bodyPr>
            <a:normAutofit fontScale="85000" lnSpcReduction="20000"/>
          </a:bodyPr>
          <a:lstStyle/>
          <a:p>
            <a:pPr marL="0" indent="0" algn="ctr">
              <a:buNone/>
            </a:pPr>
            <a:r>
              <a:rPr lang="en-US" sz="2800" b="1" dirty="0" smtClean="0">
                <a:latin typeface="+mn-lt"/>
              </a:rPr>
              <a:t>Mission Statement</a:t>
            </a:r>
          </a:p>
          <a:p>
            <a:pPr marL="0" indent="0" algn="just">
              <a:lnSpc>
                <a:spcPct val="120000"/>
              </a:lnSpc>
              <a:spcBef>
                <a:spcPts val="0"/>
              </a:spcBef>
              <a:buNone/>
            </a:pPr>
            <a:r>
              <a:rPr lang="en-US" sz="2400" dirty="0" smtClean="0">
                <a:latin typeface="+mn-lt"/>
              </a:rPr>
              <a:t>The </a:t>
            </a:r>
            <a:r>
              <a:rPr lang="en-US" sz="2400" dirty="0">
                <a:latin typeface="+mn-lt"/>
              </a:rPr>
              <a:t>Accrediting Commission for Community and Junior </a:t>
            </a:r>
            <a:r>
              <a:rPr lang="en-US" sz="2400" dirty="0" smtClean="0">
                <a:latin typeface="+mn-lt"/>
              </a:rPr>
              <a:t>Colleges </a:t>
            </a:r>
            <a:r>
              <a:rPr lang="en-US" sz="2400" b="1" dirty="0" smtClean="0">
                <a:latin typeface="+mn-lt"/>
              </a:rPr>
              <a:t>supports its </a:t>
            </a:r>
            <a:r>
              <a:rPr lang="en-US" sz="2400" b="1" dirty="0">
                <a:latin typeface="+mn-lt"/>
              </a:rPr>
              <a:t>member institutions to advance </a:t>
            </a:r>
            <a:r>
              <a:rPr lang="en-US" sz="2400" b="1" dirty="0" smtClean="0">
                <a:latin typeface="+mn-lt"/>
              </a:rPr>
              <a:t>educational quality and </a:t>
            </a:r>
            <a:r>
              <a:rPr lang="en-US" sz="2400" b="1" dirty="0">
                <a:latin typeface="+mn-lt"/>
              </a:rPr>
              <a:t>student learning and </a:t>
            </a:r>
            <a:r>
              <a:rPr lang="en-US" sz="2400" b="1" dirty="0" smtClean="0">
                <a:latin typeface="+mn-lt"/>
              </a:rPr>
              <a:t>achievement</a:t>
            </a:r>
            <a:r>
              <a:rPr lang="en-US" sz="2400" dirty="0">
                <a:latin typeface="+mn-lt"/>
              </a:rPr>
              <a:t>. </a:t>
            </a:r>
            <a:r>
              <a:rPr lang="en-US" sz="2400" dirty="0" smtClean="0">
                <a:latin typeface="+mn-lt"/>
              </a:rPr>
              <a:t>This </a:t>
            </a:r>
            <a:r>
              <a:rPr lang="en-US" sz="2400" b="1" dirty="0">
                <a:latin typeface="+mn-lt"/>
              </a:rPr>
              <a:t>collaboration </a:t>
            </a:r>
            <a:r>
              <a:rPr lang="en-US" sz="2400" b="1" dirty="0" smtClean="0">
                <a:latin typeface="+mn-lt"/>
              </a:rPr>
              <a:t>fosters institutional excellence </a:t>
            </a:r>
            <a:r>
              <a:rPr lang="en-US" sz="2400" b="1" dirty="0">
                <a:latin typeface="+mn-lt"/>
              </a:rPr>
              <a:t>and </a:t>
            </a:r>
            <a:r>
              <a:rPr lang="en-US" sz="2400" b="1" dirty="0" smtClean="0">
                <a:latin typeface="+mn-lt"/>
              </a:rPr>
              <a:t>continuous </a:t>
            </a:r>
            <a:r>
              <a:rPr lang="en-US" sz="2400" b="1" dirty="0">
                <a:latin typeface="+mn-lt"/>
              </a:rPr>
              <a:t>improvement</a:t>
            </a:r>
            <a:r>
              <a:rPr lang="en-US" sz="2400" dirty="0">
                <a:latin typeface="+mn-lt"/>
              </a:rPr>
              <a:t> </a:t>
            </a:r>
            <a:r>
              <a:rPr lang="en-US" sz="2400" dirty="0" smtClean="0">
                <a:latin typeface="+mn-lt"/>
              </a:rPr>
              <a:t>through innovation</a:t>
            </a:r>
            <a:r>
              <a:rPr lang="en-US" sz="2400" dirty="0">
                <a:latin typeface="+mn-lt"/>
              </a:rPr>
              <a:t>, self-analysis, peer review, and application of </a:t>
            </a:r>
            <a:r>
              <a:rPr lang="en-US" sz="2400" dirty="0" smtClean="0">
                <a:latin typeface="+mn-lt"/>
              </a:rPr>
              <a:t>standards</a:t>
            </a:r>
            <a:r>
              <a:rPr lang="en-US" sz="2400" dirty="0">
                <a:latin typeface="+mn-lt"/>
              </a:rPr>
              <a:t>.</a:t>
            </a:r>
          </a:p>
          <a:p>
            <a:pPr marL="0" indent="0">
              <a:buNone/>
            </a:pPr>
            <a:endParaRPr lang="en-US" sz="2400" dirty="0">
              <a:latin typeface="+mn-lt"/>
            </a:endParaRPr>
          </a:p>
          <a:p>
            <a:pPr marL="0" indent="0" algn="ctr">
              <a:buNone/>
            </a:pPr>
            <a:r>
              <a:rPr lang="en-US" sz="2800" b="1" dirty="0" smtClean="0"/>
              <a:t>Core Values</a:t>
            </a:r>
          </a:p>
          <a:p>
            <a:pPr marL="0" indent="0" algn="ctr">
              <a:buNone/>
            </a:pPr>
            <a:r>
              <a:rPr lang="en-US" sz="2400" dirty="0" smtClean="0">
                <a:latin typeface="+mn-lt"/>
              </a:rPr>
              <a:t>Integrity  |  Quality Assurance  |  Institutional Improvement </a:t>
            </a:r>
          </a:p>
          <a:p>
            <a:pPr marL="0" indent="0" algn="ctr">
              <a:buNone/>
            </a:pPr>
            <a:r>
              <a:rPr lang="en-US" sz="2400" dirty="0" smtClean="0">
                <a:latin typeface="+mn-lt"/>
              </a:rPr>
              <a:t>Peer Review  | Student Learning &amp; Achievement  |  Collegiality</a:t>
            </a:r>
            <a:endParaRPr lang="en-US" dirty="0">
              <a:latin typeface="+mn-lt"/>
            </a:endParaRPr>
          </a:p>
        </p:txBody>
      </p:sp>
    </p:spTree>
    <p:extLst>
      <p:ext uri="{BB962C8B-B14F-4D97-AF65-F5344CB8AC3E}">
        <p14:creationId xmlns:p14="http://schemas.microsoft.com/office/powerpoint/2010/main" val="57925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ACCJC Mission &amp; Values in Action</a:t>
            </a:r>
            <a:endParaRPr lang="en-US" b="1" dirty="0"/>
          </a:p>
        </p:txBody>
      </p:sp>
      <p:sp>
        <p:nvSpPr>
          <p:cNvPr id="3" name="Content Placeholder 2"/>
          <p:cNvSpPr>
            <a:spLocks noGrp="1"/>
          </p:cNvSpPr>
          <p:nvPr>
            <p:ph idx="1"/>
          </p:nvPr>
        </p:nvSpPr>
        <p:spPr/>
        <p:txBody>
          <a:bodyPr/>
          <a:lstStyle/>
          <a:p>
            <a:r>
              <a:rPr lang="en-US" dirty="0"/>
              <a:t>VP Portfolio Model</a:t>
            </a:r>
          </a:p>
          <a:p>
            <a:r>
              <a:rPr lang="en-US" dirty="0"/>
              <a:t>Improved Trainings and </a:t>
            </a:r>
            <a:r>
              <a:rPr lang="en-US" dirty="0" smtClean="0"/>
              <a:t>Resources</a:t>
            </a:r>
            <a:endParaRPr lang="en-US" dirty="0"/>
          </a:p>
          <a:p>
            <a:r>
              <a:rPr lang="en-US" dirty="0" smtClean="0"/>
              <a:t>Streamlined Reporting Processes</a:t>
            </a:r>
          </a:p>
          <a:p>
            <a:pPr lvl="1"/>
            <a:r>
              <a:rPr lang="en-US" dirty="0" smtClean="0"/>
              <a:t>Substantive Change</a:t>
            </a:r>
          </a:p>
          <a:p>
            <a:pPr lvl="1"/>
            <a:r>
              <a:rPr lang="en-US" dirty="0" smtClean="0"/>
              <a:t>Annual Report and Annual Fiscal Report</a:t>
            </a:r>
            <a:endParaRPr lang="en-US" dirty="0"/>
          </a:p>
          <a:p>
            <a:pPr lvl="1"/>
            <a:r>
              <a:rPr lang="en-US" dirty="0"/>
              <a:t>Midterm </a:t>
            </a:r>
            <a:r>
              <a:rPr lang="en-US" dirty="0" smtClean="0"/>
              <a:t>Report</a:t>
            </a:r>
            <a:endParaRPr lang="en-US" dirty="0"/>
          </a:p>
          <a:p>
            <a:r>
              <a:rPr lang="en-US" dirty="0"/>
              <a:t>Formative/Summative </a:t>
            </a:r>
            <a:r>
              <a:rPr lang="en-US" dirty="0" smtClean="0"/>
              <a:t>Approach</a:t>
            </a:r>
            <a:endParaRPr lang="en-US" dirty="0"/>
          </a:p>
          <a:p>
            <a:r>
              <a:rPr lang="en-US" dirty="0"/>
              <a:t>Standards Review (Upcoming)</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834257" y="1669668"/>
            <a:ext cx="3772534" cy="2510450"/>
          </a:xfrm>
          <a:prstGeom prst="rect">
            <a:avLst/>
          </a:prstGeom>
        </p:spPr>
      </p:pic>
    </p:spTree>
    <p:extLst>
      <p:ext uri="{BB962C8B-B14F-4D97-AF65-F5344CB8AC3E}">
        <p14:creationId xmlns:p14="http://schemas.microsoft.com/office/powerpoint/2010/main" val="112153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Why is accreditation important? </a:t>
            </a:r>
            <a:endParaRPr lang="en-US" b="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018212" y="1276893"/>
            <a:ext cx="5107577" cy="3405050"/>
          </a:xfrm>
          <a:prstGeom prst="rect">
            <a:avLst/>
          </a:prstGeom>
        </p:spPr>
      </p:pic>
    </p:spTree>
    <p:extLst>
      <p:ext uri="{BB962C8B-B14F-4D97-AF65-F5344CB8AC3E}">
        <p14:creationId xmlns:p14="http://schemas.microsoft.com/office/powerpoint/2010/main" val="1633258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The Accreditation Evaluation Process</a:t>
            </a:r>
            <a:endParaRPr lang="en-US" b="1" dirty="0"/>
          </a:p>
        </p:txBody>
      </p:sp>
      <p:sp>
        <p:nvSpPr>
          <p:cNvPr id="12" name="Chevron 11"/>
          <p:cNvSpPr/>
          <p:nvPr/>
        </p:nvSpPr>
        <p:spPr>
          <a:xfrm>
            <a:off x="629573" y="2148380"/>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248802" y="2385523"/>
            <a:ext cx="1960892"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lvl="0" algn="ctr" defTabSz="889000">
              <a:lnSpc>
                <a:spcPct val="90000"/>
              </a:lnSpc>
              <a:spcBef>
                <a:spcPct val="0"/>
              </a:spcBef>
              <a:spcAft>
                <a:spcPct val="35000"/>
              </a:spcAft>
            </a:pPr>
            <a:r>
              <a:rPr lang="en-US" sz="2000" b="1" kern="1200" dirty="0" smtClean="0"/>
              <a:t>Self-Reflection</a:t>
            </a:r>
            <a:br>
              <a:rPr lang="en-US" sz="2000" b="1" kern="1200" dirty="0" smtClean="0"/>
            </a:br>
            <a:r>
              <a:rPr lang="en-US" sz="1800" kern="1200" dirty="0" smtClean="0"/>
              <a:t>(ISER)</a:t>
            </a:r>
            <a:endParaRPr lang="en-US" sz="1800" kern="1200" dirty="0"/>
          </a:p>
        </p:txBody>
      </p:sp>
      <p:sp>
        <p:nvSpPr>
          <p:cNvPr id="14" name="Chevron 13"/>
          <p:cNvSpPr/>
          <p:nvPr/>
        </p:nvSpPr>
        <p:spPr>
          <a:xfrm>
            <a:off x="3281938" y="2161439"/>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3901167" y="2385523"/>
            <a:ext cx="1960892"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lvl="0" algn="ctr" defTabSz="889000">
              <a:lnSpc>
                <a:spcPct val="90000"/>
              </a:lnSpc>
              <a:spcBef>
                <a:spcPct val="0"/>
              </a:spcBef>
              <a:spcAft>
                <a:spcPct val="35000"/>
              </a:spcAft>
            </a:pPr>
            <a:r>
              <a:rPr lang="en-US" sz="2000" b="1" kern="1200" dirty="0" smtClean="0"/>
              <a:t>Peer Review</a:t>
            </a:r>
            <a:br>
              <a:rPr lang="en-US" sz="2000" b="1" kern="1200" dirty="0" smtClean="0"/>
            </a:br>
            <a:r>
              <a:rPr lang="en-US" sz="1800" kern="1200" dirty="0" smtClean="0"/>
              <a:t>(Visit)</a:t>
            </a:r>
            <a:endParaRPr lang="en-US" sz="1800" kern="1200" dirty="0"/>
          </a:p>
        </p:txBody>
      </p:sp>
      <p:sp>
        <p:nvSpPr>
          <p:cNvPr id="16" name="Chevron 15"/>
          <p:cNvSpPr/>
          <p:nvPr/>
        </p:nvSpPr>
        <p:spPr>
          <a:xfrm>
            <a:off x="5934303" y="2161439"/>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6553532" y="2385523"/>
            <a:ext cx="1960892"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lvl="0" algn="ctr" defTabSz="889000">
              <a:lnSpc>
                <a:spcPct val="90000"/>
              </a:lnSpc>
              <a:spcBef>
                <a:spcPct val="0"/>
              </a:spcBef>
              <a:spcAft>
                <a:spcPct val="35000"/>
              </a:spcAft>
            </a:pPr>
            <a:r>
              <a:rPr lang="en-US" sz="2000" b="1" kern="1200" dirty="0" smtClean="0"/>
              <a:t>Affirmation</a:t>
            </a:r>
            <a:r>
              <a:rPr lang="en-US" sz="1500" kern="1200" dirty="0" smtClean="0"/>
              <a:t/>
            </a:r>
            <a:br>
              <a:rPr lang="en-US" sz="1500" kern="1200" dirty="0" smtClean="0"/>
            </a:br>
            <a:r>
              <a:rPr lang="en-US" sz="1500" kern="1200" dirty="0" smtClean="0"/>
              <a:t>(</a:t>
            </a:r>
            <a:r>
              <a:rPr lang="en-US" sz="1800" kern="1200" dirty="0" smtClean="0"/>
              <a:t>ACCJC Action)</a:t>
            </a:r>
            <a:endParaRPr lang="en-US" sz="1500" kern="1200" dirty="0"/>
          </a:p>
        </p:txBody>
      </p:sp>
      <p:sp>
        <p:nvSpPr>
          <p:cNvPr id="7" name="Chevron 6"/>
          <p:cNvSpPr/>
          <p:nvPr/>
        </p:nvSpPr>
        <p:spPr>
          <a:xfrm>
            <a:off x="628649" y="3500838"/>
            <a:ext cx="7666264" cy="896112"/>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62593" y="3709844"/>
            <a:ext cx="7352756" cy="896112"/>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Ongoing Commitment to Improvement &amp; Educational Excellence</a:t>
            </a:r>
            <a:endParaRPr lang="en-US" sz="2000" b="1" dirty="0"/>
          </a:p>
        </p:txBody>
      </p:sp>
      <p:sp>
        <p:nvSpPr>
          <p:cNvPr id="10" name="TextBox 9"/>
          <p:cNvSpPr txBox="1"/>
          <p:nvPr/>
        </p:nvSpPr>
        <p:spPr>
          <a:xfrm rot="21135799">
            <a:off x="13168" y="1423994"/>
            <a:ext cx="3934335"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#ACCREDITATION365</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38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Good Practices for the Self-Evaluation Process</a:t>
            </a:r>
            <a:endParaRPr lang="en-US" b="1" dirty="0"/>
          </a:p>
        </p:txBody>
      </p:sp>
      <p:sp>
        <p:nvSpPr>
          <p:cNvPr id="3" name="Content Placeholder 2"/>
          <p:cNvSpPr>
            <a:spLocks noGrp="1"/>
          </p:cNvSpPr>
          <p:nvPr>
            <p:ph idx="1"/>
          </p:nvPr>
        </p:nvSpPr>
        <p:spPr/>
        <p:txBody>
          <a:bodyPr>
            <a:normAutofit/>
          </a:bodyPr>
          <a:lstStyle/>
          <a:p>
            <a:r>
              <a:rPr lang="en-US" dirty="0" smtClean="0"/>
              <a:t>Suggested process outlined in </a:t>
            </a:r>
            <a:r>
              <a:rPr lang="en-US" i="1" dirty="0" smtClean="0"/>
              <a:t>Guide to Institutional Self-Evaluation</a:t>
            </a:r>
          </a:p>
          <a:p>
            <a:r>
              <a:rPr lang="en-US" dirty="0" smtClean="0"/>
              <a:t>Plan backward, and build in “slip time”</a:t>
            </a:r>
          </a:p>
          <a:p>
            <a:r>
              <a:rPr lang="en-US" dirty="0" smtClean="0"/>
              <a:t>Include as many people as possible in some aspect of the reflection</a:t>
            </a:r>
          </a:p>
          <a:p>
            <a:r>
              <a:rPr lang="en-US" dirty="0" smtClean="0"/>
              <a:t>Keep the mission in mind</a:t>
            </a:r>
          </a:p>
          <a:p>
            <a:r>
              <a:rPr lang="en-US" dirty="0" smtClean="0"/>
              <a:t>Discuss the Standard, gather the evidence, </a:t>
            </a:r>
            <a:r>
              <a:rPr lang="en-US" b="1" dirty="0" smtClean="0"/>
              <a:t>then </a:t>
            </a:r>
            <a:r>
              <a:rPr lang="en-US" dirty="0" smtClean="0"/>
              <a:t>write</a:t>
            </a:r>
          </a:p>
          <a:p>
            <a:r>
              <a:rPr lang="en-US" dirty="0" smtClean="0"/>
              <a:t>Communicate, communicate, communicate</a:t>
            </a:r>
            <a:endParaRPr lang="en-US" dirty="0"/>
          </a:p>
          <a:p>
            <a:r>
              <a:rPr lang="en-US" dirty="0" smtClean="0"/>
              <a:t>Engage the District staff early and begin with the Functional Map</a:t>
            </a:r>
          </a:p>
          <a:p>
            <a:r>
              <a:rPr lang="en-US" dirty="0" smtClean="0"/>
              <a:t>Collaborate with sister colleges as (and if) appropriate</a:t>
            </a:r>
            <a:endParaRPr lang="en-US" dirty="0"/>
          </a:p>
          <a:p>
            <a:endParaRPr lang="en-US" dirty="0"/>
          </a:p>
        </p:txBody>
      </p:sp>
    </p:spTree>
    <p:extLst>
      <p:ext uri="{BB962C8B-B14F-4D97-AF65-F5344CB8AC3E}">
        <p14:creationId xmlns:p14="http://schemas.microsoft.com/office/powerpoint/2010/main" val="4004890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8162</TotalTime>
  <Words>2975</Words>
  <Application>Microsoft Office PowerPoint</Application>
  <PresentationFormat>On-screen Show (16:9)</PresentationFormat>
  <Paragraphs>325</Paragraphs>
  <Slides>34</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Calibri Light</vt:lpstr>
      <vt:lpstr>Wingdings</vt:lpstr>
      <vt:lpstr>Office Theme</vt:lpstr>
      <vt:lpstr>1_Office Theme</vt:lpstr>
      <vt:lpstr>2_Office Theme</vt:lpstr>
      <vt:lpstr>   Institutional Self-Evaluation Report (ISER) Training March 19, 2021</vt:lpstr>
      <vt:lpstr>Welcome!</vt:lpstr>
      <vt:lpstr>Learning Outcomes for Today’s Training</vt:lpstr>
      <vt:lpstr>Context for Accreditation</vt:lpstr>
      <vt:lpstr>ACCJC’s Mission &amp; Values</vt:lpstr>
      <vt:lpstr>ACCJC Mission &amp; Values in Action</vt:lpstr>
      <vt:lpstr>Why is accreditation important? </vt:lpstr>
      <vt:lpstr>The Accreditation Evaluation Process</vt:lpstr>
      <vt:lpstr>Good Practices for the Self-Evaluation Process</vt:lpstr>
      <vt:lpstr>Interpreting  Accreditation Standards</vt:lpstr>
      <vt:lpstr>Key Concepts Woven Throughout</vt:lpstr>
      <vt:lpstr>Four Main Standards</vt:lpstr>
      <vt:lpstr>Divided into Fourteen Sections</vt:lpstr>
      <vt:lpstr>Interpreting Individual Standards</vt:lpstr>
      <vt:lpstr>Interpreting Individual Standards</vt:lpstr>
      <vt:lpstr>Breakout Activity - Interpreting Standards</vt:lpstr>
      <vt:lpstr>Breakout Activity - Interpreting Standards</vt:lpstr>
      <vt:lpstr>Report-Out: Group 1</vt:lpstr>
      <vt:lpstr>Report-Out: Group 2</vt:lpstr>
      <vt:lpstr>Report-Out: Group 3</vt:lpstr>
      <vt:lpstr>Report-Out: Group 4</vt:lpstr>
      <vt:lpstr>Report Out: Group 5</vt:lpstr>
      <vt:lpstr>Reflection</vt:lpstr>
      <vt:lpstr>Developing the Report &amp;  Preparing for Peer Review</vt:lpstr>
      <vt:lpstr>Good Practices for Approaching the Report</vt:lpstr>
      <vt:lpstr>Good Practices for Evidence</vt:lpstr>
      <vt:lpstr>Structure for Analysis of Standards</vt:lpstr>
      <vt:lpstr>Improvement Plans and the QFE</vt:lpstr>
      <vt:lpstr>Helpful Resources on the ACCJC Website</vt:lpstr>
      <vt:lpstr>Heads Up: Federal-Level Changes to DE</vt:lpstr>
      <vt:lpstr>Next Steps</vt:lpstr>
      <vt:lpstr>Reviewing the College and ACCJC Core Values</vt:lpstr>
      <vt:lpstr>Checking in: 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Catherine Webb</cp:lastModifiedBy>
  <cp:revision>438</cp:revision>
  <cp:lastPrinted>2020-04-17T19:43:11Z</cp:lastPrinted>
  <dcterms:created xsi:type="dcterms:W3CDTF">2017-05-09T17:24:10Z</dcterms:created>
  <dcterms:modified xsi:type="dcterms:W3CDTF">2021-03-23T00:02:05Z</dcterms:modified>
</cp:coreProperties>
</file>